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4" r:id="rId2"/>
    <p:sldId id="435" r:id="rId3"/>
    <p:sldId id="379" r:id="rId4"/>
    <p:sldId id="469" r:id="rId5"/>
    <p:sldId id="470" r:id="rId6"/>
    <p:sldId id="471" r:id="rId7"/>
    <p:sldId id="468" r:id="rId8"/>
    <p:sldId id="413" r:id="rId9"/>
    <p:sldId id="472" r:id="rId10"/>
    <p:sldId id="474" r:id="rId11"/>
    <p:sldId id="473" r:id="rId12"/>
    <p:sldId id="476" r:id="rId13"/>
    <p:sldId id="477" r:id="rId14"/>
    <p:sldId id="478" r:id="rId15"/>
    <p:sldId id="479" r:id="rId16"/>
    <p:sldId id="475" r:id="rId17"/>
    <p:sldId id="480" r:id="rId18"/>
    <p:sldId id="481" r:id="rId19"/>
    <p:sldId id="482" r:id="rId20"/>
    <p:sldId id="483" r:id="rId21"/>
    <p:sldId id="484" r:id="rId22"/>
    <p:sldId id="486" r:id="rId23"/>
    <p:sldId id="485" r:id="rId24"/>
    <p:sldId id="487" r:id="rId25"/>
    <p:sldId id="488" r:id="rId26"/>
    <p:sldId id="489" r:id="rId27"/>
    <p:sldId id="490" r:id="rId28"/>
    <p:sldId id="491" r:id="rId29"/>
    <p:sldId id="494" r:id="rId30"/>
    <p:sldId id="492" r:id="rId31"/>
    <p:sldId id="493" r:id="rId32"/>
  </p:sldIdLst>
  <p:sldSz cx="9144000" cy="6858000" type="screen4x3"/>
  <p:notesSz cx="6797675" cy="9926638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67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howGuides="1">
      <p:cViewPr varScale="1">
        <p:scale>
          <a:sx n="81" d="100"/>
          <a:sy n="81" d="100"/>
        </p:scale>
        <p:origin x="1426" y="58"/>
      </p:cViewPr>
      <p:guideLst>
        <p:guide orient="horz" pos="1117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77AB-CBA3-4B7D-8B25-B2774F1CF0D1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54A0-6E0E-4EE0-AFB2-9E8830395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90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04B5-7C57-4C97-A100-D11AE6AC1E69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BF78-E226-4B8E-9EE4-1C86114D4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8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BF78-E226-4B8E-9EE4-1C86114D48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F16D-0DDE-43BB-83EE-F0A45A5D87ED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6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022-4F20-4031-B183-0D336083F5EC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9DB-7F0A-44DA-90EC-55E862F3FDF1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7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EB2E-098B-4D59-8D7D-AAF698525082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4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6AC-BD10-4C9A-910A-B1E1AC6B2EF6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CB36-CD39-462D-9708-ACF1278CC4E6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1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20B2-BE00-43D8-A164-0E4842D4D3C0}" type="datetime1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5E54-85F8-407F-B9CE-8CCA176BA7BE}" type="datetime1">
              <a:rPr lang="en-GB" smtClean="0"/>
              <a:t>01/06/2016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1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EFD-A68D-47F3-9CDD-80DF39CD4CDD}" type="datetime1">
              <a:rPr lang="en-GB" smtClean="0"/>
              <a:t>01/06/2016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8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8A43-4A58-4A49-A611-5275B892CEEE}" type="datetime1">
              <a:rPr lang="en-GB" smtClean="0"/>
              <a:t>01/06/2016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03A-525B-48A7-9A29-56C5A3328FFC}" type="datetime1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7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97A5-81B8-4F9F-BBE0-0BDA2C7E8378}" type="datetime1">
              <a:rPr lang="en-GB" smtClean="0"/>
              <a:t>01/06/2016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EB2E-098B-4D59-8D7D-AAF698525082}" type="datetime1">
              <a:rPr lang="en-GB" smtClean="0"/>
              <a:t>01/06/2016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503686"/>
            <a:ext cx="9144000" cy="1354314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355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83275"/>
            <a:endParaRPr lang="en-GB" sz="34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defTabSz="5883275"/>
            <a:r>
              <a:rPr lang="en-GB" sz="3000" dirty="0" smtClean="0">
                <a:solidFill>
                  <a:srgbClr val="C00000"/>
                </a:solidFill>
                <a:latin typeface="Arial Rounded MT Bold" pitchFamily="34" charset="0"/>
              </a:rPr>
              <a:t>  From the “Economics of Education” </a:t>
            </a:r>
          </a:p>
          <a:p>
            <a:pPr defTabSz="5883275"/>
            <a:r>
              <a:rPr lang="en-GB" sz="3000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GB" sz="3000" dirty="0" smtClean="0">
                <a:solidFill>
                  <a:srgbClr val="C00000"/>
                </a:solidFill>
                <a:latin typeface="Arial Rounded MT Bold" pitchFamily="34" charset="0"/>
              </a:rPr>
              <a:t> to “Education &amp; Economics”…and back!</a:t>
            </a:r>
          </a:p>
          <a:p>
            <a:pPr defTabSz="5883275"/>
            <a:r>
              <a:rPr lang="en-GB" sz="3400" dirty="0" smtClean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r>
              <a:rPr lang="en-GB" sz="3000" dirty="0" smtClean="0">
                <a:solidFill>
                  <a:srgbClr val="C00000"/>
                </a:solidFill>
                <a:latin typeface="Arial Rounded MT Bold" pitchFamily="34" charset="0"/>
              </a:rPr>
              <a:t>A </a:t>
            </a:r>
            <a:r>
              <a:rPr lang="en-GB" sz="3000" dirty="0">
                <a:solidFill>
                  <a:srgbClr val="C00000"/>
                </a:solidFill>
                <a:latin typeface="Arial Rounded MT Bold" pitchFamily="34" charset="0"/>
              </a:rPr>
              <a:t>pluralist perspective</a:t>
            </a:r>
            <a:r>
              <a:rPr lang="en-GB" sz="3400" dirty="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GB" sz="3400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GB" sz="3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GB" sz="1000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GB" sz="1000" dirty="0" smtClean="0">
                <a:solidFill>
                  <a:srgbClr val="C00000"/>
                </a:solidFill>
                <a:latin typeface="Arial Rounded MT Bold" pitchFamily="34" charset="0"/>
              </a:rPr>
              <a:t>  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090381"/>
            <a:ext cx="396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Fabio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R.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Aricò</a:t>
            </a:r>
            <a:b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@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FabioArico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</a:br>
            <a:endParaRPr lang="en-GB" sz="2400" dirty="0" smtClean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71" y="3894816"/>
            <a:ext cx="509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GB" sz="2400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GB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Ecuator</a:t>
            </a:r>
            <a:r>
              <a:rPr lang="en-GB" sz="2400" dirty="0" smtClean="0">
                <a:solidFill>
                  <a:srgbClr val="C00000"/>
                </a:solidFill>
                <a:latin typeface="Arial Rounded MT Bold" pitchFamily="34" charset="0"/>
              </a:rPr>
              <a:t> Seminar Series</a:t>
            </a:r>
          </a:p>
          <a:p>
            <a:r>
              <a:rPr lang="en-GB" sz="2400" dirty="0" smtClean="0">
                <a:solidFill>
                  <a:srgbClr val="C00000"/>
                </a:solidFill>
                <a:latin typeface="Arial Rounded MT Bold" pitchFamily="34" charset="0"/>
              </a:rPr>
              <a:t>June 2016</a:t>
            </a:r>
          </a:p>
        </p:txBody>
      </p:sp>
      <p:pic>
        <p:nvPicPr>
          <p:cNvPr id="12290" name="Picture 2" descr="http://www.philosophers.co.uk/francis-ba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3620"/>
            <a:ext cx="2786402" cy="28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WHY NOBODY LOVES ME?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2" y="1742936"/>
            <a:ext cx="2947542" cy="4040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450" y="3409155"/>
            <a:ext cx="2227164" cy="2354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1663266"/>
            <a:ext cx="51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“A man who wants the truth becomes a scientist; a man who wants to give free play to his subjectivity may become a writer; but what should a man do who wants something in between?” </a:t>
            </a:r>
            <a:br>
              <a:rPr lang="en-GB" dirty="0"/>
            </a:br>
            <a:r>
              <a:rPr lang="en-GB" b="1" dirty="0" smtClean="0"/>
              <a:t>― R. </a:t>
            </a:r>
            <a:r>
              <a:rPr lang="en-GB" b="1" dirty="0" err="1" smtClean="0"/>
              <a:t>Musil</a:t>
            </a:r>
            <a:r>
              <a:rPr lang="en-GB" b="1" dirty="0" smtClean="0"/>
              <a:t>, The Man Without Qualities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1094" y="34290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“One does what one is; one becomes what one does.” </a:t>
            </a:r>
            <a:r>
              <a:rPr lang="en-GB" b="1" dirty="0" smtClean="0"/>
              <a:t>― </a:t>
            </a:r>
            <a:r>
              <a:rPr lang="en-GB" b="1" dirty="0"/>
              <a:t>Robert </a:t>
            </a:r>
            <a:r>
              <a:rPr lang="en-GB" b="1" dirty="0" err="1"/>
              <a:t>Musil</a:t>
            </a:r>
            <a:endParaRPr lang="en-GB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351243"/>
            <a:ext cx="1440206" cy="14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11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02733" y="2098935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Professor </a:t>
            </a:r>
            <a:r>
              <a:rPr lang="en-GB" sz="2000" dirty="0" smtClean="0"/>
              <a:t>Simon </a:t>
            </a:r>
            <a:r>
              <a:rPr lang="en-GB" sz="2000" dirty="0" err="1" smtClean="0"/>
              <a:t>Marginson</a:t>
            </a:r>
            <a:r>
              <a:rPr lang="en-GB" sz="2000" dirty="0" smtClean="0"/>
              <a:t> (UCL Institute of Education)</a:t>
            </a:r>
          </a:p>
          <a:p>
            <a:r>
              <a:rPr lang="en-GB" sz="2000" b="1" dirty="0" smtClean="0"/>
              <a:t>“Rethinking education, work, and ‘employability’”</a:t>
            </a:r>
          </a:p>
          <a:p>
            <a:r>
              <a:rPr lang="en-GB" sz="2000" dirty="0" smtClean="0"/>
              <a:t>[Keynote, SRHE Annual Conference, Newport, Dec 2015] 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76872"/>
            <a:ext cx="2371725" cy="238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4938" y="3381478"/>
            <a:ext cx="57457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Harsh (and at times unfair) criticism to HCT</a:t>
            </a:r>
            <a:br>
              <a:rPr lang="en-GB" dirty="0" smtClean="0"/>
            </a:br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Wake-up call for economists, but no economists </a:t>
            </a:r>
            <a:br>
              <a:rPr lang="en-GB" dirty="0" smtClean="0"/>
            </a:br>
            <a:r>
              <a:rPr lang="en-GB" dirty="0" smtClean="0"/>
              <a:t>were in the room (but me)</a:t>
            </a:r>
            <a:br>
              <a:rPr lang="en-GB" dirty="0" smtClean="0"/>
            </a:br>
            <a:endParaRPr lang="en-GB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Sign of lack of dialogue across disciplines that is not productive, frustrating, and that needs addressing.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535164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Statement:  HCT claims universal truth</a:t>
            </a:r>
          </a:p>
          <a:p>
            <a:r>
              <a:rPr lang="en-GB" sz="2000" dirty="0"/>
              <a:t>	 </a:t>
            </a:r>
            <a:r>
              <a:rPr lang="en-GB" sz="2000" dirty="0" smtClean="0"/>
              <a:t>     HCT fails the test of realism.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15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12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Attack:</a:t>
            </a:r>
            <a:r>
              <a:rPr lang="en-GB" sz="2000" dirty="0" smtClean="0"/>
              <a:t>	HCT is only focussed on individual’s earning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rate of return on education as only thing that matters.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but education process is contextual to each individual.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562" y="3114460"/>
            <a:ext cx="8743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Response:</a:t>
            </a:r>
            <a:r>
              <a:rPr lang="en-GB" sz="2000" dirty="0" smtClean="0"/>
              <a:t>	HCT evolved and extended since the 1960s</a:t>
            </a:r>
          </a:p>
          <a:p>
            <a:endParaRPr lang="en-GB" sz="20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b="1" dirty="0" smtClean="0"/>
              <a:t>Developments in Growth Theory in 1990s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dirty="0" err="1" smtClean="0"/>
              <a:t>Romer</a:t>
            </a:r>
            <a:r>
              <a:rPr lang="en-GB" sz="2000" dirty="0" smtClean="0"/>
              <a:t> (1986), Lucas (1988), Mankiw </a:t>
            </a:r>
            <a:r>
              <a:rPr lang="en-GB" sz="2000" dirty="0" err="1" smtClean="0"/>
              <a:t>Romer</a:t>
            </a:r>
            <a:r>
              <a:rPr lang="en-GB" sz="2000" dirty="0" smtClean="0"/>
              <a:t> Weil (1992)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dirty="0" smtClean="0">
                <a:sym typeface="Symbol" panose="05050102010706020507" pitchFamily="18" charset="2"/>
              </a:rPr>
              <a:t> positive externalities from education</a:t>
            </a:r>
          </a:p>
          <a:p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b="1" dirty="0" smtClean="0">
                <a:sym typeface="Symbol" panose="05050102010706020507" pitchFamily="18" charset="2"/>
              </a:rPr>
              <a:t>		Development in Economics of Education (past 25 years)</a:t>
            </a:r>
            <a:endParaRPr lang="en-GB" sz="2000" dirty="0" smtClean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 disentangling the effect of ability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 myopic discount rates in HC investment</a:t>
            </a:r>
            <a:endParaRPr lang="en-GB" sz="2000" dirty="0" smtClean="0"/>
          </a:p>
        </p:txBody>
      </p:sp>
      <p:pic>
        <p:nvPicPr>
          <p:cNvPr id="2050" name="Picture 2" descr="http://press.princeton.edu/images/k79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7099"/>
            <a:ext cx="1317686" cy="20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13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 Attack:</a:t>
            </a:r>
            <a:r>
              <a:rPr lang="en-GB" sz="2000" dirty="0" smtClean="0"/>
              <a:t>	HCT is just one-lens approach through which we see phenomena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Social Science seen as a closed-system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Mathematical model correct only if assumptions are.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562" y="3114460"/>
            <a:ext cx="8743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 Response:</a:t>
            </a:r>
            <a:r>
              <a:rPr lang="en-GB" sz="2000" dirty="0" smtClean="0"/>
              <a:t>	Recall pledge to Economics being isolated (</a:t>
            </a:r>
            <a:r>
              <a:rPr lang="en-GB" sz="2000" dirty="0" err="1" smtClean="0"/>
              <a:t>mea</a:t>
            </a:r>
            <a:r>
              <a:rPr lang="en-GB" sz="2000" dirty="0" smtClean="0"/>
              <a:t> culpa)</a:t>
            </a:r>
          </a:p>
          <a:p>
            <a:endParaRPr lang="en-GB" sz="20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b="1" dirty="0" smtClean="0"/>
              <a:t>Theoretically:</a:t>
            </a:r>
          </a:p>
          <a:p>
            <a:r>
              <a:rPr lang="en-GB" sz="2000" b="1" dirty="0"/>
              <a:t>	</a:t>
            </a:r>
            <a:r>
              <a:rPr lang="en-GB" sz="2000" b="1" dirty="0" smtClean="0"/>
              <a:t>	</a:t>
            </a:r>
            <a:r>
              <a:rPr lang="en-GB" sz="2000" dirty="0" smtClean="0">
                <a:sym typeface="Symbol" panose="05050102010706020507" pitchFamily="18" charset="2"/>
              </a:rPr>
              <a:t> </a:t>
            </a:r>
            <a:r>
              <a:rPr lang="en-GB" sz="2000" dirty="0" smtClean="0"/>
              <a:t>isn’t this criticism applicable to every model?</a:t>
            </a:r>
            <a:endParaRPr lang="en-GB" sz="2000" dirty="0" smtClean="0">
              <a:sym typeface="Symbol" panose="05050102010706020507" pitchFamily="18" charset="2"/>
            </a:endParaRPr>
          </a:p>
          <a:p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b="1" dirty="0" smtClean="0">
                <a:sym typeface="Symbol" panose="05050102010706020507" pitchFamily="18" charset="2"/>
              </a:rPr>
              <a:t>		Pragmatically:</a:t>
            </a:r>
            <a:endParaRPr lang="en-GB" sz="2000" dirty="0" smtClean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 we need to decide how much to invest in education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 animal spirits: urge to action rather than inaction (Keynes)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1633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14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</a:t>
            </a:r>
            <a:r>
              <a:rPr lang="en-GB" sz="2000" b="1" baseline="30000" dirty="0" smtClean="0"/>
              <a:t>rd</a:t>
            </a:r>
            <a:r>
              <a:rPr lang="en-GB" sz="2000" b="1" dirty="0" smtClean="0"/>
              <a:t> Attack:</a:t>
            </a:r>
            <a:r>
              <a:rPr lang="en-GB" sz="2000" dirty="0" smtClean="0"/>
              <a:t>	Empirical multivariate analysis relies on independence of </a:t>
            </a:r>
            <a:br>
              <a:rPr lang="en-GB" sz="2000" dirty="0" smtClean="0"/>
            </a:br>
            <a:r>
              <a:rPr lang="en-GB" sz="2000" dirty="0" smtClean="0"/>
              <a:t>		explanatory variables, which does not exist in reality.</a:t>
            </a:r>
            <a:br>
              <a:rPr lang="en-GB" sz="20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2000" dirty="0" smtClean="0"/>
              <a:t>		The world is complex, but statistics claims it can isolate  </a:t>
            </a:r>
            <a:br>
              <a:rPr lang="en-GB" sz="2000" dirty="0" smtClean="0"/>
            </a:br>
            <a:r>
              <a:rPr lang="en-GB" sz="2000" dirty="0" smtClean="0"/>
              <a:t>                                causal relationships between factors.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018" y="3420845"/>
            <a:ext cx="874367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</a:t>
            </a:r>
            <a:r>
              <a:rPr lang="en-GB" sz="2000" b="1" baseline="30000" dirty="0" smtClean="0"/>
              <a:t>rd</a:t>
            </a:r>
            <a:r>
              <a:rPr lang="en-GB" sz="2000" b="1" dirty="0" smtClean="0"/>
              <a:t> Response:</a:t>
            </a:r>
            <a:r>
              <a:rPr lang="en-GB" sz="2000" dirty="0" smtClean="0"/>
              <a:t>	Statistics is mainly about association, not causation.</a:t>
            </a:r>
            <a:br>
              <a:rPr lang="en-GB" sz="2000" dirty="0" smtClean="0"/>
            </a:br>
            <a:endParaRPr lang="en-GB" sz="5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	Statistical inference is based on probability. We attempt 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to control for the mistakes we can make in our predictions.</a:t>
            </a:r>
          </a:p>
          <a:p>
            <a:endParaRPr lang="en-GB" sz="2000" dirty="0"/>
          </a:p>
          <a:p>
            <a:r>
              <a:rPr lang="en-GB" sz="2000" dirty="0" smtClean="0"/>
              <a:t>		</a:t>
            </a:r>
            <a:r>
              <a:rPr lang="en-GB" sz="2000" b="1" dirty="0" smtClean="0"/>
              <a:t>Pragmatically: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</a:t>
            </a:r>
            <a:r>
              <a:rPr lang="en-GB" sz="2000" dirty="0" smtClean="0">
                <a:sym typeface="Symbol" panose="05050102010706020507" pitchFamily="18" charset="2"/>
              </a:rPr>
              <a:t> there is a debate in the way we use statistics/econometrics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 we need economists do defend ourselves by other economists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 thankfully, economists love to disagree. Celebrate that!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5218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15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Attack:</a:t>
            </a:r>
            <a:r>
              <a:rPr lang="en-GB" sz="2000" dirty="0" smtClean="0"/>
              <a:t>	Agents do not behave according to rational motives</a:t>
            </a:r>
            <a:br>
              <a:rPr lang="en-GB" sz="20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r>
              <a:rPr lang="en-GB" sz="2000" dirty="0" smtClean="0"/>
              <a:t>		Research in sociology shows status-seeking behaviour matters,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as well as a range of other non-rational determinants.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018" y="3420845"/>
            <a:ext cx="874367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Response:</a:t>
            </a:r>
            <a:r>
              <a:rPr lang="en-GB" sz="2000" dirty="0" smtClean="0"/>
              <a:t>	Economics is taking care of that too, but very few people know.</a:t>
            </a:r>
            <a:br>
              <a:rPr lang="en-GB" sz="2000" dirty="0" smtClean="0"/>
            </a:br>
            <a:r>
              <a:rPr lang="en-GB" sz="2000" dirty="0" smtClean="0"/>
              <a:t>		Think about the development in Behavioural Economics.</a:t>
            </a:r>
            <a:br>
              <a:rPr lang="en-GB" sz="2000" dirty="0" smtClean="0"/>
            </a:br>
            <a:endParaRPr lang="en-GB" sz="5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	Our (economists) fault is that we talk to each other, but do not 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engage with a much wider debate in the social sciences.</a:t>
            </a:r>
          </a:p>
          <a:p>
            <a:endParaRPr lang="en-GB" sz="1000" dirty="0"/>
          </a:p>
          <a:p>
            <a:r>
              <a:rPr lang="en-GB" sz="2000" dirty="0" smtClean="0"/>
              <a:t>		Both theoretically and empirically, Economics of Education </a:t>
            </a:r>
            <a:br>
              <a:rPr lang="en-GB" sz="2000" dirty="0" smtClean="0"/>
            </a:br>
            <a:r>
              <a:rPr lang="en-GB" sz="2000" dirty="0" smtClean="0"/>
              <a:t>		addresses these issues. (Example to follow)</a:t>
            </a:r>
          </a:p>
        </p:txBody>
      </p:sp>
    </p:spTree>
    <p:extLst>
      <p:ext uri="{BB962C8B-B14F-4D97-AF65-F5344CB8AC3E}">
        <p14:creationId xmlns:p14="http://schemas.microsoft.com/office/powerpoint/2010/main" val="3896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462"/>
            <a:ext cx="4876800" cy="209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171317"/>
            <a:ext cx="4800600" cy="180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050" y="1427279"/>
            <a:ext cx="447675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092" y="3199381"/>
            <a:ext cx="4772025" cy="2000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4088" y="53012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Ravie" panose="04040805050809020602" pitchFamily="82" charset="0"/>
              </a:rPr>
              <a:t>ARGH!</a:t>
            </a:r>
            <a:endParaRPr lang="en-GB" sz="4000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H="1">
            <a:off x="4644416" y="3846545"/>
            <a:ext cx="1512168" cy="15841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83768" y="3861048"/>
            <a:ext cx="1512168" cy="15841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15269" y="2924944"/>
            <a:ext cx="525658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17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Resolution</a:t>
            </a:r>
            <a:r>
              <a:rPr lang="en-GB" sz="2000" dirty="0" smtClean="0"/>
              <a:t>	</a:t>
            </a:r>
            <a:r>
              <a:rPr lang="en-GB" sz="2000" dirty="0" err="1" smtClean="0"/>
              <a:t>Focualt</a:t>
            </a:r>
            <a:r>
              <a:rPr lang="en-GB" sz="2000" dirty="0" smtClean="0"/>
              <a:t> (1979) – dyads (different attributes) in social sciences</a:t>
            </a:r>
            <a:br>
              <a:rPr lang="en-GB" sz="2000" dirty="0" smtClean="0"/>
            </a:br>
            <a:r>
              <a:rPr lang="en-GB" sz="500" dirty="0" smtClean="0"/>
              <a:t/>
            </a:r>
            <a:br>
              <a:rPr lang="en-GB" sz="500" dirty="0" smtClean="0"/>
            </a:br>
            <a:endParaRPr lang="en-GB" sz="2000" dirty="0" smtClean="0"/>
          </a:p>
        </p:txBody>
      </p:sp>
      <p:sp>
        <p:nvSpPr>
          <p:cNvPr id="6" name="Oval 5"/>
          <p:cNvSpPr/>
          <p:nvPr/>
        </p:nvSpPr>
        <p:spPr>
          <a:xfrm>
            <a:off x="2267744" y="2420888"/>
            <a:ext cx="1944216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39856" y="2420888"/>
            <a:ext cx="1944216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72635" y="2516480"/>
            <a:ext cx="17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dyad linked by a    </a:t>
            </a:r>
            <a:br>
              <a:rPr lang="en-GB" dirty="0" smtClean="0"/>
            </a:br>
            <a:r>
              <a:rPr lang="en-GB" dirty="0" smtClean="0"/>
              <a:t>   strategic logic</a:t>
            </a:r>
          </a:p>
          <a:p>
            <a:r>
              <a:rPr lang="en-GB" dirty="0" smtClean="0"/>
              <a:t>  (homogeneity)</a:t>
            </a:r>
          </a:p>
          <a:p>
            <a:r>
              <a:rPr lang="en-GB" dirty="0" smtClean="0"/>
              <a:t>           HCT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7402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99896" y="27402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267744" y="4067896"/>
            <a:ext cx="1944216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44416" y="4076277"/>
            <a:ext cx="1944216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627784" y="43289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999896" y="4395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268019" y="4176968"/>
            <a:ext cx="17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dyad linked by a </a:t>
            </a:r>
            <a:br>
              <a:rPr lang="en-GB" dirty="0" smtClean="0"/>
            </a:br>
            <a:r>
              <a:rPr lang="en-GB" dirty="0" smtClean="0"/>
              <a:t> dialectical logic</a:t>
            </a:r>
          </a:p>
          <a:p>
            <a:r>
              <a:rPr lang="en-GB" dirty="0" smtClean="0"/>
              <a:t>(encompassing   </a:t>
            </a:r>
            <a:br>
              <a:rPr lang="en-GB" dirty="0" smtClean="0"/>
            </a:br>
            <a:r>
              <a:rPr lang="en-GB" dirty="0" smtClean="0"/>
              <a:t>   differences)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784904" y="54222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synthesis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HUMAN CAPITAL THEORY UNDER ATTACK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18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Response</a:t>
            </a:r>
            <a:r>
              <a:rPr lang="en-GB" sz="2000" dirty="0" smtClean="0"/>
              <a:t>	Is this sufficient to claim that HCT (and economists) must die?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Is this sufficient to create a new theory? Is the claim impartial?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What are we going to do in the meantime?</a:t>
            </a:r>
          </a:p>
          <a:p>
            <a:endParaRPr lang="en-GB" sz="2000" dirty="0"/>
          </a:p>
          <a:p>
            <a:r>
              <a:rPr lang="en-GB" sz="2000" dirty="0" smtClean="0"/>
              <a:t>		How is the government going to take decisions?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Who is going to pay for education? How? How much?</a:t>
            </a:r>
          </a:p>
          <a:p>
            <a:endParaRPr lang="en-GB" sz="2000" dirty="0"/>
          </a:p>
          <a:p>
            <a:r>
              <a:rPr lang="en-GB" sz="2000" dirty="0" smtClean="0"/>
              <a:t>		</a:t>
            </a:r>
            <a:r>
              <a:rPr lang="en-GB" sz="2000" b="1" dirty="0" smtClean="0"/>
              <a:t>Francis Bacon, </a:t>
            </a:r>
            <a:r>
              <a:rPr lang="en-GB" sz="2000" b="1" dirty="0" err="1" smtClean="0"/>
              <a:t>Novum</a:t>
            </a:r>
            <a:r>
              <a:rPr lang="en-GB" sz="2000" b="1" dirty="0" smtClean="0"/>
              <a:t> Organum, 1620</a:t>
            </a:r>
          </a:p>
          <a:p>
            <a:r>
              <a:rPr lang="en-GB" sz="500" dirty="0"/>
              <a:t>	</a:t>
            </a:r>
            <a:r>
              <a:rPr lang="en-GB" sz="500" dirty="0" smtClean="0"/>
              <a:t>	</a:t>
            </a:r>
          </a:p>
          <a:p>
            <a:r>
              <a:rPr lang="en-GB" sz="2000" dirty="0" smtClean="0"/>
              <a:t>		pars </a:t>
            </a:r>
            <a:r>
              <a:rPr lang="en-GB" sz="2000" dirty="0" err="1" smtClean="0"/>
              <a:t>destruens</a:t>
            </a:r>
            <a:r>
              <a:rPr lang="en-GB" sz="2000" dirty="0" smtClean="0"/>
              <a:t> </a:t>
            </a:r>
            <a:r>
              <a:rPr lang="en-GB" sz="2000" dirty="0" smtClean="0">
                <a:sym typeface="Symbol" panose="05050102010706020507" pitchFamily="18" charset="2"/>
              </a:rPr>
              <a:t> review and criticise old body of knowledge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		 remove prejudice and errors</a:t>
            </a:r>
          </a:p>
          <a:p>
            <a:r>
              <a:rPr lang="en-GB" sz="500" dirty="0">
                <a:sym typeface="Symbol" panose="05050102010706020507" pitchFamily="18" charset="2"/>
              </a:rPr>
              <a:t>	</a:t>
            </a:r>
            <a:r>
              <a:rPr lang="en-GB" sz="500" dirty="0" smtClean="0">
                <a:sym typeface="Symbol" panose="05050102010706020507" pitchFamily="18" charset="2"/>
              </a:rPr>
              <a:t>	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pars </a:t>
            </a:r>
            <a:r>
              <a:rPr lang="en-GB" sz="2000" dirty="0" err="1" smtClean="0">
                <a:sym typeface="Symbol" panose="05050102010706020507" pitchFamily="18" charset="2"/>
              </a:rPr>
              <a:t>costruens</a:t>
            </a:r>
            <a:r>
              <a:rPr lang="en-GB" sz="2000" dirty="0" smtClean="0">
                <a:sym typeface="Symbol" panose="05050102010706020507" pitchFamily="18" charset="2"/>
              </a:rPr>
              <a:t>  build the new body of knowledge</a:t>
            </a:r>
          </a:p>
          <a:p>
            <a:r>
              <a:rPr lang="en-GB" sz="2000" dirty="0">
                <a:sym typeface="Symbol" panose="05050102010706020507" pitchFamily="18" charset="2"/>
              </a:rPr>
              <a:t>	</a:t>
            </a:r>
            <a:r>
              <a:rPr lang="en-GB" sz="2000" dirty="0" smtClean="0">
                <a:sym typeface="Symbol" panose="05050102010706020507" pitchFamily="18" charset="2"/>
              </a:rPr>
              <a:t>			 find the new truth.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473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CAPITAL IN EDUCATION &amp; ECONOMICS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19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4451896"/>
            <a:ext cx="8743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debate develops around the notions of capital</a:t>
            </a:r>
          </a:p>
          <a:p>
            <a:endParaRPr lang="en-GB" sz="1000" dirty="0"/>
          </a:p>
          <a:p>
            <a:r>
              <a:rPr lang="en-GB" sz="2000" dirty="0" smtClean="0">
                <a:sym typeface="Symbol" panose="05050102010706020507" pitchFamily="18" charset="2"/>
              </a:rPr>
              <a:t> </a:t>
            </a:r>
            <a:r>
              <a:rPr lang="en-GB" sz="2000" dirty="0" smtClean="0"/>
              <a:t>Bourdieu (1986), “The Forms of Capital”</a:t>
            </a:r>
          </a:p>
          <a:p>
            <a:endParaRPr lang="en-GB" sz="1000" dirty="0"/>
          </a:p>
          <a:p>
            <a:r>
              <a:rPr lang="en-GB" sz="2000" dirty="0" smtClean="0">
                <a:sym typeface="Symbol" panose="05050102010706020507" pitchFamily="18" charset="2"/>
              </a:rPr>
              <a:t> </a:t>
            </a:r>
            <a:r>
              <a:rPr lang="en-GB" sz="2000" dirty="0" smtClean="0"/>
              <a:t>Coleman (1988), “Social </a:t>
            </a:r>
            <a:r>
              <a:rPr lang="en-GB" sz="2000" dirty="0"/>
              <a:t>Capital in the Creation of Human Capital” </a:t>
            </a:r>
            <a:endParaRPr lang="en-GB" sz="2000" dirty="0" smtClean="0"/>
          </a:p>
        </p:txBody>
      </p:sp>
      <p:sp>
        <p:nvSpPr>
          <p:cNvPr id="6" name="Oval 5"/>
          <p:cNvSpPr/>
          <p:nvPr/>
        </p:nvSpPr>
        <p:spPr>
          <a:xfrm>
            <a:off x="3347864" y="1673394"/>
            <a:ext cx="172819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619672" y="3062645"/>
            <a:ext cx="172819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76056" y="3062645"/>
            <a:ext cx="172819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99892" y="180811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cultural</a:t>
            </a:r>
          </a:p>
          <a:p>
            <a:pPr algn="ctr"/>
            <a:r>
              <a:rPr lang="en-GB" dirty="0" smtClean="0"/>
              <a:t>capital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24353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social</a:t>
            </a:r>
          </a:p>
          <a:p>
            <a:pPr algn="ctr"/>
            <a:r>
              <a:rPr lang="en-GB" dirty="0" smtClean="0"/>
              <a:t>capital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31976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economic</a:t>
            </a:r>
          </a:p>
          <a:p>
            <a:pPr algn="ctr"/>
            <a:r>
              <a:rPr lang="en-GB" dirty="0" smtClean="0"/>
              <a:t>capital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63888" y="3566700"/>
            <a:ext cx="1368152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59832" y="2564904"/>
            <a:ext cx="432048" cy="4977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964886" y="2565794"/>
            <a:ext cx="432048" cy="4977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7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YOUR PRESENTER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10" y="1586086"/>
            <a:ext cx="8610782" cy="387798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Fabio Aricò</a:t>
            </a:r>
          </a:p>
          <a:p>
            <a:r>
              <a:rPr lang="en-GB" sz="2400" dirty="0" smtClean="0">
                <a:sym typeface="Symbol"/>
              </a:rPr>
              <a:t>Senior Lecturer in Macroeconomics</a:t>
            </a:r>
            <a:br>
              <a:rPr lang="en-GB" sz="2400" dirty="0" smtClean="0">
                <a:sym typeface="Symbol"/>
              </a:rPr>
            </a:br>
            <a:r>
              <a:rPr lang="en-GB" sz="2400" dirty="0" smtClean="0">
                <a:sym typeface="Symbol"/>
              </a:rPr>
              <a:t>School of Economics – UEA</a:t>
            </a:r>
          </a:p>
          <a:p>
            <a:endParaRPr lang="en-GB" sz="1500" dirty="0">
              <a:sym typeface="Symbol"/>
            </a:endParaRPr>
          </a:p>
          <a:p>
            <a:r>
              <a:rPr lang="en-GB" sz="2400" b="1" dirty="0" smtClean="0">
                <a:sym typeface="Symbol"/>
              </a:rPr>
              <a:t>Convenor of UEA Higher Education Research Group</a:t>
            </a:r>
          </a:p>
          <a:p>
            <a:endParaRPr lang="en-GB" sz="1500" dirty="0">
              <a:sym typeface="Symbol"/>
            </a:endParaRPr>
          </a:p>
          <a:p>
            <a:r>
              <a:rPr lang="en-GB" sz="2400" b="1" dirty="0" smtClean="0">
                <a:sym typeface="Symbol"/>
              </a:rPr>
              <a:t>Research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Symbol"/>
              </a:rPr>
              <a:t>Higher Education policy and practice (access, satisfaction)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Symbol"/>
              </a:rPr>
              <a:t>Self-Assessment and Academic Self-Efficacy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Symbol"/>
              </a:rPr>
              <a:t>Technology Enhanced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ym typeface="Symbol"/>
              </a:rPr>
              <a:t>Learning Gain in HE</a:t>
            </a:r>
            <a:endParaRPr lang="en-GB" sz="2400" dirty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ECONOMICS of EDUCATION CAN DO IT!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20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Jack Whybrow, UEA PhD Candidate in Economics</a:t>
            </a:r>
          </a:p>
          <a:p>
            <a:endParaRPr lang="en-GB" sz="1000" dirty="0"/>
          </a:p>
          <a:p>
            <a:r>
              <a:rPr lang="en-GB" sz="2000" dirty="0" smtClean="0">
                <a:sym typeface="Symbol" panose="05050102010706020507" pitchFamily="18" charset="2"/>
              </a:rPr>
              <a:t>“</a:t>
            </a:r>
            <a:r>
              <a:rPr lang="en-GB" sz="2000" dirty="0"/>
              <a:t>An investigation into the Cultural and Social Capital influences on rates of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UK </a:t>
            </a:r>
            <a:r>
              <a:rPr lang="en-GB" sz="2000" dirty="0"/>
              <a:t>HE participation. An analysis using two cohorts born in 1958 and </a:t>
            </a:r>
            <a:r>
              <a:rPr lang="en-GB" sz="2000" dirty="0" smtClean="0"/>
              <a:t>1970”</a:t>
            </a:r>
          </a:p>
          <a:p>
            <a:endParaRPr lang="en-GB" sz="1000" dirty="0" smtClean="0"/>
          </a:p>
          <a:p>
            <a:endParaRPr lang="en-GB" sz="1000" dirty="0"/>
          </a:p>
          <a:p>
            <a:endParaRPr lang="en-GB" sz="1000" dirty="0" smtClean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GB" sz="2000" dirty="0" smtClean="0"/>
              <a:t>engages </a:t>
            </a:r>
            <a:r>
              <a:rPr lang="en-GB" sz="2000" dirty="0"/>
              <a:t>with the different notions of </a:t>
            </a:r>
            <a:r>
              <a:rPr lang="en-GB" sz="2000" dirty="0" smtClean="0"/>
              <a:t>capital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GB" sz="2000" dirty="0" smtClean="0"/>
              <a:t>engages </a:t>
            </a:r>
            <a:r>
              <a:rPr lang="en-GB" sz="2000" dirty="0"/>
              <a:t>with the sociological </a:t>
            </a:r>
            <a:r>
              <a:rPr lang="en-GB" sz="2000" dirty="0" smtClean="0"/>
              <a:t>literature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®"/>
            </a:pPr>
            <a:r>
              <a:rPr lang="en-GB" sz="2000" dirty="0" smtClean="0"/>
              <a:t>enriches </a:t>
            </a:r>
            <a:r>
              <a:rPr lang="en-GB" sz="2000" dirty="0"/>
              <a:t>previous models of </a:t>
            </a:r>
            <a:r>
              <a:rPr lang="en-GB" sz="2000" dirty="0" smtClean="0"/>
              <a:t>participation in HE</a:t>
            </a:r>
          </a:p>
          <a:p>
            <a:endParaRPr lang="en-GB" sz="2000" dirty="0" smtClean="0"/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/>
              <a:t>a great example of how Economics of Education can up its game!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53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21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Econometric model</a:t>
            </a:r>
          </a:p>
          <a:p>
            <a:endParaRPr lang="en-GB" sz="2000" b="1" dirty="0"/>
          </a:p>
          <a:p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(HE) =  f (   background,      ability,      cultural capital,     social capital)</a:t>
            </a:r>
          </a:p>
          <a:p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household income</a:t>
            </a:r>
          </a:p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parental education	          combination of very detailed</a:t>
            </a:r>
          </a:p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social class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set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 answers</a:t>
            </a:r>
          </a:p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sibilings</a:t>
            </a: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key stage ability tests</a:t>
            </a:r>
          </a:p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(reading, maths, etc.)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55776" y="2852936"/>
            <a:ext cx="0" cy="64807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11960" y="2852936"/>
            <a:ext cx="0" cy="20882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6084168" y="1628800"/>
            <a:ext cx="288032" cy="273630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28184" y="3140968"/>
            <a:ext cx="0" cy="64807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22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Operationalisation of Cultural 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2352655"/>
            <a:ext cx="73628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23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Operationalisation of Cultural 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86" y="2225467"/>
            <a:ext cx="73723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24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Operationalisation of Social 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92896"/>
            <a:ext cx="7410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25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Operationalisation of Social 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61" y="2508480"/>
            <a:ext cx="73914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26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Participation in HE as a function of Cultural/Social</a:t>
            </a:r>
            <a:r>
              <a:rPr lang="en-GB" sz="2000" b="1" dirty="0"/>
              <a:t> </a:t>
            </a:r>
            <a:r>
              <a:rPr lang="en-GB" sz="2000" b="1" dirty="0" smtClean="0"/>
              <a:t>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352655"/>
            <a:ext cx="6115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27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Participation in HE as a function of Cultural/Social</a:t>
            </a:r>
            <a:r>
              <a:rPr lang="en-GB" sz="2000" b="1" dirty="0"/>
              <a:t> </a:t>
            </a:r>
            <a:r>
              <a:rPr lang="en-GB" sz="2000" b="1" dirty="0" smtClean="0"/>
              <a:t>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52655"/>
            <a:ext cx="61245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28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Participation in HE as a function of Cultural/Social</a:t>
            </a:r>
            <a:r>
              <a:rPr lang="en-GB" sz="2000" b="1" dirty="0"/>
              <a:t> </a:t>
            </a:r>
            <a:r>
              <a:rPr lang="en-GB" sz="2000" b="1" dirty="0" smtClean="0"/>
              <a:t>Capital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52655"/>
            <a:ext cx="61817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CULTURAL/SOCIAL CAPITAL and HE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29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 summary</a:t>
            </a:r>
          </a:p>
          <a:p>
            <a:endParaRPr lang="en-GB" sz="2000" b="1" dirty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A beautiful example of how econometric modelling is simultaneously </a:t>
            </a:r>
            <a:br>
              <a:rPr lang="en-GB" sz="2000" dirty="0" smtClean="0"/>
            </a:br>
            <a:r>
              <a:rPr lang="en-GB" sz="2000" dirty="0" smtClean="0"/>
              <a:t>informed by sociological and economic theories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A better understanding of the factors that are associated to participation</a:t>
            </a:r>
            <a:br>
              <a:rPr lang="en-GB" sz="2000" dirty="0" smtClean="0"/>
            </a:br>
            <a:r>
              <a:rPr lang="en-GB" sz="2000" dirty="0" smtClean="0"/>
              <a:t>in HE, and that could determine variation of earnings (not this paper)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FontTx/>
              <a:buChar char="-"/>
            </a:pPr>
            <a:r>
              <a:rPr lang="en-GB" sz="2000" dirty="0" smtClean="0"/>
              <a:t>A wider range of options for the policy-maker, who can engage with the </a:t>
            </a:r>
            <a:br>
              <a:rPr lang="en-GB" sz="2000" dirty="0" smtClean="0"/>
            </a:br>
            <a:r>
              <a:rPr lang="en-GB" sz="2000" dirty="0" smtClean="0"/>
              <a:t>socio-cultural dimensions of education-choice, and aim to use education</a:t>
            </a:r>
            <a:br>
              <a:rPr lang="en-GB" sz="2000" dirty="0" smtClean="0"/>
            </a:br>
            <a:r>
              <a:rPr lang="en-GB" sz="2000" dirty="0" smtClean="0"/>
              <a:t>as a vector for social mobility.</a:t>
            </a:r>
          </a:p>
          <a:p>
            <a:endParaRPr lang="en-GB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008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750171"/>
            <a:ext cx="36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OUTLINE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234" y="1453522"/>
            <a:ext cx="8610782" cy="532453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GB" sz="1000" dirty="0" smtClean="0">
              <a:sym typeface="Symbol"/>
            </a:endParaRPr>
          </a:p>
          <a:p>
            <a:r>
              <a:rPr lang="en-GB" sz="2200" dirty="0" smtClean="0">
                <a:sym typeface="Symbol"/>
              </a:rPr>
              <a:t>  1.  Autobiographical note (only what strictly needed)</a:t>
            </a:r>
            <a:br>
              <a:rPr lang="en-GB" sz="2200" dirty="0" smtClean="0">
                <a:sym typeface="Symbol"/>
              </a:rPr>
            </a:b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      </a:t>
            </a:r>
            <a:endParaRPr lang="en-GB" sz="2000" dirty="0" smtClean="0">
              <a:sym typeface="Symbol"/>
            </a:endParaRPr>
          </a:p>
          <a:p>
            <a:r>
              <a:rPr lang="en-GB" sz="2200" dirty="0" smtClean="0">
                <a:sym typeface="Symbol"/>
              </a:rPr>
              <a:t>  2.  The divide between researchers in Education and Economics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dirty="0">
                <a:sym typeface="Symbol"/>
              </a:rPr>
              <a:t> </a:t>
            </a:r>
            <a:r>
              <a:rPr lang="en-GB" sz="2200" dirty="0" smtClean="0">
                <a:sym typeface="Symbol"/>
              </a:rPr>
              <a:t> 3.  An example based on the attack to Human Capital Theory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dirty="0" smtClean="0">
                <a:sym typeface="Symbol"/>
              </a:rPr>
              <a:t>  4.  The notion of Capital in Education and Economics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dirty="0" smtClean="0">
                <a:sym typeface="Symbol"/>
              </a:rPr>
              <a:t>  5.  An example of how Economics of Education can do more than HCT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dirty="0" smtClean="0">
                <a:sym typeface="Symbol"/>
              </a:rPr>
              <a:t>  6.  Re-defining myself as a social scientist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dirty="0" smtClean="0">
                <a:sym typeface="Symbol"/>
              </a:rPr>
              <a:t>  7.  A pluralist epilogue</a:t>
            </a:r>
            <a:endParaRPr lang="en-GB" sz="20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7436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WHAT DO I THINK? WHAT DO I DO? (WHAT AM I?)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30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00322" y="1844824"/>
            <a:ext cx="8743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 embrace education research with the tools of an economist</a:t>
            </a:r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r>
              <a:rPr lang="en-GB" sz="2000" b="1" dirty="0" smtClean="0"/>
              <a:t>I embrace the principles of accountability and measurability (pragmatically)</a:t>
            </a:r>
            <a:endParaRPr lang="en-GB" sz="2000" b="1" dirty="0"/>
          </a:p>
          <a:p>
            <a:endParaRPr lang="en-GB" sz="1000" b="1" dirty="0" smtClean="0"/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In the quest for metrics, </a:t>
            </a:r>
            <a:r>
              <a:rPr lang="en-GB" sz="2000" u="sng" dirty="0" smtClean="0">
                <a:sym typeface="Symbol" panose="05050102010706020507" pitchFamily="18" charset="2"/>
              </a:rPr>
              <a:t>but</a:t>
            </a:r>
            <a:r>
              <a:rPr lang="en-GB" sz="2000" dirty="0" smtClean="0">
                <a:sym typeface="Symbol" panose="05050102010706020507" pitchFamily="18" charset="2"/>
              </a:rPr>
              <a:t> metrics that matter    know the limitations</a:t>
            </a:r>
            <a:br>
              <a:rPr lang="en-GB" sz="2000" dirty="0" smtClean="0">
                <a:sym typeface="Symbol" panose="05050102010706020507" pitchFamily="18" charset="2"/>
              </a:rPr>
            </a:br>
            <a:r>
              <a:rPr lang="en-GB" sz="2000" dirty="0" smtClean="0">
                <a:sym typeface="Symbol" panose="05050102010706020507" pitchFamily="18" charset="2"/>
              </a:rPr>
              <a:t>						 know we cannot be without</a:t>
            </a:r>
          </a:p>
          <a:p>
            <a:endParaRPr lang="en-GB" sz="1000" dirty="0" smtClean="0"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UEA-HEFCE ‘Piloting Measures of Learning Gain’</a:t>
            </a:r>
          </a:p>
          <a:p>
            <a:r>
              <a:rPr lang="en-GB" sz="2000" dirty="0" smtClean="0"/>
              <a:t>      Strand of Self-Efficacy (student confidence at performing academic tasks).</a:t>
            </a:r>
            <a:endParaRPr lang="en-GB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9592" y="2564904"/>
            <a:ext cx="691276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434" y="26714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philosophy of education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26714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learning analytics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92041" y="257514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theory-informed evidence-based</a:t>
            </a:r>
          </a:p>
          <a:p>
            <a:r>
              <a:rPr lang="en-GB" dirty="0" smtClean="0"/>
              <a:t>    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6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7436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A PLURALIST EPILOGUE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31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00322" y="1844824"/>
            <a:ext cx="8743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There is a crisis of confidence in Economics and in the Social Sciences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we have models but we continuously challenge their validity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without confidence no model can ever be fit to purpose (Keynes)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GB" sz="2000" dirty="0" smtClean="0">
                <a:sym typeface="Symbol" panose="05050102010706020507" pitchFamily="18" charset="2"/>
              </a:rPr>
              <a:t>in a complex world confidence can only be restored by open dialogue.</a:t>
            </a:r>
            <a:endParaRPr lang="en-GB" sz="2000" dirty="0" smtClean="0"/>
          </a:p>
          <a:p>
            <a:endParaRPr lang="en-GB" sz="2000" b="1" dirty="0"/>
          </a:p>
          <a:p>
            <a:r>
              <a:rPr lang="en-GB" sz="2000" b="1" dirty="0" smtClean="0"/>
              <a:t>Economists</a:t>
            </a:r>
          </a:p>
          <a:p>
            <a:pPr marL="179388" indent="-179388">
              <a:buFontTx/>
              <a:buChar char="-"/>
            </a:pPr>
            <a:r>
              <a:rPr lang="en-GB" sz="2000" dirty="0" smtClean="0"/>
              <a:t>should come out from their own discipline and bring the debate out in the open</a:t>
            </a:r>
          </a:p>
          <a:p>
            <a:pPr marL="179388" indent="-179388">
              <a:buFontTx/>
              <a:buChar char="-"/>
            </a:pPr>
            <a:r>
              <a:rPr lang="en-GB" sz="2000" dirty="0" smtClean="0"/>
              <a:t>be ethical, resist the temptation of the hegemony of policy-making (vested int.)</a:t>
            </a:r>
          </a:p>
          <a:p>
            <a:endParaRPr lang="en-GB" sz="2000" dirty="0"/>
          </a:p>
          <a:p>
            <a:r>
              <a:rPr lang="en-GB" sz="2000" b="1" dirty="0" smtClean="0"/>
              <a:t>Education Researchers</a:t>
            </a:r>
          </a:p>
          <a:p>
            <a:pPr marL="179388" indent="-179388">
              <a:buFontTx/>
              <a:buChar char="-"/>
            </a:pPr>
            <a:r>
              <a:rPr lang="en-GB" sz="2000" dirty="0" smtClean="0"/>
              <a:t>should invite economists to their table, as equal partners</a:t>
            </a:r>
          </a:p>
          <a:p>
            <a:pPr marL="179388" indent="-179388">
              <a:buFontTx/>
              <a:buChar char="-"/>
            </a:pPr>
            <a:r>
              <a:rPr lang="en-GB" sz="2000" dirty="0" smtClean="0"/>
              <a:t>should engage more with the political debate, in a constructive way, </a:t>
            </a:r>
            <a:br>
              <a:rPr lang="en-GB" sz="2000" dirty="0" smtClean="0"/>
            </a:br>
            <a:r>
              <a:rPr lang="en-GB" sz="2000" dirty="0" smtClean="0"/>
              <a:t>acknowledge a pragmatic urge to change and co-operate towards it. 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69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AUTOBIOGRAPHICAL NOTE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9810" y="1789629"/>
            <a:ext cx="8610782" cy="495520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GB" sz="10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ym typeface="Symbol"/>
              </a:rPr>
              <a:t>I was initially trained in a traditionally heterodox department in Italy.</a:t>
            </a:r>
            <a:br>
              <a:rPr lang="en-GB" sz="2200" dirty="0" smtClean="0">
                <a:sym typeface="Symbol"/>
              </a:rPr>
            </a:br>
            <a:r>
              <a:rPr lang="en-GB" sz="2200" dirty="0" smtClean="0">
                <a:sym typeface="Symbol"/>
              </a:rPr>
              <a:t>I was suggested to embrace the mainstream. I moved to the UK.</a:t>
            </a:r>
            <a:br>
              <a:rPr lang="en-GB" sz="2200" dirty="0" smtClean="0">
                <a:sym typeface="Symbol"/>
              </a:rPr>
            </a:br>
            <a:endParaRPr lang="en-GB" sz="22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ym typeface="Symbol"/>
              </a:rPr>
              <a:t>I worked on my PhD using mainstream tools, I enjoyed it.</a:t>
            </a:r>
            <a:br>
              <a:rPr lang="en-GB" sz="2200" dirty="0" smtClean="0">
                <a:sym typeface="Symbol"/>
              </a:rPr>
            </a:br>
            <a:r>
              <a:rPr lang="en-GB" sz="2200" dirty="0" smtClean="0">
                <a:sym typeface="Symbol"/>
              </a:rPr>
              <a:t>But it did not last long…</a:t>
            </a:r>
          </a:p>
          <a:p>
            <a:endParaRPr lang="en-GB" sz="22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ym typeface="Symbol"/>
              </a:rPr>
              <a:t>I have come back to appreciate heterodoxy and I embraced a pluralist view in terms of how we develop teaching and research in Economics.</a:t>
            </a:r>
            <a:br>
              <a:rPr lang="en-GB" sz="2200" dirty="0" smtClean="0">
                <a:sym typeface="Symbol"/>
              </a:rPr>
            </a:br>
            <a:endParaRPr lang="en-GB" sz="22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ym typeface="Symbol"/>
              </a:rPr>
              <a:t>I have done something a bit more radical…I started to do research in Education, but using my own background and toolbox. </a:t>
            </a:r>
          </a:p>
          <a:p>
            <a:endParaRPr lang="en-GB" sz="20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04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AUTOBIOGRAPHICAL NOTE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 descr="http://www2.warwick.ac.uk/newsandevents/news/royal_economics_society/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0" y="1844824"/>
            <a:ext cx="1368152" cy="13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22" y="4166413"/>
            <a:ext cx="1538858" cy="1024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2022400"/>
            <a:ext cx="2886075" cy="981075"/>
          </a:xfrm>
          <a:prstGeom prst="rect">
            <a:avLst/>
          </a:prstGeom>
        </p:spPr>
      </p:pic>
      <p:pic>
        <p:nvPicPr>
          <p:cNvPr id="1028" name="Picture 4" descr="http://www.ideasfestival.co.uk/wp-content/uploads/2015/07/poster_logo_alt-300x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5346"/>
            <a:ext cx="2347689" cy="11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conomicsnetwork.ac.uk/dee2015/ban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0" y="5213079"/>
            <a:ext cx="3624337" cy="6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900" y="2000939"/>
            <a:ext cx="1866900" cy="12096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4288" y="3090446"/>
            <a:ext cx="1584176" cy="344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375" y="4287529"/>
            <a:ext cx="1123950" cy="15525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76101" y="3645024"/>
            <a:ext cx="7991797" cy="0"/>
          </a:xfrm>
          <a:prstGeom prst="straightConnector1">
            <a:avLst/>
          </a:prstGeom>
          <a:ln w="190500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1321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ECONOMICS RESEARCH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6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39552" y="1700808"/>
            <a:ext cx="4680520" cy="41454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58545" y="3265710"/>
            <a:ext cx="2842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/>
              <a:t>MAINSTREAM</a:t>
            </a:r>
            <a:br>
              <a:rPr lang="en-GB" sz="3000" b="1" dirty="0" smtClean="0"/>
            </a:br>
            <a:r>
              <a:rPr lang="en-GB" sz="3000" b="1" dirty="0" smtClean="0"/>
              <a:t>APPROACH</a:t>
            </a:r>
            <a:endParaRPr lang="en-GB" sz="3000" b="1" dirty="0"/>
          </a:p>
        </p:txBody>
      </p:sp>
      <p:sp>
        <p:nvSpPr>
          <p:cNvPr id="7" name="Oval 6"/>
          <p:cNvSpPr/>
          <p:nvPr/>
        </p:nvSpPr>
        <p:spPr>
          <a:xfrm>
            <a:off x="6195700" y="3859710"/>
            <a:ext cx="1800200" cy="16971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231704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HETERODOX APPROACHES</a:t>
            </a:r>
            <a:endParaRPr lang="en-GB" b="1" dirty="0"/>
          </a:p>
        </p:txBody>
      </p:sp>
      <p:sp>
        <p:nvSpPr>
          <p:cNvPr id="9" name="Arc 8"/>
          <p:cNvSpPr/>
          <p:nvPr/>
        </p:nvSpPr>
        <p:spPr>
          <a:xfrm>
            <a:off x="2627784" y="2132856"/>
            <a:ext cx="4680520" cy="3168352"/>
          </a:xfrm>
          <a:prstGeom prst="arc">
            <a:avLst>
              <a:gd name="adj1" fmla="val 15522426"/>
              <a:gd name="adj2" fmla="val 0"/>
            </a:avLst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451830">
            <a:off x="5854085" y="233236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pluralism?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1321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EDUCATION RESEARCH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39995" y="3347793"/>
            <a:ext cx="2156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/>
              <a:t>EDUCATION</a:t>
            </a:r>
            <a:br>
              <a:rPr lang="en-GB" sz="3000" b="1" dirty="0" smtClean="0"/>
            </a:br>
            <a:r>
              <a:rPr lang="en-GB" sz="3000" b="1" dirty="0" smtClean="0"/>
              <a:t>RESEARCH</a:t>
            </a:r>
            <a:endParaRPr lang="en-GB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21328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PSYCHOLOGY of EDUCATION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191479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PHILOSOPHY of EDUCATION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9099" y="34847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TEACHING TRAINING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62881" y="520130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ECONOMICS 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of EDUCATION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52611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EDUCATION MANAGEMENT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323785" y="513570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EDUCATION PRACTICE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192080" y="212367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LEARNING ANALYTICS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1003" y="3525145"/>
            <a:ext cx="2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SOCIOLOGY </a:t>
            </a:r>
            <a:br>
              <a:rPr lang="en-GB" dirty="0" smtClean="0"/>
            </a:br>
            <a:r>
              <a:rPr lang="en-GB" dirty="0" smtClean="0"/>
              <a:t>of EDUCATION</a:t>
            </a:r>
          </a:p>
        </p:txBody>
      </p:sp>
      <p:cxnSp>
        <p:nvCxnSpPr>
          <p:cNvPr id="21" name="Straight Arrow Connector 20"/>
          <p:cNvCxnSpPr>
            <a:endCxn id="13" idx="2"/>
          </p:cNvCxnSpPr>
          <p:nvPr/>
        </p:nvCxnSpPr>
        <p:spPr>
          <a:xfrm flipV="1">
            <a:off x="4283968" y="2561122"/>
            <a:ext cx="0" cy="81479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55976" y="4446400"/>
            <a:ext cx="0" cy="81479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60032" y="2540597"/>
            <a:ext cx="1584176" cy="81479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63647" y="2667095"/>
            <a:ext cx="1346513" cy="66290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99811" y="4151961"/>
            <a:ext cx="1514944" cy="99101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87801" y="4349330"/>
            <a:ext cx="1973436" cy="81367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843275" y="3869627"/>
            <a:ext cx="1255373" cy="1001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</p:cNvCxnSpPr>
          <p:nvPr/>
        </p:nvCxnSpPr>
        <p:spPr>
          <a:xfrm>
            <a:off x="5396670" y="3855625"/>
            <a:ext cx="1318085" cy="1971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WHAT DO THEY SAY ABOUT ECONOMICS?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91680" y="1912793"/>
            <a:ext cx="70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Professor </a:t>
            </a:r>
            <a:r>
              <a:rPr lang="en-GB" sz="2000" dirty="0" err="1"/>
              <a:t>Páll</a:t>
            </a:r>
            <a:r>
              <a:rPr lang="en-GB" sz="2000" dirty="0"/>
              <a:t> </a:t>
            </a:r>
            <a:r>
              <a:rPr lang="en-GB" sz="2000" dirty="0" err="1" smtClean="0"/>
              <a:t>Skúlason</a:t>
            </a:r>
            <a:r>
              <a:rPr lang="en-GB" sz="2000" dirty="0" smtClean="0"/>
              <a:t> (University of Iceland)</a:t>
            </a:r>
          </a:p>
          <a:p>
            <a:r>
              <a:rPr lang="en-GB" sz="2000" b="1" dirty="0" smtClean="0"/>
              <a:t>“…Education is now ruled by Economics…</a:t>
            </a:r>
            <a:br>
              <a:rPr lang="en-GB" sz="2000" b="1" dirty="0" smtClean="0"/>
            </a:br>
            <a:r>
              <a:rPr lang="en-GB" sz="2000" b="1" dirty="0" smtClean="0"/>
              <a:t>  These economists, they are like priests of a new religion…”</a:t>
            </a:r>
          </a:p>
          <a:p>
            <a:r>
              <a:rPr lang="en-GB" sz="2000" dirty="0" smtClean="0"/>
              <a:t>[Keynote, 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Enhancement Themes Conference, Edinburgh, 2011] 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30" y="1773238"/>
            <a:ext cx="1176908" cy="1653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705971"/>
            <a:ext cx="1770311" cy="219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0322" y="4021289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Professor </a:t>
            </a:r>
            <a:r>
              <a:rPr lang="en-GB" sz="2000" dirty="0" smtClean="0"/>
              <a:t>Sue Clegg (Leeds Met University)</a:t>
            </a:r>
          </a:p>
          <a:p>
            <a:r>
              <a:rPr lang="en-GB" sz="2000" b="1" dirty="0" smtClean="0"/>
              <a:t>“…the Government should stop using this </a:t>
            </a:r>
            <a:r>
              <a:rPr lang="en-GB" sz="2000" b="1" dirty="0" err="1" smtClean="0"/>
              <a:t>economicistic</a:t>
            </a:r>
            <a:r>
              <a:rPr lang="en-GB" sz="2000" b="1" dirty="0" smtClean="0"/>
              <a:t> approach to the management of education…”</a:t>
            </a:r>
          </a:p>
          <a:p>
            <a:r>
              <a:rPr lang="en-GB" sz="2000" dirty="0" smtClean="0"/>
              <a:t>[Intervention, SRHE 50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Anniversary Symposium, London 2015]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157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72" y="56561"/>
            <a:ext cx="1080320" cy="6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322" y="750171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 smtClean="0">
                <a:solidFill>
                  <a:srgbClr val="C00000"/>
                </a:solidFill>
                <a:latin typeface="Arial Rounded MT Bold" pitchFamily="34" charset="0"/>
              </a:rPr>
              <a:t>WHY DO THEY DISLIKE ECONOMISTS?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0322" y="1858605"/>
            <a:ext cx="70928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EDUCATION RESEARCH in the UK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Predominantly based on qualitative methodology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Cuts to Education by the current Government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Metrics-driven approach to funding associated to the ‘</a:t>
            </a:r>
            <a:r>
              <a:rPr lang="en-GB" sz="2000" dirty="0" err="1" smtClean="0"/>
              <a:t>economicistic</a:t>
            </a:r>
            <a:r>
              <a:rPr lang="en-GB" sz="2000" dirty="0" smtClean="0"/>
              <a:t>’ approach to Education management.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0" dirty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ECONOMICS RESEARCH and TEACHING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Predominantly based on quantitative methodology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Traditional tendency to isolate from other Social Sciences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Crisis in the aftermath of financial crisis and Great Recession </a:t>
            </a:r>
            <a:br>
              <a:rPr lang="en-GB" sz="2000" dirty="0" smtClean="0"/>
            </a:br>
            <a:r>
              <a:rPr lang="en-GB" sz="2000" dirty="0" smtClean="0">
                <a:sym typeface="Symbol" panose="05050102010706020507" pitchFamily="18" charset="2"/>
              </a:rPr>
              <a:t> </a:t>
            </a:r>
            <a:r>
              <a:rPr lang="en-GB" sz="2000" dirty="0" smtClean="0"/>
              <a:t>criticism raised to the way Economics it thought and taught.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598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9FB9B81310E04B4BA6792E0F26F3DAD2"/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12729</TotalTime>
  <Words>698</Words>
  <Application>Microsoft Office PowerPoint</Application>
  <PresentationFormat>On-screen Show (4:3)</PresentationFormat>
  <Paragraphs>334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Rounded MT Bold</vt:lpstr>
      <vt:lpstr>Calibri</vt:lpstr>
      <vt:lpstr>Ravie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Riccardo Arico'</dc:creator>
  <cp:lastModifiedBy>Fabio Arico (ECO)</cp:lastModifiedBy>
  <cp:revision>354</cp:revision>
  <cp:lastPrinted>2013-09-03T09:16:32Z</cp:lastPrinted>
  <dcterms:created xsi:type="dcterms:W3CDTF">2013-05-19T16:51:37Z</dcterms:created>
  <dcterms:modified xsi:type="dcterms:W3CDTF">2016-06-01T12:44:55Z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-2126067819</vt:i4>
  </property>
  <property fmtid="{D5CDD505-2E9C-101B-9397-08002B2CF9AE}" pid="3" name="_NewReviewCycle">
    <vt:lpwstr/>
  </property>
  <property fmtid="{D5CDD505-2E9C-101B-9397-08002B2CF9AE}" pid="4" name="_EmailSubject">
    <vt:lpwstr>Ecuator Assessment and Feedback Session</vt:lpwstr>
  </property>
  <property fmtid="{D5CDD505-2E9C-101B-9397-08002B2CF9AE}" pid="5" name="_AuthorEmail">
    <vt:lpwstr>F.Arico@uea.ac.uk</vt:lpwstr>
  </property>
  <property fmtid="{D5CDD505-2E9C-101B-9397-08002B2CF9AE}" pid="6" name="_AuthorEmailDisplayName">
    <vt:lpwstr>Fabio Arico (ECO)</vt:lpwstr>
  </property>
</Properties>
</file>