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21"/>
  </p:notesMasterIdLst>
  <p:handoutMasterIdLst>
    <p:handoutMasterId r:id="rId22"/>
  </p:handoutMasterIdLst>
  <p:sldIdLst>
    <p:sldId id="290" r:id="rId2"/>
    <p:sldId id="256" r:id="rId3"/>
    <p:sldId id="273" r:id="rId4"/>
    <p:sldId id="277" r:id="rId5"/>
    <p:sldId id="275" r:id="rId6"/>
    <p:sldId id="278" r:id="rId7"/>
    <p:sldId id="279" r:id="rId8"/>
    <p:sldId id="288" r:id="rId9"/>
    <p:sldId id="280" r:id="rId10"/>
    <p:sldId id="281" r:id="rId11"/>
    <p:sldId id="282" r:id="rId12"/>
    <p:sldId id="291" r:id="rId13"/>
    <p:sldId id="283" r:id="rId14"/>
    <p:sldId id="284" r:id="rId15"/>
    <p:sldId id="285" r:id="rId16"/>
    <p:sldId id="286" r:id="rId17"/>
    <p:sldId id="287" r:id="rId18"/>
    <p:sldId id="289" r:id="rId19"/>
    <p:sldId id="276" r:id="rId20"/>
  </p:sldIdLst>
  <p:sldSz cx="9144000" cy="6858000" type="screen4x3"/>
  <p:notesSz cx="6854825" cy="96647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800080"/>
    <a:srgbClr val="FFCCCC"/>
    <a:srgbClr val="33CCFF"/>
    <a:srgbClr val="FFCCFF"/>
    <a:srgbClr val="660066"/>
    <a:srgbClr val="FF7C8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6" d="100"/>
          <a:sy n="86" d="100"/>
        </p:scale>
        <p:origin x="-84" y="-55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0" y="72"/>
      </p:cViewPr>
      <p:guideLst>
        <p:guide orient="horz" pos="3044"/>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e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emf"/><Relationship Id="rId1" Type="http://schemas.openxmlformats.org/officeDocument/2006/relationships/image" Target="../media/image11.wmf"/><Relationship Id="rId4"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0213" cy="484188"/>
          </a:xfrm>
          <a:prstGeom prst="rect">
            <a:avLst/>
          </a:prstGeom>
          <a:noFill/>
          <a:ln w="9525">
            <a:noFill/>
            <a:miter lim="800000"/>
            <a:headEnd/>
            <a:tailEnd/>
          </a:ln>
          <a:effectLst/>
        </p:spPr>
        <p:txBody>
          <a:bodyPr vert="horz" wrap="square" lIns="90818" tIns="45409" rIns="90818" bIns="45409" numCol="1" anchor="t" anchorCtr="0" compatLnSpc="1">
            <a:prstTxWarp prst="textNoShape">
              <a:avLst/>
            </a:prstTxWarp>
          </a:bodyPr>
          <a:lstStyle>
            <a:lvl1pPr algn="l" eaLnBrk="0" hangingPunct="0">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4613" y="0"/>
            <a:ext cx="2970212" cy="484188"/>
          </a:xfrm>
          <a:prstGeom prst="rect">
            <a:avLst/>
          </a:prstGeom>
          <a:noFill/>
          <a:ln w="9525">
            <a:noFill/>
            <a:miter lim="800000"/>
            <a:headEnd/>
            <a:tailEnd/>
          </a:ln>
          <a:effectLst/>
        </p:spPr>
        <p:txBody>
          <a:bodyPr vert="horz" wrap="square" lIns="90818" tIns="45409" rIns="90818" bIns="45409"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180513"/>
            <a:ext cx="2970213" cy="484187"/>
          </a:xfrm>
          <a:prstGeom prst="rect">
            <a:avLst/>
          </a:prstGeom>
          <a:noFill/>
          <a:ln w="9525">
            <a:noFill/>
            <a:miter lim="800000"/>
            <a:headEnd/>
            <a:tailEnd/>
          </a:ln>
          <a:effectLst/>
        </p:spPr>
        <p:txBody>
          <a:bodyPr vert="horz" wrap="square" lIns="90818" tIns="45409" rIns="90818" bIns="45409" numCol="1" anchor="b" anchorCtr="0" compatLnSpc="1">
            <a:prstTxWarp prst="textNoShape">
              <a:avLst/>
            </a:prstTxWarp>
          </a:bodyPr>
          <a:lstStyle>
            <a:lvl1pPr algn="l" eaLnBrk="0" hangingPunct="0">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4613" y="9180513"/>
            <a:ext cx="2970212" cy="484187"/>
          </a:xfrm>
          <a:prstGeom prst="rect">
            <a:avLst/>
          </a:prstGeom>
          <a:noFill/>
          <a:ln w="9525">
            <a:noFill/>
            <a:miter lim="800000"/>
            <a:headEnd/>
            <a:tailEnd/>
          </a:ln>
          <a:effectLst/>
        </p:spPr>
        <p:txBody>
          <a:bodyPr vert="horz" wrap="square" lIns="90818" tIns="45409" rIns="90818" bIns="45409" numCol="1" anchor="b" anchorCtr="0" compatLnSpc="1">
            <a:prstTxWarp prst="textNoShape">
              <a:avLst/>
            </a:prstTxWarp>
          </a:bodyPr>
          <a:lstStyle>
            <a:lvl1pPr algn="r" eaLnBrk="0" hangingPunct="0">
              <a:defRPr sz="1200">
                <a:cs typeface="+mn-cs"/>
              </a:defRPr>
            </a:lvl1pPr>
          </a:lstStyle>
          <a:p>
            <a:pPr>
              <a:defRPr/>
            </a:pPr>
            <a:fld id="{B63326E5-AB48-4AA2-818B-DD91AB074C4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0213" cy="452438"/>
          </a:xfrm>
          <a:prstGeom prst="rect">
            <a:avLst/>
          </a:prstGeom>
          <a:noFill/>
          <a:ln w="9525">
            <a:noFill/>
            <a:miter lim="800000"/>
            <a:headEnd/>
            <a:tailEnd/>
          </a:ln>
          <a:effectLst/>
        </p:spPr>
        <p:txBody>
          <a:bodyPr vert="horz" wrap="square" lIns="91449" tIns="45725" rIns="91449" bIns="45725" numCol="1" anchor="t" anchorCtr="0" compatLnSpc="1">
            <a:prstTxWarp prst="textNoShape">
              <a:avLst/>
            </a:prstTxWarp>
          </a:bodyPr>
          <a:lstStyle>
            <a:lvl1pPr algn="l"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3"/>
          <p:cNvSpPr>
            <a:spLocks noGrp="1" noChangeArrowheads="1"/>
          </p:cNvSpPr>
          <p:nvPr>
            <p:ph type="dt" idx="1"/>
          </p:nvPr>
        </p:nvSpPr>
        <p:spPr bwMode="auto">
          <a:xfrm>
            <a:off x="3884613" y="0"/>
            <a:ext cx="2970212" cy="452438"/>
          </a:xfrm>
          <a:prstGeom prst="rect">
            <a:avLst/>
          </a:prstGeom>
          <a:noFill/>
          <a:ln w="9525">
            <a:noFill/>
            <a:miter lim="800000"/>
            <a:headEnd/>
            <a:tailEnd/>
          </a:ln>
          <a:effectLst/>
        </p:spPr>
        <p:txBody>
          <a:bodyPr vert="horz" wrap="square" lIns="91449" tIns="45725" rIns="91449" bIns="45725"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16000" y="754063"/>
            <a:ext cx="4822825" cy="361632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595813"/>
            <a:ext cx="5026025" cy="4370387"/>
          </a:xfrm>
          <a:prstGeom prst="rect">
            <a:avLst/>
          </a:prstGeom>
          <a:noFill/>
          <a:ln w="9525">
            <a:noFill/>
            <a:miter lim="800000"/>
            <a:headEnd/>
            <a:tailEnd/>
          </a:ln>
          <a:effectLst/>
        </p:spPr>
        <p:txBody>
          <a:bodyPr vert="horz" wrap="square" lIns="91449" tIns="45725" rIns="91449" bIns="4572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191625"/>
            <a:ext cx="2970213" cy="452438"/>
          </a:xfrm>
          <a:prstGeom prst="rect">
            <a:avLst/>
          </a:prstGeom>
          <a:noFill/>
          <a:ln w="9525">
            <a:noFill/>
            <a:miter lim="800000"/>
            <a:headEnd/>
            <a:tailEnd/>
          </a:ln>
          <a:effectLst/>
        </p:spPr>
        <p:txBody>
          <a:bodyPr vert="horz" wrap="square" lIns="91449" tIns="45725" rIns="91449" bIns="45725" numCol="1" anchor="b" anchorCtr="0" compatLnSpc="1">
            <a:prstTxWarp prst="textNoShape">
              <a:avLst/>
            </a:prstTxWarp>
          </a:bodyPr>
          <a:lstStyle>
            <a:lvl1pPr algn="l"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84613" y="9191625"/>
            <a:ext cx="2970212" cy="452438"/>
          </a:xfrm>
          <a:prstGeom prst="rect">
            <a:avLst/>
          </a:prstGeom>
          <a:noFill/>
          <a:ln w="9525">
            <a:noFill/>
            <a:miter lim="800000"/>
            <a:headEnd/>
            <a:tailEnd/>
          </a:ln>
          <a:effectLst/>
        </p:spPr>
        <p:txBody>
          <a:bodyPr vert="horz" wrap="square" lIns="91449" tIns="45725" rIns="91449" bIns="45725"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D9672B12-C008-4EB6-AA6D-EA219C78E80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pPr>
              <a:buFont typeface="Monotype Sorts"/>
              <a:buNone/>
            </a:pPr>
            <a:fld id="{E175CB52-185F-4874-A52F-127D7AFCD99C}" type="slidenum">
              <a:rPr lang="en-GB" smtClean="0">
                <a:cs typeface="Arial" charset="0"/>
              </a:rPr>
              <a:pPr>
                <a:buFont typeface="Monotype Sorts"/>
                <a:buNone/>
              </a:pPr>
              <a:t>2</a:t>
            </a:fld>
            <a:endParaRPr lang="en-GB" smtClean="0">
              <a:cs typeface="Arial" charset="0"/>
            </a:endParaRPr>
          </a:p>
        </p:txBody>
      </p:sp>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xfrm>
            <a:off x="914400" y="4595813"/>
            <a:ext cx="5254625" cy="4370387"/>
          </a:xfrm>
          <a:noFill/>
          <a:ln/>
        </p:spPr>
        <p:txBody>
          <a:bodyPr/>
          <a:lstStyle/>
          <a:p>
            <a:r>
              <a:rPr lang="en-GB" sz="1400" smtClean="0">
                <a:cs typeface="Times New Roman" pitchFamily="18" charset="0"/>
              </a:rPr>
              <a:t>To introduce students to the basic concept of the input-output approach.</a:t>
            </a:r>
          </a:p>
          <a:p>
            <a:r>
              <a:rPr lang="en-GB" sz="1400" smtClean="0">
                <a:cs typeface="Times New Roman" pitchFamily="18" charset="0"/>
              </a:rPr>
              <a:t>Introduce students to a selection of studies which have employed the input-output approach.</a:t>
            </a:r>
          </a:p>
          <a:p>
            <a:r>
              <a:rPr lang="en-GB" sz="1400" smtClean="0">
                <a:cs typeface="Times New Roman" pitchFamily="18" charset="0"/>
              </a:rPr>
              <a:t>Make students aware of the limitations of the input-output approach.</a:t>
            </a:r>
          </a:p>
          <a:p>
            <a:r>
              <a:rPr lang="en-GB" sz="1400" smtClean="0">
                <a:cs typeface="Times New Roman" pitchFamily="18" charset="0"/>
              </a:rPr>
              <a:t>Review recent extensions to the input-output approach.</a:t>
            </a:r>
          </a:p>
          <a:p>
            <a:r>
              <a:rPr lang="en-GB" sz="1400" smtClean="0">
                <a:cs typeface="Times New Roman" pitchFamily="18" charset="0"/>
              </a:rPr>
              <a:t>Students should be aware of the methodology underlining the input-output method, the layout of the transaction tables, the importance of the matrix of coefficients, the difference between type 1 and type 2 multipliers and how to calculate them.</a:t>
            </a:r>
          </a:p>
          <a:p>
            <a:r>
              <a:rPr lang="en-GB" sz="1400" smtClean="0">
                <a:cs typeface="Times New Roman" pitchFamily="18" charset="0"/>
              </a:rPr>
              <a:t>Students should be able to access a range of studies based on the input-output principle in order to broaden their knowledge of the technique and be conversant with the limitations of the approach.</a:t>
            </a:r>
          </a:p>
          <a:p>
            <a:r>
              <a:rPr lang="en-GB" sz="1400" smtClean="0">
                <a:cs typeface="Times New Roman" pitchFamily="18" charset="0"/>
              </a:rPr>
              <a:t>Students should be aware that the input-output technique is being actively improved to provide dynamic analysis of local economies.</a:t>
            </a:r>
          </a:p>
          <a:p>
            <a:endParaRPr lang="en-GB" sz="1400" smtClean="0"/>
          </a:p>
          <a:p>
            <a:endParaRPr lang="en-GB" sz="14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p:spPr>
        <p:txBody>
          <a:bodyPr/>
          <a:lstStyle/>
          <a:p>
            <a:pPr>
              <a:buFont typeface="Monotype Sorts"/>
              <a:buNone/>
            </a:pPr>
            <a:fld id="{81CF4BC0-DD5B-417A-A835-EF20FCF52E77}" type="slidenum">
              <a:rPr lang="en-GB" smtClean="0">
                <a:cs typeface="Arial" charset="0"/>
              </a:rPr>
              <a:pPr>
                <a:buFont typeface="Monotype Sorts"/>
                <a:buNone/>
              </a:pPr>
              <a:t>11</a:t>
            </a:fld>
            <a:endParaRPr lang="en-GB" smtClean="0">
              <a:cs typeface="Arial" charset="0"/>
            </a:endParaRPr>
          </a:p>
        </p:txBody>
      </p:sp>
      <p:sp>
        <p:nvSpPr>
          <p:cNvPr id="115714"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15715" name="Rectangle 3"/>
          <p:cNvSpPr>
            <a:spLocks noGrp="1" noChangeArrowheads="1"/>
          </p:cNvSpPr>
          <p:nvPr>
            <p:ph type="body" idx="1"/>
          </p:nvPr>
        </p:nvSpPr>
        <p:spPr>
          <a:xfrm>
            <a:off x="533400" y="4595813"/>
            <a:ext cx="5864225" cy="4370387"/>
          </a:xfrm>
          <a:solidFill>
            <a:srgbClr val="FFFFFF"/>
          </a:solidFill>
          <a:ln>
            <a:solidFill>
              <a:srgbClr val="000000"/>
            </a:solidFill>
          </a:ln>
        </p:spPr>
        <p:txBody>
          <a:bodyPr/>
          <a:lstStyle/>
          <a:p>
            <a:r>
              <a:rPr lang="en-GB" smtClean="0">
                <a:latin typeface="Arial" charset="0"/>
              </a:rPr>
              <a:t>Initial £10 injection leads to £2 being spent in agriculture (TC 0.2*£10) down the row + £2 being spent in Manufacturing, nothing goes to services because agriculture has no inputs from services. </a:t>
            </a:r>
            <a:r>
              <a:rPr lang="en-GB" b="1" smtClean="0">
                <a:latin typeface="Arial" charset="0"/>
              </a:rPr>
              <a:t>This is the first round and is worth £4</a:t>
            </a:r>
            <a:r>
              <a:rPr lang="en-GB" smtClean="0">
                <a:latin typeface="Arial" charset="0"/>
              </a:rPr>
              <a:t>.</a:t>
            </a:r>
          </a:p>
          <a:p>
            <a:r>
              <a:rPr lang="en-GB" smtClean="0">
                <a:latin typeface="Arial" charset="0"/>
              </a:rPr>
              <a:t>In the second round the extra £2 that was spent in Agriculture generates a further 40p in agriculture and 40p in manufacturing. Meanwhile the extra £2 spent in manufacturing generates 40p in agriculture, 20p in manufacturing and 40p in services. This is the second round and </a:t>
            </a:r>
            <a:r>
              <a:rPr lang="en-GB" b="1" smtClean="0">
                <a:latin typeface="Arial" charset="0"/>
              </a:rPr>
              <a:t>cumulatively it is worth £1.80</a:t>
            </a:r>
          </a:p>
          <a:p>
            <a:r>
              <a:rPr lang="en-GB" smtClean="0">
                <a:latin typeface="Arial" charset="0"/>
              </a:rPr>
              <a:t>The third round sees an extra spend of 28p in Agriculture, 26p in manufacturing and 16p in services </a:t>
            </a:r>
            <a:r>
              <a:rPr lang="en-GB" b="1" smtClean="0">
                <a:latin typeface="Arial" charset="0"/>
              </a:rPr>
              <a:t>worth a total of 70p</a:t>
            </a:r>
            <a:r>
              <a:rPr lang="en-GB" smtClean="0">
                <a:latin typeface="Arial" charset="0"/>
              </a:rPr>
              <a:t>. Overall once this has worked through successive rounds this gives </a:t>
            </a:r>
            <a:r>
              <a:rPr lang="en-GB" b="1" smtClean="0">
                <a:latin typeface="Arial" charset="0"/>
              </a:rPr>
              <a:t>total industrial output of £16.95 from the initial £10 increase in demand</a:t>
            </a:r>
            <a:r>
              <a:rPr lang="en-GB" smtClean="0">
                <a:latin typeface="Arial" charset="0"/>
              </a:rPr>
              <a:t>.</a:t>
            </a:r>
          </a:p>
          <a:p>
            <a:endParaRPr lang="en-GB" smtClean="0">
              <a:latin typeface="Arial" charset="0"/>
            </a:endParaRPr>
          </a:p>
          <a:p>
            <a:r>
              <a:rPr lang="en-GB" smtClean="0">
                <a:latin typeface="Arial" charset="0"/>
                <a:cs typeface="Times New Roman" pitchFamily="18" charset="0"/>
              </a:rPr>
              <a:t>However, this is not the total effect of the extra sales, there is also additional income earned by household services, government services and imports. This extra income is calculated by multiplying the additional gross output of each sector by the coefficients (i.e. household services (labour) increased gross agricultural output  * agriculture’s household services coefficient = 13.26 * 0.4 = 5.304; for manufacturing 3.02* 0.225 = 0.67 &amp; services 0.67*0.7 =0.47 total 6.45. The total effect is shown in Table 4.2 in the notes.</a:t>
            </a:r>
          </a:p>
          <a:p>
            <a:endParaRPr lang="en-GB" smtClean="0">
              <a:latin typeface="Arial" charset="0"/>
              <a:cs typeface="Times New Roman" pitchFamily="18" charset="0"/>
            </a:endParaRPr>
          </a:p>
          <a:p>
            <a:r>
              <a:rPr lang="en-GB" smtClean="0">
                <a:latin typeface="Arial" charset="0"/>
                <a:cs typeface="Times New Roman" pitchFamily="18" charset="0"/>
              </a:rPr>
              <a:t>This is a rather drawn out way of calculating multipliers and there has to be a simpler method.</a:t>
            </a:r>
            <a:endParaRPr lang="en-GB" smtClean="0">
              <a:latin typeface="Arial" charset="0"/>
            </a:endParaRPr>
          </a:p>
          <a:p>
            <a:endParaRPr lang="en-GB" smtClean="0">
              <a:latin typeface="Arial" charset="0"/>
            </a:endParaRPr>
          </a:p>
          <a:p>
            <a:endParaRPr lang="en-GB" smtClean="0">
              <a:latin typeface="Arial" charset="0"/>
            </a:endParaRPr>
          </a:p>
          <a:p>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p:spPr>
        <p:txBody>
          <a:bodyPr/>
          <a:lstStyle/>
          <a:p>
            <a:pPr>
              <a:buFont typeface="Monotype Sorts"/>
              <a:buNone/>
            </a:pPr>
            <a:fld id="{91B2A060-21FD-40E6-9175-130C0F928A6F}" type="slidenum">
              <a:rPr lang="en-GB" smtClean="0">
                <a:cs typeface="Arial" charset="0"/>
              </a:rPr>
              <a:pPr>
                <a:buFont typeface="Monotype Sorts"/>
                <a:buNone/>
              </a:pPr>
              <a:t>13</a:t>
            </a:fld>
            <a:endParaRPr lang="en-GB" smtClean="0">
              <a:cs typeface="Arial" charset="0"/>
            </a:endParaRPr>
          </a:p>
        </p:txBody>
      </p:sp>
      <p:sp>
        <p:nvSpPr>
          <p:cNvPr id="118786"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18787" name="Rectangle 3"/>
          <p:cNvSpPr>
            <a:spLocks noGrp="1" noChangeArrowheads="1"/>
          </p:cNvSpPr>
          <p:nvPr>
            <p:ph type="body" idx="1"/>
          </p:nvPr>
        </p:nvSpPr>
        <p:spPr>
          <a:xfrm>
            <a:off x="609600" y="4595813"/>
            <a:ext cx="5864225" cy="4370387"/>
          </a:xfrm>
          <a:solidFill>
            <a:srgbClr val="FFFFFF"/>
          </a:solidFill>
          <a:ln>
            <a:solidFill>
              <a:srgbClr val="000000"/>
            </a:solidFill>
          </a:ln>
        </p:spPr>
        <p:txBody>
          <a:bodyPr/>
          <a:lstStyle/>
          <a:p>
            <a:r>
              <a:rPr lang="en-GB" smtClean="0">
                <a:latin typeface="Arial" charset="0"/>
                <a:cs typeface="Times New Roman" pitchFamily="18" charset="0"/>
              </a:rPr>
              <a:t>There is however another way. These can also be obtained by calculating the inverse matrix this shows how the output of each sector will be affected when final demand for a region’s output is increased by £1. </a:t>
            </a:r>
            <a:r>
              <a:rPr lang="en-GB" i="1" smtClean="0">
                <a:latin typeface="Arial" charset="0"/>
                <a:cs typeface="Times New Roman" pitchFamily="18" charset="0"/>
              </a:rPr>
              <a:t>(You will need a computer to invert anything other than a small matrix</a:t>
            </a:r>
            <a:r>
              <a:rPr lang="en-GB" smtClean="0">
                <a:latin typeface="Arial" charset="0"/>
                <a:cs typeface="Times New Roman" pitchFamily="18" charset="0"/>
              </a:rPr>
              <a:t>).</a:t>
            </a:r>
          </a:p>
          <a:p>
            <a:endParaRPr lang="en-GB" smtClean="0">
              <a:latin typeface="Arial" charset="0"/>
              <a:cs typeface="Times New Roman" pitchFamily="18" charset="0"/>
            </a:endParaRPr>
          </a:p>
          <a:p>
            <a:r>
              <a:rPr lang="en-GB" b="1" smtClean="0">
                <a:latin typeface="Arial" charset="0"/>
                <a:cs typeface="Times New Roman" pitchFamily="18" charset="0"/>
              </a:rPr>
              <a:t>The inverse matrix is known as the matrix of multipliers</a:t>
            </a:r>
            <a:r>
              <a:rPr lang="en-GB" smtClean="0">
                <a:latin typeface="Arial" charset="0"/>
                <a:cs typeface="Times New Roman" pitchFamily="18" charset="0"/>
              </a:rPr>
              <a:t>. The steps to calculate the inverse matrix are as follows: Take the A matrix which is the input-output matrix of technical coefficients in Table 4.1. </a:t>
            </a:r>
          </a:p>
          <a:p>
            <a:r>
              <a:rPr lang="en-GB" smtClean="0">
                <a:latin typeface="Arial" charset="0"/>
                <a:cs typeface="Times New Roman" pitchFamily="18" charset="0"/>
              </a:rPr>
              <a:t>Subtract each cell from its matching cell in the identity matrix and then invert the matrix.</a:t>
            </a:r>
          </a:p>
          <a:p>
            <a:r>
              <a:rPr lang="en-GB" smtClean="0">
                <a:latin typeface="Arial" charset="0"/>
                <a:cs typeface="Times New Roman" pitchFamily="18" charset="0"/>
              </a:rPr>
              <a:t>The output multiplier for each industry sector is calculated by summing each column: thus agriculture is 1.695, Manufacturing 1.779 and Services 1.309. </a:t>
            </a:r>
          </a:p>
          <a:p>
            <a:endParaRPr lang="en-GB" smtClean="0">
              <a:latin typeface="Arial" charset="0"/>
              <a:cs typeface="Times New Roman" pitchFamily="18" charset="0"/>
            </a:endParaRPr>
          </a:p>
          <a:p>
            <a:r>
              <a:rPr lang="en-GB" smtClean="0">
                <a:latin typeface="Arial" charset="0"/>
                <a:cs typeface="Times New Roman" pitchFamily="18" charset="0"/>
              </a:rPr>
              <a:t>The household income multiplier is a little more complicated: </a:t>
            </a:r>
          </a:p>
          <a:p>
            <a:r>
              <a:rPr lang="en-GB" smtClean="0">
                <a:latin typeface="Arial" charset="0"/>
                <a:cs typeface="Times New Roman" pitchFamily="18" charset="0"/>
              </a:rPr>
              <a:t>Multiply each element in the row of an industry’s matrix of multipliers by the corresponding household coefficient, sum the results and divide by the direct effect on the household (household coefficient). The result gives us the household income multiplier for each industry. </a:t>
            </a:r>
          </a:p>
          <a:p>
            <a:r>
              <a:rPr lang="en-GB" smtClean="0">
                <a:latin typeface="Arial" charset="0"/>
                <a:cs typeface="Times New Roman" pitchFamily="18" charset="0"/>
              </a:rPr>
              <a:t>In the case of Agriculture this is 1.61, in other words for an increase of £1 in agriculture demand overall household income will increase by 61p. </a:t>
            </a:r>
          </a:p>
          <a:p>
            <a:endParaRPr lang="en-GB" smtClean="0">
              <a:latin typeface="Arial" charset="0"/>
              <a:cs typeface="Times New Roman" pitchFamily="18" charset="0"/>
            </a:endParaRPr>
          </a:p>
          <a:p>
            <a:r>
              <a:rPr lang="en-GB" smtClean="0">
                <a:latin typeface="Arial" charset="0"/>
                <a:cs typeface="Times New Roman" pitchFamily="18" charset="0"/>
              </a:rPr>
              <a:t> </a:t>
            </a:r>
          </a:p>
          <a:p>
            <a:endParaRPr lang="en-GB" smtClean="0">
              <a:latin typeface="Arial" charset="0"/>
            </a:endParaRPr>
          </a:p>
          <a:p>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pPr>
              <a:buFont typeface="Monotype Sorts"/>
              <a:buNone/>
            </a:pPr>
            <a:fld id="{21D84DAF-B582-46A9-8563-E98EE8AE0A00}" type="slidenum">
              <a:rPr lang="en-GB" smtClean="0">
                <a:cs typeface="Arial" charset="0"/>
              </a:rPr>
              <a:pPr>
                <a:buFont typeface="Monotype Sorts"/>
                <a:buNone/>
              </a:pPr>
              <a:t>14</a:t>
            </a:fld>
            <a:endParaRPr lang="en-GB" smtClean="0">
              <a:cs typeface="Arial" charset="0"/>
            </a:endParaRPr>
          </a:p>
        </p:txBody>
      </p:sp>
      <p:sp>
        <p:nvSpPr>
          <p:cNvPr id="120834"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20835" name="Rectangle 3"/>
          <p:cNvSpPr>
            <a:spLocks noGrp="1" noChangeArrowheads="1"/>
          </p:cNvSpPr>
          <p:nvPr>
            <p:ph type="body" idx="1"/>
          </p:nvPr>
        </p:nvSpPr>
        <p:spPr>
          <a:solidFill>
            <a:srgbClr val="FFFFFF"/>
          </a:solidFill>
          <a:ln>
            <a:solidFill>
              <a:srgbClr val="000000"/>
            </a:solidFill>
          </a:ln>
        </p:spPr>
        <p:txBody>
          <a:bodyPr/>
          <a:lstStyle/>
          <a:p>
            <a:r>
              <a:rPr lang="en-GB" smtClean="0">
                <a:latin typeface="Arial" charset="0"/>
              </a:rPr>
              <a:t>Now lets see what happens when the household sector is endogenised </a:t>
            </a:r>
            <a:r>
              <a:rPr lang="en-GB" b="1" smtClean="0">
                <a:latin typeface="Arial" charset="0"/>
              </a:rPr>
              <a:t>included inside the model.</a:t>
            </a:r>
          </a:p>
          <a:p>
            <a:r>
              <a:rPr lang="en-GB" smtClean="0">
                <a:latin typeface="Arial" charset="0"/>
              </a:rPr>
              <a:t>This time we </a:t>
            </a:r>
            <a:r>
              <a:rPr lang="en-GB" b="1" smtClean="0">
                <a:latin typeface="Arial" charset="0"/>
              </a:rPr>
              <a:t>include the household income row as an industry sector</a:t>
            </a:r>
            <a:r>
              <a:rPr lang="en-GB" smtClean="0">
                <a:latin typeface="Arial" charset="0"/>
              </a:rPr>
              <a:t> (firms buy services from households) and the household consumption column. This gives us a </a:t>
            </a:r>
            <a:r>
              <a:rPr lang="en-GB" b="1" smtClean="0">
                <a:latin typeface="Arial" charset="0"/>
              </a:rPr>
              <a:t>4*4 matrix of coefficients our “A” matrix.</a:t>
            </a:r>
          </a:p>
          <a:p>
            <a:r>
              <a:rPr lang="en-GB" smtClean="0">
                <a:latin typeface="Arial" charset="0"/>
              </a:rPr>
              <a:t>This is then inverted in the same way as we calculate the Type 1 multiplier.</a:t>
            </a:r>
          </a:p>
          <a:p>
            <a:endParaRPr lang="en-GB" smtClean="0">
              <a:latin typeface="Arial" charset="0"/>
            </a:endParaRPr>
          </a:p>
          <a:p>
            <a:r>
              <a:rPr lang="en-GB" smtClean="0">
                <a:latin typeface="Arial" charset="0"/>
              </a:rPr>
              <a:t>The sectorial output multipliers are </a:t>
            </a:r>
            <a:r>
              <a:rPr lang="en-GB" b="1" smtClean="0">
                <a:latin typeface="Arial" charset="0"/>
              </a:rPr>
              <a:t>the sum of the 1</a:t>
            </a:r>
            <a:r>
              <a:rPr lang="en-GB" b="1" baseline="30000" smtClean="0">
                <a:latin typeface="Arial" charset="0"/>
              </a:rPr>
              <a:t>st</a:t>
            </a:r>
            <a:r>
              <a:rPr lang="en-GB" b="1" smtClean="0">
                <a:latin typeface="Arial" charset="0"/>
              </a:rPr>
              <a:t> three rows in each sector</a:t>
            </a:r>
            <a:r>
              <a:rPr lang="en-GB" smtClean="0">
                <a:latin typeface="Arial" charset="0"/>
              </a:rPr>
              <a:t> i.e. for agriculture 1.74+1.13+ 0.48 giving a sector multiplier for agriculture of 3.36 you can see that these are considerably larger (</a:t>
            </a:r>
            <a:r>
              <a:rPr lang="en-GB" b="1" smtClean="0">
                <a:latin typeface="Arial" charset="0"/>
              </a:rPr>
              <a:t>twice the size</a:t>
            </a:r>
            <a:r>
              <a:rPr lang="en-GB" smtClean="0">
                <a:latin typeface="Arial" charset="0"/>
              </a:rPr>
              <a:t>) than the type 1 multipliers.</a:t>
            </a:r>
          </a:p>
          <a:p>
            <a:r>
              <a:rPr lang="en-GB" smtClean="0">
                <a:latin typeface="Arial" charset="0"/>
              </a:rPr>
              <a:t>To calculate the household income multipliers </a:t>
            </a:r>
            <a:r>
              <a:rPr lang="en-GB" b="1" smtClean="0">
                <a:latin typeface="Arial" charset="0"/>
              </a:rPr>
              <a:t>divide each element of household multiplier in the matrix (row four) by the corresponding household coefficient.</a:t>
            </a:r>
            <a:r>
              <a:rPr lang="en-GB" smtClean="0">
                <a:latin typeface="Arial" charset="0"/>
              </a:rPr>
              <a:t> In the case of Agriculture this gives 1.33/0.4 = 3.33 in other words with the household sector endogenised an additional £1 of demand in the Agricultural sector leads to an additional £2.33 of household income once the full effects of the initial injection have worked their way through the whole economy.</a:t>
            </a:r>
          </a:p>
          <a:p>
            <a:endParaRPr lang="en-GB" smtClean="0">
              <a:latin typeface="Arial" charset="0"/>
            </a:endParaRPr>
          </a:p>
          <a:p>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pPr>
              <a:buFont typeface="Monotype Sorts"/>
              <a:buNone/>
            </a:pPr>
            <a:fld id="{D78B3A91-7ABD-4D37-81D8-63C0DE7B8D8E}" type="slidenum">
              <a:rPr lang="en-GB" smtClean="0">
                <a:cs typeface="Arial" charset="0"/>
              </a:rPr>
              <a:pPr>
                <a:buFont typeface="Monotype Sorts"/>
                <a:buNone/>
              </a:pPr>
              <a:t>15</a:t>
            </a:fld>
            <a:endParaRPr lang="en-GB" smtClean="0">
              <a:cs typeface="Arial" charset="0"/>
            </a:endParaRPr>
          </a:p>
        </p:txBody>
      </p:sp>
      <p:sp>
        <p:nvSpPr>
          <p:cNvPr id="122882" name="Rectangle 2"/>
          <p:cNvSpPr>
            <a:spLocks noGrp="1" noRot="1" noChangeAspect="1" noChangeArrowheads="1" noTextEdit="1"/>
          </p:cNvSpPr>
          <p:nvPr>
            <p:ph type="sldImg"/>
          </p:nvPr>
        </p:nvSpPr>
        <p:spPr>
          <a:xfrm>
            <a:off x="1177925" y="677863"/>
            <a:ext cx="4421188" cy="3314700"/>
          </a:xfrm>
          <a:solidFill>
            <a:srgbClr val="FFFFFF"/>
          </a:solidFill>
          <a:ln/>
        </p:spPr>
      </p:sp>
      <p:sp>
        <p:nvSpPr>
          <p:cNvPr id="122883" name="Rectangle 3"/>
          <p:cNvSpPr>
            <a:spLocks noGrp="1" noChangeArrowheads="1"/>
          </p:cNvSpPr>
          <p:nvPr>
            <p:ph type="body" idx="1"/>
          </p:nvPr>
        </p:nvSpPr>
        <p:spPr>
          <a:xfrm>
            <a:off x="457200" y="4143375"/>
            <a:ext cx="6016625" cy="4822825"/>
          </a:xfrm>
          <a:solidFill>
            <a:srgbClr val="FFFFFF"/>
          </a:solidFill>
          <a:ln>
            <a:solidFill>
              <a:srgbClr val="000000"/>
            </a:solidFill>
          </a:ln>
        </p:spPr>
        <p:txBody>
          <a:bodyPr/>
          <a:lstStyle/>
          <a:p>
            <a:r>
              <a:rPr lang="en-GB" smtClean="0">
                <a:latin typeface="Arial" charset="0"/>
              </a:rPr>
              <a:t>The lecture notes contain details of four studies which have used the I-O methodology to determine the impact of events, be it the oil industry in Shetland, the impact of forestry (both by McNicholl et al) and universities. </a:t>
            </a:r>
          </a:p>
          <a:p>
            <a:r>
              <a:rPr lang="en-GB" smtClean="0">
                <a:latin typeface="Arial" charset="0"/>
              </a:rPr>
              <a:t>Today we will look at something closer to home by </a:t>
            </a:r>
            <a:r>
              <a:rPr lang="en-GB" b="1" smtClean="0">
                <a:latin typeface="Arial" charset="0"/>
              </a:rPr>
              <a:t>Harris (1997)</a:t>
            </a:r>
            <a:r>
              <a:rPr lang="en-GB" smtClean="0">
                <a:latin typeface="Arial" charset="0"/>
              </a:rPr>
              <a:t> looking at the impact of the University of Portsmouth. The study is as important for the methodology as for the results it delivers. The first art of the paper is a general introduction. </a:t>
            </a:r>
          </a:p>
          <a:p>
            <a:r>
              <a:rPr lang="en-GB" smtClean="0">
                <a:latin typeface="Arial" charset="0"/>
              </a:rPr>
              <a:t>The second section looks at </a:t>
            </a:r>
            <a:r>
              <a:rPr lang="en-GB" b="1" smtClean="0">
                <a:latin typeface="Arial" charset="0"/>
              </a:rPr>
              <a:t>merits of using the partial survey method to construct the</a:t>
            </a:r>
            <a:r>
              <a:rPr lang="en-GB" smtClean="0">
                <a:latin typeface="Arial" charset="0"/>
              </a:rPr>
              <a:t> I-O table Harris used an 87 by 87 sector I-O table for Portsmouth he suggests that this method is far more robust than the non-survey method which uses location quotients to scale down the national I-O tables. He also focuses on the </a:t>
            </a:r>
            <a:r>
              <a:rPr lang="en-GB" b="1" smtClean="0">
                <a:latin typeface="Arial" charset="0"/>
              </a:rPr>
              <a:t>underestimates common in type 1 multipliers and overestimates common in type 2 multipliers</a:t>
            </a:r>
            <a:r>
              <a:rPr lang="en-GB" smtClean="0">
                <a:latin typeface="Arial" charset="0"/>
              </a:rPr>
              <a:t>.</a:t>
            </a:r>
          </a:p>
          <a:p>
            <a:r>
              <a:rPr lang="en-GB" smtClean="0">
                <a:latin typeface="Arial" charset="0"/>
              </a:rPr>
              <a:t>In section 3 he shows how care was taken to </a:t>
            </a:r>
            <a:r>
              <a:rPr lang="en-GB" b="1" smtClean="0">
                <a:latin typeface="Arial" charset="0"/>
              </a:rPr>
              <a:t>differentiate between expenditures in the local economy and exports from and imports to the local economy</a:t>
            </a:r>
            <a:r>
              <a:rPr lang="en-GB" smtClean="0">
                <a:latin typeface="Arial" charset="0"/>
              </a:rPr>
              <a:t> and the importance of tracking expenditure as closely as possible.</a:t>
            </a:r>
          </a:p>
          <a:p>
            <a:r>
              <a:rPr lang="en-GB" smtClean="0">
                <a:latin typeface="Arial" charset="0"/>
              </a:rPr>
              <a:t>In section 4 he maps out how staff and students spend their income in the local economy, using a survey to track student expenditure </a:t>
            </a:r>
            <a:r>
              <a:rPr lang="en-GB" b="1" smtClean="0">
                <a:latin typeface="Arial" charset="0"/>
              </a:rPr>
              <a:t>and netting out tax, national insurance, savings and imports from staff expenditures</a:t>
            </a:r>
            <a:r>
              <a:rPr lang="en-GB" smtClean="0">
                <a:latin typeface="Arial" charset="0"/>
              </a:rPr>
              <a:t> and in this case the likelihood of jobs being lost or transferred  is the University closed.</a:t>
            </a:r>
          </a:p>
          <a:p>
            <a:r>
              <a:rPr lang="en-GB" smtClean="0">
                <a:latin typeface="Arial" charset="0"/>
              </a:rPr>
              <a:t>In part 5 he calculates </a:t>
            </a:r>
            <a:r>
              <a:rPr lang="en-GB" b="1" smtClean="0">
                <a:latin typeface="Arial" charset="0"/>
              </a:rPr>
              <a:t>both type 1 &amp; 2 output, employment and income multipliers</a:t>
            </a:r>
            <a:r>
              <a:rPr lang="en-GB" smtClean="0">
                <a:latin typeface="Arial" charset="0"/>
              </a:rPr>
              <a:t> and compares and contrasts these with other studies of the impact of universities (most of which used Keynesian multipliers).</a:t>
            </a:r>
          </a:p>
          <a:p>
            <a:r>
              <a:rPr lang="en-GB" smtClean="0">
                <a:latin typeface="Arial" charset="0"/>
              </a:rPr>
              <a:t>In the conclusions he stresses </a:t>
            </a:r>
            <a:r>
              <a:rPr lang="en-GB" b="1" smtClean="0">
                <a:latin typeface="Arial" charset="0"/>
              </a:rPr>
              <a:t>how important the university is to the local economy</a:t>
            </a:r>
            <a:r>
              <a:rPr lang="en-GB" smtClean="0">
                <a:latin typeface="Arial" charset="0"/>
              </a:rPr>
              <a:t> with and income multiplier of between 1.24 and 1.73 and around 3,400 jobs.</a:t>
            </a:r>
          </a:p>
          <a:p>
            <a:r>
              <a:rPr lang="en-GB" smtClean="0">
                <a:latin typeface="Arial" charset="0"/>
              </a:rPr>
              <a:t>  </a:t>
            </a:r>
          </a:p>
          <a:p>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pPr>
              <a:buFont typeface="Monotype Sorts"/>
              <a:buNone/>
            </a:pPr>
            <a:fld id="{70C61C8B-E445-4176-8475-803838EBBB80}" type="slidenum">
              <a:rPr lang="en-GB" smtClean="0">
                <a:cs typeface="Arial" charset="0"/>
              </a:rPr>
              <a:pPr>
                <a:buFont typeface="Monotype Sorts"/>
                <a:buNone/>
              </a:pPr>
              <a:t>16</a:t>
            </a:fld>
            <a:endParaRPr lang="en-GB" smtClean="0">
              <a:cs typeface="Arial" charset="0"/>
            </a:endParaRPr>
          </a:p>
        </p:txBody>
      </p:sp>
      <p:sp>
        <p:nvSpPr>
          <p:cNvPr id="124930"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24931" name="Rectangle 3"/>
          <p:cNvSpPr>
            <a:spLocks noGrp="1" noChangeArrowheads="1"/>
          </p:cNvSpPr>
          <p:nvPr>
            <p:ph type="body" idx="1"/>
          </p:nvPr>
        </p:nvSpPr>
        <p:spPr>
          <a:xfrm>
            <a:off x="457200" y="4595813"/>
            <a:ext cx="5940425" cy="4370387"/>
          </a:xfrm>
          <a:solidFill>
            <a:srgbClr val="FFFFFF"/>
          </a:solidFill>
          <a:ln>
            <a:solidFill>
              <a:srgbClr val="000000"/>
            </a:solidFill>
          </a:ln>
        </p:spPr>
        <p:txBody>
          <a:bodyPr/>
          <a:lstStyle/>
          <a:p>
            <a:r>
              <a:rPr lang="en-GB" smtClean="0">
                <a:latin typeface="Arial" charset="0"/>
                <a:cs typeface="Times New Roman" pitchFamily="18" charset="0"/>
              </a:rPr>
              <a:t>One of the drawbacks of using national input-output data as a surrogate for locally collected data is that import propensities are usually severely underestimated because regional economies are so open. This can be overcome by collecting data for the regions imports and exports.</a:t>
            </a:r>
          </a:p>
          <a:p>
            <a:r>
              <a:rPr lang="en-GB" smtClean="0">
                <a:latin typeface="Arial" charset="0"/>
                <a:cs typeface="Times New Roman" pitchFamily="18" charset="0"/>
              </a:rPr>
              <a:t> </a:t>
            </a:r>
          </a:p>
          <a:p>
            <a:r>
              <a:rPr lang="en-GB" smtClean="0">
                <a:latin typeface="Arial" charset="0"/>
                <a:cs typeface="Times New Roman" pitchFamily="18" charset="0"/>
              </a:rPr>
              <a:t>Although input-output models are internally consistent this advantage is significantly reduced if the inter-industry linkages are changing rapidly over time, they are particularly sensitive to change in production technology and the relative price of inputs. To ameliorate this problem modellers can use additional and ongoing surveys or the </a:t>
            </a:r>
            <a:r>
              <a:rPr lang="en-GB" i="1" smtClean="0">
                <a:latin typeface="Arial" charset="0"/>
                <a:cs typeface="Times New Roman" pitchFamily="18" charset="0"/>
              </a:rPr>
              <a:t>ex ante</a:t>
            </a:r>
            <a:r>
              <a:rPr lang="en-GB" smtClean="0">
                <a:latin typeface="Arial" charset="0"/>
                <a:cs typeface="Times New Roman" pitchFamily="18" charset="0"/>
              </a:rPr>
              <a:t> method this uses teams of experts from within a sector to verify the existing technical relationships with their industry and other sectors and predict likely future movements. The latter may concentrate on experts from an industry’s “best practice” firms in the expectation that their current levels of efficiency will in future become the industry’s norm. </a:t>
            </a:r>
          </a:p>
          <a:p>
            <a:r>
              <a:rPr lang="en-GB" smtClean="0">
                <a:latin typeface="Arial" charset="0"/>
                <a:cs typeface="Times New Roman" pitchFamily="18" charset="0"/>
              </a:rPr>
              <a:t> Two other major drawbacks are:</a:t>
            </a:r>
          </a:p>
          <a:p>
            <a:r>
              <a:rPr lang="en-GB" smtClean="0">
                <a:latin typeface="Arial" charset="0"/>
                <a:cs typeface="Times New Roman" pitchFamily="18" charset="0"/>
              </a:rPr>
              <a:t>·        The assumption of </a:t>
            </a:r>
            <a:r>
              <a:rPr lang="en-GB" b="1" smtClean="0">
                <a:latin typeface="Arial" charset="0"/>
                <a:cs typeface="Times New Roman" pitchFamily="18" charset="0"/>
              </a:rPr>
              <a:t>constant returns to scale</a:t>
            </a:r>
            <a:r>
              <a:rPr lang="en-GB" smtClean="0">
                <a:latin typeface="Arial" charset="0"/>
                <a:cs typeface="Times New Roman" pitchFamily="18" charset="0"/>
              </a:rPr>
              <a:t> – when in fact these may be diminishing or increasing depending on state of the industry’s technical development.</a:t>
            </a:r>
          </a:p>
          <a:p>
            <a:r>
              <a:rPr lang="en-GB" smtClean="0">
                <a:latin typeface="Arial" charset="0"/>
                <a:cs typeface="Times New Roman" pitchFamily="18" charset="0"/>
              </a:rPr>
              <a:t>·        The assumption that there are </a:t>
            </a:r>
            <a:r>
              <a:rPr lang="en-GB" b="1" smtClean="0">
                <a:latin typeface="Arial" charset="0"/>
                <a:cs typeface="Times New Roman" pitchFamily="18" charset="0"/>
              </a:rPr>
              <a:t>no supply constraints</a:t>
            </a:r>
            <a:r>
              <a:rPr lang="en-GB" smtClean="0">
                <a:latin typeface="Arial" charset="0"/>
                <a:cs typeface="Times New Roman" pitchFamily="18" charset="0"/>
              </a:rPr>
              <a:t> – when in fact it is likely that these will be present in the short-run and in some cases in the longer-run.</a:t>
            </a:r>
          </a:p>
          <a:p>
            <a:endParaRPr lang="en-GB" smtClean="0">
              <a:latin typeface="Arial" charset="0"/>
            </a:endParaRPr>
          </a:p>
          <a:p>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a:spLocks noGrp="1" noChangeArrowheads="1"/>
          </p:cNvSpPr>
          <p:nvPr>
            <p:ph type="sldNum" sz="quarter" idx="5"/>
          </p:nvPr>
        </p:nvSpPr>
        <p:spPr>
          <a:noFill/>
        </p:spPr>
        <p:txBody>
          <a:bodyPr/>
          <a:lstStyle/>
          <a:p>
            <a:pPr>
              <a:buFont typeface="Monotype Sorts"/>
              <a:buNone/>
            </a:pPr>
            <a:fld id="{AE1C2CFD-1785-4651-AFC4-BBD4CB513DA6}" type="slidenum">
              <a:rPr lang="en-GB" smtClean="0">
                <a:cs typeface="Arial" charset="0"/>
              </a:rPr>
              <a:pPr>
                <a:buFont typeface="Monotype Sorts"/>
                <a:buNone/>
              </a:pPr>
              <a:t>17</a:t>
            </a:fld>
            <a:endParaRPr lang="en-GB" smtClean="0">
              <a:cs typeface="Arial" charset="0"/>
            </a:endParaRPr>
          </a:p>
        </p:txBody>
      </p:sp>
      <p:sp>
        <p:nvSpPr>
          <p:cNvPr id="126978"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26979" name="Rectangle 3"/>
          <p:cNvSpPr>
            <a:spLocks noGrp="1" noChangeArrowheads="1"/>
          </p:cNvSpPr>
          <p:nvPr>
            <p:ph type="body" idx="1"/>
          </p:nvPr>
        </p:nvSpPr>
        <p:spPr>
          <a:xfrm>
            <a:off x="457200" y="4595813"/>
            <a:ext cx="6016625" cy="4370387"/>
          </a:xfrm>
          <a:solidFill>
            <a:srgbClr val="FFFFFF"/>
          </a:solidFill>
          <a:ln>
            <a:solidFill>
              <a:srgbClr val="000000"/>
            </a:solidFill>
          </a:ln>
        </p:spPr>
        <p:txBody>
          <a:bodyPr/>
          <a:lstStyle/>
          <a:p>
            <a:pPr>
              <a:buClr>
                <a:srgbClr val="FF0066"/>
              </a:buClr>
              <a:buFont typeface="Wingdings" pitchFamily="2" charset="2"/>
              <a:buNone/>
            </a:pPr>
            <a:r>
              <a:rPr lang="en-GB" u="sng" smtClean="0">
                <a:latin typeface="Arial" charset="0"/>
              </a:rPr>
              <a:t>Integrated Econometric and I-O models –Issues and Opportunities</a:t>
            </a:r>
            <a:r>
              <a:rPr lang="en-GB" smtClean="0">
                <a:latin typeface="Arial" charset="0"/>
              </a:rPr>
              <a:t> by Rey (2000) (Papers in Regional Science Vol. 79 pp271 – 292) this is an excellent paper discussing the merit of combining I-O and econometric models of regional economies. In essence it is the fusion of a general equilibrium model (I-O) with a the more dynamic econometric model which may be in a state of disequilibrium.</a:t>
            </a:r>
          </a:p>
          <a:p>
            <a:pPr>
              <a:buClr>
                <a:srgbClr val="FF0066"/>
              </a:buClr>
              <a:buFont typeface="Wingdings" pitchFamily="2" charset="2"/>
              <a:buNone/>
            </a:pPr>
            <a:r>
              <a:rPr lang="en-GB" smtClean="0">
                <a:latin typeface="Arial" charset="0"/>
              </a:rPr>
              <a:t>The EC model enables the </a:t>
            </a:r>
            <a:r>
              <a:rPr lang="en-GB" b="1" smtClean="0">
                <a:latin typeface="Arial" charset="0"/>
              </a:rPr>
              <a:t>consumption function to be endogenised making it more dynamic</a:t>
            </a:r>
            <a:r>
              <a:rPr lang="en-GB" smtClean="0">
                <a:latin typeface="Arial" charset="0"/>
              </a:rPr>
              <a:t> and </a:t>
            </a:r>
            <a:r>
              <a:rPr lang="en-GB" b="1" smtClean="0">
                <a:latin typeface="Arial" charset="0"/>
              </a:rPr>
              <a:t>capturing personal consumption behaviour</a:t>
            </a:r>
            <a:r>
              <a:rPr lang="en-GB" smtClean="0">
                <a:latin typeface="Arial" charset="0"/>
              </a:rPr>
              <a:t>. It also gets round the I-O weakness of fixed proportions in investment, gov spending, exports as well as the fixed labour/output relationship (productivity).</a:t>
            </a:r>
          </a:p>
          <a:p>
            <a:pPr>
              <a:buClr>
                <a:srgbClr val="FF0066"/>
              </a:buClr>
              <a:buFont typeface="Wingdings" pitchFamily="2" charset="2"/>
              <a:buNone/>
            </a:pPr>
            <a:r>
              <a:rPr lang="en-GB" smtClean="0">
                <a:latin typeface="Arial" charset="0"/>
              </a:rPr>
              <a:t>He suggests that there are good practical reasons for integrated models including that they are more robust in tracking the time path of effects working through the economy, and give confidence intervals for forecasts rather than the point estimates which are a feature of I-O models. He also suggests that accuracy is improved.</a:t>
            </a:r>
          </a:p>
          <a:p>
            <a:pPr>
              <a:buClr>
                <a:srgbClr val="FF0066"/>
              </a:buClr>
              <a:buFont typeface="Wingdings" pitchFamily="2" charset="2"/>
              <a:buNone/>
            </a:pPr>
            <a:r>
              <a:rPr lang="en-GB" smtClean="0">
                <a:latin typeface="Arial" charset="0"/>
              </a:rPr>
              <a:t>He does suggest that that the type of integration effects the final results (Coupling, Linking &amp; Embedded) and that there are real issues about the type of data used in the EC model particularly given the lack of long-run time-series data at regional levels.</a:t>
            </a:r>
          </a:p>
          <a:p>
            <a:pPr>
              <a:buClr>
                <a:srgbClr val="FF0066"/>
              </a:buClr>
              <a:buFont typeface="Wingdings" pitchFamily="2" charset="2"/>
              <a:buNone/>
            </a:pPr>
            <a:endParaRPr lang="en-GB" smtClean="0">
              <a:latin typeface="Arial" charset="0"/>
            </a:endParaRPr>
          </a:p>
          <a:p>
            <a:endParaRPr lang="en-GB" smtClean="0">
              <a:latin typeface="Arial" charset="0"/>
            </a:endParaRPr>
          </a:p>
          <a:p>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7"/>
          <p:cNvSpPr>
            <a:spLocks noGrp="1" noChangeArrowheads="1"/>
          </p:cNvSpPr>
          <p:nvPr>
            <p:ph type="sldNum" sz="quarter" idx="5"/>
          </p:nvPr>
        </p:nvSpPr>
        <p:spPr>
          <a:noFill/>
        </p:spPr>
        <p:txBody>
          <a:bodyPr/>
          <a:lstStyle/>
          <a:p>
            <a:pPr>
              <a:buFont typeface="Monotype Sorts"/>
              <a:buNone/>
            </a:pPr>
            <a:fld id="{485A06F3-8E5A-4071-ADCD-0EF94109FE66}" type="slidenum">
              <a:rPr lang="en-GB" smtClean="0">
                <a:cs typeface="Arial" charset="0"/>
              </a:rPr>
              <a:pPr>
                <a:buFont typeface="Monotype Sorts"/>
                <a:buNone/>
              </a:pPr>
              <a:t>18</a:t>
            </a:fld>
            <a:endParaRPr lang="en-GB" smtClean="0">
              <a:cs typeface="Arial" charset="0"/>
            </a:endParaRPr>
          </a:p>
        </p:txBody>
      </p:sp>
      <p:sp>
        <p:nvSpPr>
          <p:cNvPr id="129026" name="Rectangle 2"/>
          <p:cNvSpPr>
            <a:spLocks noGrp="1" noRot="1" noChangeAspect="1" noChangeArrowheads="1" noTextEdit="1"/>
          </p:cNvSpPr>
          <p:nvPr>
            <p:ph type="sldImg"/>
          </p:nvPr>
        </p:nvSpPr>
        <p:spPr>
          <a:solidFill>
            <a:srgbClr val="FFFFFF"/>
          </a:solidFill>
          <a:ln/>
        </p:spPr>
      </p:sp>
      <p:sp>
        <p:nvSpPr>
          <p:cNvPr id="129027" name="Rectangle 3"/>
          <p:cNvSpPr>
            <a:spLocks noGrp="1" noChangeArrowheads="1"/>
          </p:cNvSpPr>
          <p:nvPr>
            <p:ph type="body" idx="1"/>
          </p:nvPr>
        </p:nvSpPr>
        <p:spPr>
          <a:solidFill>
            <a:srgbClr val="FFFFFF"/>
          </a:solidFill>
          <a:ln>
            <a:solidFill>
              <a:srgbClr val="000000"/>
            </a:solidFill>
          </a:ln>
        </p:spPr>
        <p:txBody>
          <a:bodyPr/>
          <a:lstStyle/>
          <a:p>
            <a:r>
              <a:rPr lang="en-GB" smtClean="0">
                <a:latin typeface="Arial" charset="0"/>
                <a:cs typeface="Times New Roman" pitchFamily="18" charset="0"/>
              </a:rPr>
              <a:t>The centre of the model is the Leonief inverse matrix (this is the set of multipliers).</a:t>
            </a:r>
          </a:p>
          <a:p>
            <a:r>
              <a:rPr lang="en-GB" smtClean="0">
                <a:latin typeface="Arial" charset="0"/>
                <a:cs typeface="Times New Roman" pitchFamily="18" charset="0"/>
              </a:rPr>
              <a:t>The process is that an injection (or increase) in final demand is converted into increased output via the I-O model. </a:t>
            </a:r>
          </a:p>
          <a:p>
            <a:r>
              <a:rPr lang="en-GB" smtClean="0">
                <a:latin typeface="Arial" charset="0"/>
                <a:cs typeface="Times New Roman" pitchFamily="18" charset="0"/>
              </a:rPr>
              <a:t>This leads to increased employment through the output labour ratio, which leads to a decrease in unemployment. </a:t>
            </a:r>
          </a:p>
          <a:p>
            <a:r>
              <a:rPr lang="en-GB" smtClean="0">
                <a:latin typeface="Arial" charset="0"/>
                <a:cs typeface="Times New Roman" pitchFamily="18" charset="0"/>
              </a:rPr>
              <a:t>Increased labour demand pushes up the real wage which, in turn,  increases both the participation rate and net inward migration thus increasing the labour supply. </a:t>
            </a:r>
          </a:p>
          <a:p>
            <a:r>
              <a:rPr lang="en-GB" smtClean="0">
                <a:latin typeface="Arial" charset="0"/>
                <a:cs typeface="Times New Roman" pitchFamily="18" charset="0"/>
              </a:rPr>
              <a:t>In addition, the increase in employment and wages leads to a rise in household income which leads to an increase in regional consumption. Some of this will be supplied from within and some from outside the region. </a:t>
            </a:r>
          </a:p>
          <a:p>
            <a:r>
              <a:rPr lang="en-GB" smtClean="0">
                <a:latin typeface="Arial" charset="0"/>
                <a:cs typeface="Times New Roman" pitchFamily="18" charset="0"/>
              </a:rPr>
              <a:t>The extra intra regional demand will generate another round of output providing there are no supply-side bottlenecks.</a:t>
            </a:r>
          </a:p>
          <a:p>
            <a:endParaRPr lang="en-GB"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p:cNvSpPr>
            <a:spLocks noGrp="1" noChangeArrowheads="1"/>
          </p:cNvSpPr>
          <p:nvPr>
            <p:ph type="sldNum" sz="quarter" idx="5"/>
          </p:nvPr>
        </p:nvSpPr>
        <p:spPr>
          <a:noFill/>
        </p:spPr>
        <p:txBody>
          <a:bodyPr/>
          <a:lstStyle/>
          <a:p>
            <a:pPr>
              <a:buFont typeface="Monotype Sorts"/>
              <a:buNone/>
            </a:pPr>
            <a:fld id="{9724F2F1-C3DE-449D-9B7F-8BFBDE029438}" type="slidenum">
              <a:rPr lang="en-GB" smtClean="0">
                <a:cs typeface="Arial" charset="0"/>
              </a:rPr>
              <a:pPr>
                <a:buFont typeface="Monotype Sorts"/>
                <a:buNone/>
              </a:pPr>
              <a:t>19</a:t>
            </a:fld>
            <a:endParaRPr lang="en-GB" smtClean="0">
              <a:cs typeface="Arial" charset="0"/>
            </a:endParaRPr>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r>
              <a:rPr lang="en-GB" smtClean="0">
                <a:latin typeface="Arial" charset="0"/>
                <a:cs typeface="Times New Roman" pitchFamily="18" charset="0"/>
              </a:rPr>
              <a:t>Armstrong and Taylor draw a number of conclusions regarding input-output analysis.</a:t>
            </a:r>
          </a:p>
          <a:p>
            <a:r>
              <a:rPr lang="en-GB" smtClean="0">
                <a:latin typeface="Arial" charset="0"/>
                <a:cs typeface="Times New Roman" pitchFamily="18" charset="0"/>
              </a:rPr>
              <a:t>It provides detailed information about the regional economy which is useful in economic development, by providing details of the interactions between a region's industries and is valuable and precise tool for forecasting the impact of exogenous shocks.</a:t>
            </a:r>
          </a:p>
          <a:p>
            <a:r>
              <a:rPr lang="en-GB" smtClean="0">
                <a:latin typeface="Arial" charset="0"/>
                <a:cs typeface="Times New Roman" pitchFamily="18" charset="0"/>
              </a:rPr>
              <a:t>Whilst other methods of calculating regional multipliers requiring less data, the input-output technique is the only one (other than detailed econometric models) to provide detailed sectoral information.</a:t>
            </a:r>
          </a:p>
          <a:p>
            <a:r>
              <a:rPr lang="en-GB" smtClean="0">
                <a:latin typeface="Arial" charset="0"/>
                <a:cs typeface="Times New Roman" pitchFamily="18" charset="0"/>
              </a:rPr>
              <a:t>The modern practice of integrating econometric models with input-output models improves their predictive performance over the short-run and turns them from static to dynamic models. </a:t>
            </a:r>
          </a:p>
          <a:p>
            <a:endParaRPr lang="en-GB" smtClean="0">
              <a:latin typeface="Arial" charset="0"/>
            </a:endParaRPr>
          </a:p>
          <a:p>
            <a:endParaRPr lang="en-GB"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pPr>
              <a:buFont typeface="Monotype Sorts"/>
              <a:buNone/>
            </a:pPr>
            <a:fld id="{92C6A4E0-8D4A-4FF1-8CAC-E73A0ECF3EFF}" type="slidenum">
              <a:rPr lang="en-GB" smtClean="0">
                <a:cs typeface="Arial" charset="0"/>
              </a:rPr>
              <a:pPr>
                <a:buFont typeface="Monotype Sorts"/>
                <a:buNone/>
              </a:pPr>
              <a:t>3</a:t>
            </a:fld>
            <a:endParaRPr lang="en-GB" smtClean="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533400" y="4595813"/>
            <a:ext cx="5864225" cy="4370387"/>
          </a:xfrm>
          <a:noFill/>
          <a:ln/>
        </p:spPr>
        <p:txBody>
          <a:bodyPr/>
          <a:lstStyle/>
          <a:p>
            <a:r>
              <a:rPr lang="en-GB" smtClean="0">
                <a:cs typeface="Times New Roman" pitchFamily="18" charset="0"/>
              </a:rPr>
              <a:t>The model must be sufficiently detailed so that the major planning authorities can be provided with the sort of data they need to carry out their functions. – </a:t>
            </a:r>
          </a:p>
          <a:p>
            <a:r>
              <a:rPr lang="en-GB" smtClean="0">
                <a:cs typeface="Times New Roman" pitchFamily="18" charset="0"/>
              </a:rPr>
              <a:t>Output and employment, for effective industrial development plans.</a:t>
            </a:r>
          </a:p>
          <a:p>
            <a:r>
              <a:rPr lang="en-GB" smtClean="0">
                <a:cs typeface="Times New Roman" pitchFamily="18" charset="0"/>
              </a:rPr>
              <a:t>Demographic breakdown and forecasts, for provision of public services. </a:t>
            </a:r>
          </a:p>
          <a:p>
            <a:r>
              <a:rPr lang="en-GB" smtClean="0">
                <a:cs typeface="Times New Roman" pitchFamily="18" charset="0"/>
              </a:rPr>
              <a:t>Occupational breakdown of workforce forecasts, for development of effective training packages.</a:t>
            </a:r>
          </a:p>
          <a:p>
            <a:r>
              <a:rPr lang="en-GB" smtClean="0">
                <a:cs typeface="Times New Roman" pitchFamily="18" charset="0"/>
              </a:rPr>
              <a:t> Regional models need to be constructed for differing spatial areas usually corresponding with administrative areas – usually local authority areas or some aggregation.</a:t>
            </a:r>
          </a:p>
          <a:p>
            <a:r>
              <a:rPr lang="en-GB" smtClean="0">
                <a:cs typeface="Times New Roman" pitchFamily="18" charset="0"/>
              </a:rPr>
              <a:t>For example education authorities will require demographic information at district levels for the provision of schools and staffing, Training and business organisations may require information at the local labour market level (Travel to Work Area). Where a number of spatial disaggregations are required this means modelling at the lowest level of disaggregation and aggregating up into larger spatial units – </a:t>
            </a:r>
            <a:r>
              <a:rPr lang="en-GB" b="1" smtClean="0">
                <a:cs typeface="Times New Roman" pitchFamily="18" charset="0"/>
              </a:rPr>
              <a:t>this can be problematic as it is generally accepted that a degree of accuracy is sacrificed at lower levels of disaggregation</a:t>
            </a:r>
            <a:r>
              <a:rPr lang="en-GB" smtClean="0">
                <a:cs typeface="Times New Roman" pitchFamily="18" charset="0"/>
              </a:rPr>
              <a:t>.</a:t>
            </a:r>
          </a:p>
          <a:p>
            <a:r>
              <a:rPr lang="en-GB" smtClean="0">
                <a:cs typeface="Times New Roman" pitchFamily="18" charset="0"/>
              </a:rPr>
              <a:t> Models must be internally consistent. </a:t>
            </a:r>
          </a:p>
          <a:p>
            <a:r>
              <a:rPr lang="en-GB" smtClean="0">
                <a:cs typeface="Times New Roman" pitchFamily="18" charset="0"/>
              </a:rPr>
              <a:t>This means that the region must be treated as a set of interdependent elements, (</a:t>
            </a:r>
            <a:r>
              <a:rPr lang="en-GB" b="1" smtClean="0">
                <a:cs typeface="Times New Roman" pitchFamily="18" charset="0"/>
              </a:rPr>
              <a:t>for example the Northern Ireland Economic Research Centre (NIERC) model is comprised of about 300 separate but inter-linked equations</a:t>
            </a:r>
            <a:r>
              <a:rPr lang="en-GB" smtClean="0">
                <a:cs typeface="Times New Roman" pitchFamily="18" charset="0"/>
              </a:rPr>
              <a:t>). If one part of the system is effected by an exogenous shock (change in interest rates, influx of migrants) then the reverberations will be felt throughout the regional economy and the model must be capable of predicting "full system effects".</a:t>
            </a:r>
          </a:p>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pPr>
              <a:buFont typeface="Monotype Sorts"/>
              <a:buNone/>
            </a:pPr>
            <a:fld id="{ED0F6AA4-F4C6-4AF1-B851-40C0C434DD11}" type="slidenum">
              <a:rPr lang="en-GB" smtClean="0">
                <a:cs typeface="Arial" charset="0"/>
              </a:rPr>
              <a:pPr>
                <a:buFont typeface="Monotype Sorts"/>
                <a:buNone/>
              </a:pPr>
              <a:t>4</a:t>
            </a:fld>
            <a:endParaRPr lang="en-GB" smtClean="0">
              <a:cs typeface="Arial" charset="0"/>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a:buFontTx/>
              <a:buChar char="•"/>
            </a:pPr>
            <a:r>
              <a:rPr lang="en-GB" smtClean="0">
                <a:cs typeface="Times New Roman" pitchFamily="18" charset="0"/>
              </a:rPr>
              <a:t>If world income increases then so will demand for the region's exports (all things equal). </a:t>
            </a:r>
          </a:p>
          <a:p>
            <a:pPr>
              <a:buFontTx/>
              <a:buChar char="•"/>
            </a:pPr>
            <a:r>
              <a:rPr lang="en-GB" smtClean="0">
                <a:cs typeface="Times New Roman" pitchFamily="18" charset="0"/>
              </a:rPr>
              <a:t>Thus regional exports will increase (assuming spare capacity).</a:t>
            </a:r>
          </a:p>
          <a:p>
            <a:pPr>
              <a:buFontTx/>
              <a:buChar char="•"/>
            </a:pPr>
            <a:r>
              <a:rPr lang="en-GB" smtClean="0">
                <a:cs typeface="Times New Roman" pitchFamily="18" charset="0"/>
              </a:rPr>
              <a:t>Export sector employment increases leading to an increased wage bill, raises aggregate employment and decreases unemployment.</a:t>
            </a:r>
          </a:p>
          <a:p>
            <a:pPr>
              <a:buFontTx/>
              <a:buChar char="•"/>
            </a:pPr>
            <a:r>
              <a:rPr lang="en-GB" smtClean="0">
                <a:cs typeface="Times New Roman" pitchFamily="18" charset="0"/>
              </a:rPr>
              <a:t>The fall in unemployment creates a tighter labour market and puts pressure on the regional wage rate.</a:t>
            </a:r>
          </a:p>
          <a:p>
            <a:pPr>
              <a:buFontTx/>
              <a:buChar char="•"/>
            </a:pPr>
            <a:r>
              <a:rPr lang="en-GB" smtClean="0">
                <a:cs typeface="Times New Roman" pitchFamily="18" charset="0"/>
              </a:rPr>
              <a:t>Wages and salaries rise, increasing regional income thus increasing disposable income leading to an increase in demand for non-export sector products &amp; services it also signals that high wage employment opportunities exist encouraging in-migration, In addition, higher regional wages induce a rise in the participation rate as those not in the LM join in.</a:t>
            </a:r>
          </a:p>
          <a:p>
            <a:pPr>
              <a:buFontTx/>
              <a:buChar char="•"/>
            </a:pPr>
            <a:r>
              <a:rPr lang="en-GB" smtClean="0">
                <a:cs typeface="Times New Roman" pitchFamily="18" charset="0"/>
              </a:rPr>
              <a:t>Increases demand in the non-export sector leads to further employment increases and decreases in unemployment via the multiplier.</a:t>
            </a:r>
          </a:p>
          <a:p>
            <a:pPr>
              <a:buFontTx/>
              <a:buChar char="•"/>
            </a:pPr>
            <a:r>
              <a:rPr lang="en-GB" smtClean="0">
                <a:cs typeface="Times New Roman" pitchFamily="18" charset="0"/>
              </a:rPr>
              <a:t>Eventually in-migration exerts upward pressure on unemployment through an increase in the labour supply thus easing the tight labour market as people compete for jobs.</a:t>
            </a:r>
          </a:p>
          <a:p>
            <a:pPr>
              <a:buFontTx/>
              <a:buChar char="•"/>
            </a:pPr>
            <a:r>
              <a:rPr lang="en-GB" smtClean="0">
                <a:cs typeface="Times New Roman" pitchFamily="18" charset="0"/>
              </a:rPr>
              <a:t>The increased labour supply eventually bids down the regional wage rate.</a:t>
            </a:r>
          </a:p>
          <a:p>
            <a:pPr>
              <a:buFontTx/>
              <a:buChar char="•"/>
            </a:pPr>
            <a:r>
              <a:rPr lang="en-GB" smtClean="0">
                <a:cs typeface="Times New Roman" pitchFamily="18" charset="0"/>
              </a:rPr>
              <a:t>Additionally, the initial increase in the wage rate makes the region’s exports less competitive thus reducing demand for exports Vis a Vis other competing regions.</a:t>
            </a:r>
          </a:p>
          <a:p>
            <a:pPr>
              <a:buFontTx/>
              <a:buChar char="•"/>
            </a:pPr>
            <a:endParaRPr lang="en-GB" smtClean="0"/>
          </a:p>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pPr>
              <a:buFont typeface="Monotype Sorts"/>
              <a:buNone/>
            </a:pPr>
            <a:fld id="{5FCACB10-484A-408C-B837-14B65C964B1B}" type="slidenum">
              <a:rPr lang="en-GB" smtClean="0">
                <a:cs typeface="Arial" charset="0"/>
              </a:rPr>
              <a:pPr>
                <a:buFont typeface="Monotype Sorts"/>
                <a:buNone/>
              </a:pPr>
              <a:t>5</a:t>
            </a:fld>
            <a:endParaRPr lang="en-GB" smtClean="0">
              <a:cs typeface="Arial"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685800" y="4595813"/>
            <a:ext cx="5483225" cy="4370387"/>
          </a:xfrm>
          <a:noFill/>
          <a:ln/>
        </p:spPr>
        <p:txBody>
          <a:bodyPr/>
          <a:lstStyle/>
          <a:p>
            <a:r>
              <a:rPr lang="en-GB" smtClean="0">
                <a:cs typeface="Times New Roman" pitchFamily="18" charset="0"/>
              </a:rPr>
              <a:t>Preamble to slide</a:t>
            </a:r>
          </a:p>
          <a:p>
            <a:r>
              <a:rPr lang="en-GB" smtClean="0">
                <a:cs typeface="Times New Roman" pitchFamily="18" charset="0"/>
              </a:rPr>
              <a:t>A number of attempts have been made to compare the effectiveness of regional and local econometric models. Hunt, Slaymaker and Snell (1996)[i] set out to compare three of the best-known regional econometric models in the UK, Cambridge Econometrics (CE) model, Northern Ireland Economic Research Centre (NIERC) model and Business Strategies Ltd (BSL) model. </a:t>
            </a:r>
          </a:p>
          <a:p>
            <a:r>
              <a:rPr lang="en-GB" smtClean="0">
                <a:cs typeface="Times New Roman" pitchFamily="18" charset="0"/>
              </a:rPr>
              <a:t>In the event they were only able to examine two; NIERC and BSL. Both models are similar, complex and rely on a vast number of interdependent equations. </a:t>
            </a:r>
          </a:p>
          <a:p>
            <a:r>
              <a:rPr lang="en-GB" smtClean="0">
                <a:cs typeface="Times New Roman" pitchFamily="18" charset="0"/>
              </a:rPr>
              <a:t> The researchers ran standard fiscal simulations on both models </a:t>
            </a:r>
          </a:p>
          <a:p>
            <a:r>
              <a:rPr lang="en-GB" b="1" smtClean="0">
                <a:cs typeface="Times New Roman" pitchFamily="18" charset="0"/>
              </a:rPr>
              <a:t>1% reduction in the standard rate of income tax; 1% reduction in the VAT rate; 1% reduction in interest rates.</a:t>
            </a:r>
            <a:endParaRPr lang="en-GB" smtClean="0">
              <a:cs typeface="Times New Roman" pitchFamily="18" charset="0"/>
            </a:endParaRPr>
          </a:p>
          <a:p>
            <a:r>
              <a:rPr lang="en-GB" smtClean="0">
                <a:cs typeface="Times New Roman" pitchFamily="18" charset="0"/>
              </a:rPr>
              <a:t> The output was for all standard planning regions in the UK in terms of percentage change in GDP from base level, percentage change in manufacturing output from base level and the absolute difference in unemployment from the base level.</a:t>
            </a:r>
          </a:p>
          <a:p>
            <a:r>
              <a:rPr lang="en-GB" smtClean="0">
                <a:cs typeface="Times New Roman" pitchFamily="18" charset="0"/>
              </a:rPr>
              <a:t>A follow-up study in 1997 by Hunt and Snell examined Cambridge Econometrics LEFM and the Liverpool Cardiff suite. </a:t>
            </a:r>
          </a:p>
          <a:p>
            <a:r>
              <a:rPr lang="en-GB" smtClean="0">
                <a:cs typeface="Times New Roman" pitchFamily="18" charset="0"/>
              </a:rPr>
              <a:t>[i] Comparative Properties of UK Regional Econometric Models, Hunt LC, Slaymaker JE and Snell MC, Regional Studies Vol 30 Number 8, 1996, p773.</a:t>
            </a:r>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pPr>
              <a:buFont typeface="Monotype Sorts"/>
              <a:buNone/>
            </a:pPr>
            <a:fld id="{9D8BBD3F-91F5-4AC1-B180-0F3BE555FE88}" type="slidenum">
              <a:rPr lang="en-GB" smtClean="0">
                <a:cs typeface="Arial" charset="0"/>
              </a:rPr>
              <a:pPr>
                <a:buFont typeface="Monotype Sorts"/>
                <a:buNone/>
              </a:pPr>
              <a:t>6</a:t>
            </a:fld>
            <a:endParaRPr lang="en-GB" smtClean="0">
              <a:cs typeface="Arial" charset="0"/>
            </a:endParaRPr>
          </a:p>
        </p:txBody>
      </p:sp>
      <p:sp>
        <p:nvSpPr>
          <p:cNvPr id="25602"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r>
              <a:rPr lang="en-US" sz="1400" smtClean="0"/>
              <a:t>Pre-amble to slide </a:t>
            </a:r>
          </a:p>
          <a:p>
            <a:r>
              <a:rPr lang="en-GB" sz="1400" smtClean="0"/>
              <a:t>Problems with Regional Econometric Models:</a:t>
            </a:r>
          </a:p>
          <a:p>
            <a:pPr>
              <a:buClr>
                <a:srgbClr val="FF0066"/>
              </a:buClr>
              <a:buFont typeface="Wingdings" pitchFamily="2" charset="2"/>
              <a:buNone/>
            </a:pPr>
            <a:r>
              <a:rPr lang="en-GB" sz="1400" smtClean="0"/>
              <a:t>They need data over a long time-span (20 yrs), there  is considerable inconsistency in long run data sets</a:t>
            </a:r>
          </a:p>
          <a:p>
            <a:r>
              <a:rPr lang="en-GB" sz="1400" smtClean="0"/>
              <a:t>Alternative? </a:t>
            </a:r>
          </a:p>
          <a:p>
            <a:pPr>
              <a:buClr>
                <a:srgbClr val="FF0066"/>
              </a:buClr>
              <a:buFont typeface="Wingdings" pitchFamily="2" charset="2"/>
              <a:buNone/>
            </a:pPr>
            <a:r>
              <a:rPr lang="en-GB" sz="1400" smtClean="0"/>
              <a:t>Use the Input-Output approach developed by Leontieff in 1930’s </a:t>
            </a:r>
          </a:p>
          <a:p>
            <a:pPr>
              <a:buClr>
                <a:srgbClr val="FF0066"/>
              </a:buClr>
              <a:buFont typeface="Wingdings" pitchFamily="2" charset="2"/>
              <a:buNone/>
            </a:pPr>
            <a:r>
              <a:rPr lang="en-GB" sz="1400" smtClean="0"/>
              <a:t>Now used for Local and Regional Impact Analysis </a:t>
            </a:r>
          </a:p>
          <a:p>
            <a:pPr>
              <a:buClr>
                <a:srgbClr val="FF0066"/>
              </a:buClr>
              <a:buFont typeface="Wingdings" pitchFamily="2" charset="2"/>
              <a:buNone/>
            </a:pPr>
            <a:r>
              <a:rPr lang="en-GB" sz="1400" smtClean="0"/>
              <a:t>Aim is to model the local/regional economy showing the input-output linkages that occur between different sectors and the household sector.</a:t>
            </a:r>
          </a:p>
          <a:p>
            <a:endParaRPr lang="en-GB" sz="14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pPr>
              <a:buFont typeface="Monotype Sorts"/>
              <a:buNone/>
            </a:pPr>
            <a:fld id="{33B0F1F2-3966-4195-AB9B-D15F4FCD72FA}" type="slidenum">
              <a:rPr lang="en-GB" smtClean="0">
                <a:cs typeface="Arial" charset="0"/>
              </a:rPr>
              <a:pPr>
                <a:buFont typeface="Monotype Sorts"/>
                <a:buNone/>
              </a:pPr>
              <a:t>7</a:t>
            </a:fld>
            <a:endParaRPr lang="en-GB" smtClean="0">
              <a:cs typeface="Arial" charset="0"/>
            </a:endParaRPr>
          </a:p>
        </p:txBody>
      </p:sp>
      <p:sp>
        <p:nvSpPr>
          <p:cNvPr id="27650"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r>
              <a:rPr lang="en-GB" sz="1400" smtClean="0">
                <a:latin typeface="Arial" charset="0"/>
                <a:cs typeface="Times New Roman" pitchFamily="18" charset="0"/>
              </a:rPr>
              <a:t>The disaggregation of models varies considerably, the main UK input-output model uses 123 sectors, </a:t>
            </a:r>
          </a:p>
          <a:p>
            <a:r>
              <a:rPr lang="en-GB" sz="1400" smtClean="0">
                <a:latin typeface="Arial" charset="0"/>
                <a:cs typeface="Times New Roman" pitchFamily="18" charset="0"/>
              </a:rPr>
              <a:t>Armstrong and Taylor cite the 17 sector model used by McNicoll to model the economy of the Shetlands, </a:t>
            </a:r>
          </a:p>
          <a:p>
            <a:endParaRPr lang="en-GB" sz="1400" smtClean="0">
              <a:latin typeface="Arial" charset="0"/>
              <a:cs typeface="Times New Roman" pitchFamily="18" charset="0"/>
            </a:endParaRPr>
          </a:p>
          <a:p>
            <a:r>
              <a:rPr lang="en-GB" sz="1400" smtClean="0">
                <a:latin typeface="Arial" charset="0"/>
                <a:cs typeface="Times New Roman" pitchFamily="18" charset="0"/>
              </a:rPr>
              <a:t>Most including CLREA’s 30 sector model fall somewhere in between. </a:t>
            </a:r>
          </a:p>
          <a:p>
            <a:endParaRPr lang="en-GB" sz="1400" smtClean="0">
              <a:latin typeface="Arial" charset="0"/>
              <a:cs typeface="Times New Roman" pitchFamily="18" charset="0"/>
            </a:endParaRPr>
          </a:p>
          <a:p>
            <a:r>
              <a:rPr lang="en-GB" sz="1400" smtClean="0">
                <a:latin typeface="Arial" charset="0"/>
                <a:cs typeface="Times New Roman" pitchFamily="18" charset="0"/>
              </a:rPr>
              <a:t>For an example see Armstrong and Taylor </a:t>
            </a:r>
            <a:r>
              <a:rPr lang="en-GB" sz="1400" u="sng" smtClean="0">
                <a:latin typeface="Arial" charset="0"/>
                <a:cs typeface="Times New Roman" pitchFamily="18" charset="0"/>
              </a:rPr>
              <a:t>Regional Economics and Policy</a:t>
            </a:r>
            <a:r>
              <a:rPr lang="en-GB" sz="1400" smtClean="0">
                <a:latin typeface="Arial" charset="0"/>
                <a:cs typeface="Times New Roman" pitchFamily="18" charset="0"/>
              </a:rPr>
              <a:t> (2000) Table 2.1. However, for explanation purposes their simplified version with three productive sectors will suffice</a:t>
            </a:r>
          </a:p>
          <a:p>
            <a:endParaRPr lang="en-GB" sz="1400" smtClean="0">
              <a:latin typeface="Arial" charset="0"/>
              <a:cs typeface="Times New Roman" pitchFamily="18" charset="0"/>
            </a:endParaRPr>
          </a:p>
          <a:p>
            <a:r>
              <a:rPr lang="en-GB" sz="1400" smtClean="0">
                <a:latin typeface="Arial" charset="0"/>
                <a:cs typeface="Times New Roman" pitchFamily="18" charset="0"/>
              </a:rPr>
              <a:t>See also Bishop 2000 The use of I-O models in local economic impact analysis. </a:t>
            </a:r>
            <a:r>
              <a:rPr lang="en-GB" sz="1400" smtClean="0">
                <a:latin typeface="Arial" charset="0"/>
              </a:rPr>
              <a:t> </a:t>
            </a:r>
          </a:p>
          <a:p>
            <a:endParaRPr lang="en-US" sz="140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a:noFill/>
        </p:spPr>
        <p:txBody>
          <a:bodyPr/>
          <a:lstStyle/>
          <a:p>
            <a:pPr>
              <a:buFont typeface="Monotype Sorts"/>
              <a:buNone/>
            </a:pPr>
            <a:fld id="{7D4DD9F3-874A-4365-B26A-741D14B1B23F}" type="slidenum">
              <a:rPr lang="en-GB" smtClean="0">
                <a:cs typeface="Arial" charset="0"/>
              </a:rPr>
              <a:pPr>
                <a:buFont typeface="Monotype Sorts"/>
                <a:buNone/>
              </a:pPr>
              <a:t>8</a:t>
            </a:fld>
            <a:endParaRPr lang="en-GB" smtClean="0">
              <a:cs typeface="Arial" charset="0"/>
            </a:endParaRPr>
          </a:p>
        </p:txBody>
      </p:sp>
      <p:sp>
        <p:nvSpPr>
          <p:cNvPr id="109570" name="Rectangle 2"/>
          <p:cNvSpPr>
            <a:spLocks noGrp="1" noRot="1" noChangeAspect="1" noChangeArrowheads="1" noTextEdit="1"/>
          </p:cNvSpPr>
          <p:nvPr>
            <p:ph type="sldImg"/>
          </p:nvPr>
        </p:nvSpPr>
        <p:spPr>
          <a:solidFill>
            <a:srgbClr val="FFFFFF"/>
          </a:solidFill>
          <a:ln/>
        </p:spPr>
      </p:sp>
      <p:sp>
        <p:nvSpPr>
          <p:cNvPr id="109571" name="Rectangle 3"/>
          <p:cNvSpPr>
            <a:spLocks noGrp="1" noChangeArrowheads="1"/>
          </p:cNvSpPr>
          <p:nvPr>
            <p:ph type="body" idx="1"/>
          </p:nvPr>
        </p:nvSpPr>
        <p:spPr>
          <a:solidFill>
            <a:srgbClr val="FFFFFF"/>
          </a:solidFill>
          <a:ln>
            <a:solidFill>
              <a:srgbClr val="000000"/>
            </a:solidFill>
          </a:ln>
        </p:spPr>
        <p:txBody>
          <a:bodyPr/>
          <a:lstStyle/>
          <a:p>
            <a:r>
              <a:rPr lang="en-GB" smtClean="0">
                <a:cs typeface="Times New Roman" pitchFamily="18" charset="0"/>
              </a:rPr>
              <a:t>In simple terms the cells in the columns represent the purchases that a sector makes and the cells in the rows represent the sales of product from the same sector. </a:t>
            </a:r>
          </a:p>
          <a:p>
            <a:r>
              <a:rPr lang="en-GB" smtClean="0">
                <a:cs typeface="Times New Roman" pitchFamily="18" charset="0"/>
              </a:rPr>
              <a:t>Thus Agriculture purchases £20 from itself, £20 from manufacturing, £40 from households (labour services), £10 worth of services from Government and £10 worth of inputs from other regions. Making a total of £100. It sells £20 to itself, £40 to manufacturing, £20 to households (as consumption) and exports £20 worth of produce to other regions. Making a total of £100. Thus, the transaction table records exactly where inputs of an industry come from and where its output goes to. </a:t>
            </a:r>
          </a:p>
          <a:p>
            <a:r>
              <a:rPr lang="en-GB" smtClean="0">
                <a:cs typeface="Times New Roman" pitchFamily="18" charset="0"/>
              </a:rPr>
              <a:t>The transaction table (Table 4.1) also contains other information about the underlying structure of the economy (see above). Examining the bottom left-hand portion of the table we can see the relationship between the final demand and the payments sectors. </a:t>
            </a:r>
          </a:p>
          <a:p>
            <a:r>
              <a:rPr lang="en-GB" smtClean="0">
                <a:cs typeface="Times New Roman" pitchFamily="18" charset="0"/>
              </a:rPr>
              <a:t>In the example government expenditure equates to payments (i.e. the government’s current account is balanced (30-30),</a:t>
            </a:r>
          </a:p>
          <a:p>
            <a:r>
              <a:rPr lang="en-GB" smtClean="0">
                <a:cs typeface="Times New Roman" pitchFamily="18" charset="0"/>
              </a:rPr>
              <a:t>There is an external balance of payments surplus (exports = £80 imports = £60) and </a:t>
            </a:r>
          </a:p>
          <a:p>
            <a:r>
              <a:rPr lang="en-GB" smtClean="0">
                <a:cs typeface="Times New Roman" pitchFamily="18" charset="0"/>
              </a:rPr>
              <a:t>Value added by residents (GDP) is £160. This is the difference between payments to government and imports from total final demand.</a:t>
            </a:r>
          </a:p>
          <a:p>
            <a:r>
              <a:rPr lang="en-GB" smtClean="0">
                <a:cs typeface="Times New Roman" pitchFamily="18" charset="0"/>
              </a:rPr>
              <a:t>GDP = C+G+I+(X-M) = 125+0+15+(80-60) = 160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p:spPr>
        <p:txBody>
          <a:bodyPr/>
          <a:lstStyle/>
          <a:p>
            <a:pPr>
              <a:buFont typeface="Monotype Sorts"/>
              <a:buNone/>
            </a:pPr>
            <a:fld id="{FB91AB2D-2F1C-4590-B45E-B523551C080B}" type="slidenum">
              <a:rPr lang="en-GB" smtClean="0">
                <a:cs typeface="Arial" charset="0"/>
              </a:rPr>
              <a:pPr>
                <a:buFont typeface="Monotype Sorts"/>
                <a:buNone/>
              </a:pPr>
              <a:t>9</a:t>
            </a:fld>
            <a:endParaRPr lang="en-GB" smtClean="0">
              <a:cs typeface="Arial" charset="0"/>
            </a:endParaRPr>
          </a:p>
        </p:txBody>
      </p:sp>
      <p:sp>
        <p:nvSpPr>
          <p:cNvPr id="111618"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11619" name="Rectangle 3"/>
          <p:cNvSpPr>
            <a:spLocks noGrp="1" noChangeArrowheads="1"/>
          </p:cNvSpPr>
          <p:nvPr>
            <p:ph type="body" idx="1"/>
          </p:nvPr>
        </p:nvSpPr>
        <p:spPr>
          <a:xfrm>
            <a:off x="609600" y="4595813"/>
            <a:ext cx="5559425" cy="4370387"/>
          </a:xfrm>
          <a:solidFill>
            <a:srgbClr val="FFFFFF"/>
          </a:solidFill>
          <a:ln>
            <a:solidFill>
              <a:srgbClr val="000000"/>
            </a:solidFill>
          </a:ln>
        </p:spPr>
        <p:txBody>
          <a:bodyPr/>
          <a:lstStyle/>
          <a:p>
            <a:pPr algn="just"/>
            <a:r>
              <a:rPr lang="en-GB" smtClean="0">
                <a:cs typeface="Times New Roman" pitchFamily="18" charset="0"/>
              </a:rPr>
              <a:t>There are two methods of constructing the transaction table the one in the previous slide is the domestic-flow approach (inter-industry flows are measured exclusive of their import content), which only records inputs originating in the region itself. </a:t>
            </a:r>
          </a:p>
          <a:p>
            <a:pPr algn="just"/>
            <a:r>
              <a:rPr lang="en-GB" smtClean="0">
                <a:cs typeface="Times New Roman" pitchFamily="18" charset="0"/>
              </a:rPr>
              <a:t>The alternative is the total-flows approach (inter-industry flows are measured inclusive of their import content), which records all inputs. In the total-flows approach the import content is shown as a negative entry in the final demand sector . For an example see Armstrong and Taylor, </a:t>
            </a:r>
            <a:r>
              <a:rPr lang="en-GB" u="sng" smtClean="0">
                <a:cs typeface="Times New Roman" pitchFamily="18" charset="0"/>
              </a:rPr>
              <a:t>Regional Economics and Policy</a:t>
            </a:r>
            <a:r>
              <a:rPr lang="en-GB" smtClean="0">
                <a:cs typeface="Times New Roman" pitchFamily="18" charset="0"/>
              </a:rPr>
              <a:t> (1993) Table 2.3.   </a:t>
            </a:r>
          </a:p>
          <a:p>
            <a:r>
              <a:rPr lang="en-GB" smtClean="0">
                <a:cs typeface="Times New Roman" pitchFamily="18" charset="0"/>
              </a:rPr>
              <a:t> </a:t>
            </a:r>
            <a:r>
              <a:rPr lang="en-GB" b="1" smtClean="0">
                <a:cs typeface="Times New Roman" pitchFamily="18" charset="0"/>
              </a:rPr>
              <a:t>There are a number of assumptions underlying the input-output technique that should be noted:</a:t>
            </a:r>
          </a:p>
          <a:p>
            <a:r>
              <a:rPr lang="en-GB" smtClean="0">
                <a:cs typeface="Times New Roman" pitchFamily="18" charset="0"/>
              </a:rPr>
              <a:t>It is assumed that production technology is one of fixed proportions. Thus inputs would have to double if output doubled. </a:t>
            </a:r>
          </a:p>
          <a:p>
            <a:r>
              <a:rPr lang="en-GB" smtClean="0">
                <a:cs typeface="Times New Roman" pitchFamily="18" charset="0"/>
              </a:rPr>
              <a:t>This relationship is assumed to be constant over the period for which forecasts are to be made.</a:t>
            </a:r>
          </a:p>
          <a:p>
            <a:r>
              <a:rPr lang="en-GB" smtClean="0">
                <a:cs typeface="Times New Roman" pitchFamily="18" charset="0"/>
              </a:rPr>
              <a:t>There are assumed to be no constraints on productive capacity, in other words the supply of factor inputs is perfectly elastic.</a:t>
            </a:r>
          </a:p>
          <a:p>
            <a:r>
              <a:rPr lang="en-GB" smtClean="0">
                <a:cs typeface="Times New Roman" pitchFamily="18" charset="0"/>
              </a:rPr>
              <a:t>Productivity is assumed to be the same in all regions as the UK average.</a:t>
            </a:r>
          </a:p>
          <a:p>
            <a:endParaRPr lang="en-GB" smtClean="0"/>
          </a:p>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7"/>
          <p:cNvSpPr>
            <a:spLocks noGrp="1" noChangeArrowheads="1"/>
          </p:cNvSpPr>
          <p:nvPr>
            <p:ph type="sldNum" sz="quarter" idx="5"/>
          </p:nvPr>
        </p:nvSpPr>
        <p:spPr>
          <a:noFill/>
        </p:spPr>
        <p:txBody>
          <a:bodyPr/>
          <a:lstStyle/>
          <a:p>
            <a:pPr>
              <a:buFont typeface="Monotype Sorts"/>
              <a:buNone/>
            </a:pPr>
            <a:fld id="{49A4D6C4-47FE-419A-85EB-A0389219D8B5}" type="slidenum">
              <a:rPr lang="en-GB" smtClean="0">
                <a:cs typeface="Arial" charset="0"/>
              </a:rPr>
              <a:pPr>
                <a:buFont typeface="Monotype Sorts"/>
                <a:buNone/>
              </a:pPr>
              <a:t>10</a:t>
            </a:fld>
            <a:endParaRPr lang="en-GB" smtClean="0">
              <a:cs typeface="Arial" charset="0"/>
            </a:endParaRPr>
          </a:p>
        </p:txBody>
      </p:sp>
      <p:sp>
        <p:nvSpPr>
          <p:cNvPr id="113666" name="Rectangle 2"/>
          <p:cNvSpPr>
            <a:spLocks noGrp="1" noRot="1" noChangeAspect="1" noChangeArrowheads="1" noTextEdit="1"/>
          </p:cNvSpPr>
          <p:nvPr>
            <p:ph type="sldImg"/>
          </p:nvPr>
        </p:nvSpPr>
        <p:spPr>
          <a:xfrm>
            <a:off x="1017588" y="754063"/>
            <a:ext cx="4822825" cy="3616325"/>
          </a:xfrm>
          <a:solidFill>
            <a:srgbClr val="FFFFFF"/>
          </a:solidFill>
          <a:ln/>
        </p:spPr>
      </p:sp>
      <p:sp>
        <p:nvSpPr>
          <p:cNvPr id="113667"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6" name="Slide Number Placeholder 5"/>
          <p:cNvSpPr>
            <a:spLocks noGrp="1"/>
          </p:cNvSpPr>
          <p:nvPr>
            <p:ph type="sldNum" sz="quarter" idx="12"/>
          </p:nvPr>
        </p:nvSpPr>
        <p:spPr/>
        <p:txBody>
          <a:bodyPr/>
          <a:lstStyle>
            <a:lvl1pPr>
              <a:defRPr/>
            </a:lvl1pPr>
          </a:lstStyle>
          <a:p>
            <a:pPr>
              <a:defRPr/>
            </a:pPr>
            <a:fld id="{6B9382B1-B3A3-490D-A3E8-F31D3A467749}" type="slidenum">
              <a:rPr lang="en-GB"/>
              <a:pPr>
                <a:defRPr/>
              </a:pPr>
              <a:t>‹#›</a:t>
            </a:fld>
            <a:endParaRPr lang="en-GB">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6" name="Slide Number Placeholder 5"/>
          <p:cNvSpPr>
            <a:spLocks noGrp="1"/>
          </p:cNvSpPr>
          <p:nvPr>
            <p:ph type="sldNum" sz="quarter" idx="12"/>
          </p:nvPr>
        </p:nvSpPr>
        <p:spPr/>
        <p:txBody>
          <a:bodyPr/>
          <a:lstStyle>
            <a:lvl1pPr>
              <a:defRPr/>
            </a:lvl1pPr>
          </a:lstStyle>
          <a:p>
            <a:pPr>
              <a:defRPr/>
            </a:pPr>
            <a:fld id="{1CF4EB5C-1C6B-4E36-AA30-6F0D0F7126B6}" type="slidenum">
              <a:rPr lang="en-GB"/>
              <a:pPr>
                <a:defRPr/>
              </a:pPr>
              <a:t>‹#›</a:t>
            </a:fld>
            <a:endParaRPr lang="en-GB">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6" name="Slide Number Placeholder 5"/>
          <p:cNvSpPr>
            <a:spLocks noGrp="1"/>
          </p:cNvSpPr>
          <p:nvPr>
            <p:ph type="sldNum" sz="quarter" idx="12"/>
          </p:nvPr>
        </p:nvSpPr>
        <p:spPr/>
        <p:txBody>
          <a:bodyPr/>
          <a:lstStyle>
            <a:lvl1pPr>
              <a:defRPr/>
            </a:lvl1pPr>
          </a:lstStyle>
          <a:p>
            <a:pPr>
              <a:defRPr/>
            </a:pPr>
            <a:fld id="{8AA15915-35E2-490D-AFF5-39C05440A25D}" type="slidenum">
              <a:rPr lang="en-GB"/>
              <a:pPr>
                <a:defRPr/>
              </a:pPr>
              <a:t>‹#›</a:t>
            </a:fld>
            <a:endParaRPr lang="en-GB">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6" name="Slide Number Placeholder 5"/>
          <p:cNvSpPr>
            <a:spLocks noGrp="1"/>
          </p:cNvSpPr>
          <p:nvPr>
            <p:ph type="sldNum" sz="quarter" idx="12"/>
          </p:nvPr>
        </p:nvSpPr>
        <p:spPr/>
        <p:txBody>
          <a:bodyPr/>
          <a:lstStyle>
            <a:lvl1pPr>
              <a:defRPr/>
            </a:lvl1pPr>
          </a:lstStyle>
          <a:p>
            <a:pPr>
              <a:defRPr/>
            </a:pPr>
            <a:fld id="{49CA23FE-FC1D-42E7-A584-D9F62556594D}" type="slidenum">
              <a:rPr lang="en-GB"/>
              <a:pPr>
                <a:defRPr/>
              </a:pPr>
              <a:t>‹#›</a:t>
            </a:fld>
            <a:endParaRPr lang="en-GB">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6" name="Slide Number Placeholder 5"/>
          <p:cNvSpPr>
            <a:spLocks noGrp="1"/>
          </p:cNvSpPr>
          <p:nvPr>
            <p:ph type="sldNum" sz="quarter" idx="12"/>
          </p:nvPr>
        </p:nvSpPr>
        <p:spPr/>
        <p:txBody>
          <a:bodyPr/>
          <a:lstStyle>
            <a:lvl1pPr>
              <a:defRPr/>
            </a:lvl1pPr>
          </a:lstStyle>
          <a:p>
            <a:pPr>
              <a:defRPr/>
            </a:pPr>
            <a:fld id="{022CC44F-5C4D-41EA-9D1A-BF5F3AB6EA6F}" type="slidenum">
              <a:rPr lang="en-GB"/>
              <a:pPr>
                <a:defRPr/>
              </a:pPr>
              <a:t>‹#›</a:t>
            </a:fld>
            <a:endParaRPr lang="en-GB">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7" name="Slide Number Placeholder 6"/>
          <p:cNvSpPr>
            <a:spLocks noGrp="1"/>
          </p:cNvSpPr>
          <p:nvPr>
            <p:ph type="sldNum" sz="quarter" idx="12"/>
          </p:nvPr>
        </p:nvSpPr>
        <p:spPr/>
        <p:txBody>
          <a:bodyPr/>
          <a:lstStyle>
            <a:lvl1pPr>
              <a:defRPr/>
            </a:lvl1pPr>
          </a:lstStyle>
          <a:p>
            <a:pPr>
              <a:defRPr/>
            </a:pPr>
            <a:fld id="{46541800-7460-4E28-8B07-47154712EDED}" type="slidenum">
              <a:rPr lang="en-GB"/>
              <a:pPr>
                <a:defRPr/>
              </a:pPr>
              <a:t>‹#›</a:t>
            </a:fld>
            <a:endParaRPr lang="en-GB">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Footer Placeholder 7"/>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9" name="Slide Number Placeholder 8"/>
          <p:cNvSpPr>
            <a:spLocks noGrp="1"/>
          </p:cNvSpPr>
          <p:nvPr>
            <p:ph type="sldNum" sz="quarter" idx="12"/>
          </p:nvPr>
        </p:nvSpPr>
        <p:spPr/>
        <p:txBody>
          <a:bodyPr/>
          <a:lstStyle>
            <a:lvl1pPr>
              <a:defRPr/>
            </a:lvl1pPr>
          </a:lstStyle>
          <a:p>
            <a:pPr>
              <a:defRPr/>
            </a:pPr>
            <a:fld id="{1AE1BEE2-D91A-406D-8335-3531FE4F1556}" type="slidenum">
              <a:rPr lang="en-GB"/>
              <a:pPr>
                <a:defRPr/>
              </a:pPr>
              <a:t>‹#›</a:t>
            </a:fld>
            <a:endParaRPr lang="en-GB">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5" name="Slide Number Placeholder 4"/>
          <p:cNvSpPr>
            <a:spLocks noGrp="1"/>
          </p:cNvSpPr>
          <p:nvPr>
            <p:ph type="sldNum" sz="quarter" idx="12"/>
          </p:nvPr>
        </p:nvSpPr>
        <p:spPr/>
        <p:txBody>
          <a:bodyPr/>
          <a:lstStyle>
            <a:lvl1pPr>
              <a:defRPr/>
            </a:lvl1pPr>
          </a:lstStyle>
          <a:p>
            <a:pPr>
              <a:defRPr/>
            </a:pPr>
            <a:fld id="{580D7DF5-AA3B-43C6-8138-4E64C147EDAC}" type="slidenum">
              <a:rPr lang="en-GB"/>
              <a:pPr>
                <a:defRPr/>
              </a:pPr>
              <a:t>‹#›</a:t>
            </a:fld>
            <a:endParaRPr lang="en-GB">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4" name="Slide Number Placeholder 3"/>
          <p:cNvSpPr>
            <a:spLocks noGrp="1"/>
          </p:cNvSpPr>
          <p:nvPr>
            <p:ph type="sldNum" sz="quarter" idx="12"/>
          </p:nvPr>
        </p:nvSpPr>
        <p:spPr/>
        <p:txBody>
          <a:bodyPr/>
          <a:lstStyle>
            <a:lvl1pPr>
              <a:defRPr/>
            </a:lvl1pPr>
          </a:lstStyle>
          <a:p>
            <a:pPr>
              <a:defRPr/>
            </a:pPr>
            <a:fld id="{C720A70F-B2E3-43F9-B56C-B84E473D1EFE}" type="slidenum">
              <a:rPr lang="en-GB"/>
              <a:pPr>
                <a:defRPr/>
              </a:pPr>
              <a:t>‹#›</a:t>
            </a:fld>
            <a:endParaRPr lang="en-GB">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7" name="Slide Number Placeholder 6"/>
          <p:cNvSpPr>
            <a:spLocks noGrp="1"/>
          </p:cNvSpPr>
          <p:nvPr>
            <p:ph type="sldNum" sz="quarter" idx="12"/>
          </p:nvPr>
        </p:nvSpPr>
        <p:spPr/>
        <p:txBody>
          <a:bodyPr/>
          <a:lstStyle>
            <a:lvl1pPr>
              <a:defRPr/>
            </a:lvl1pPr>
          </a:lstStyle>
          <a:p>
            <a:pPr>
              <a:defRPr/>
            </a:pPr>
            <a:fld id="{903D0239-035F-4947-834B-7386D953DFE8}" type="slidenum">
              <a:rPr lang="en-GB"/>
              <a:pPr>
                <a:defRPr/>
              </a:pPr>
              <a:t>‹#›</a:t>
            </a:fld>
            <a:endParaRPr lang="en-GB">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i="0" smtClean="0">
                <a:solidFill>
                  <a:schemeClr val="tx1"/>
                </a:solidFill>
                <a:latin typeface="Book Antiqua" pitchFamily="18" charset="0"/>
              </a:defRPr>
            </a:lvl1pPr>
          </a:lstStyle>
          <a:p>
            <a:pPr>
              <a:defRPr/>
            </a:pPr>
            <a:r>
              <a:rPr lang="en-GB"/>
              <a:t>Regional and Local Economics (RALE) Lecture slides – Lecture 2b </a:t>
            </a:r>
            <a:endParaRPr lang="en-GB"/>
          </a:p>
        </p:txBody>
      </p:sp>
      <p:sp>
        <p:nvSpPr>
          <p:cNvPr id="7" name="Slide Number Placeholder 6"/>
          <p:cNvSpPr>
            <a:spLocks noGrp="1"/>
          </p:cNvSpPr>
          <p:nvPr>
            <p:ph type="sldNum" sz="quarter" idx="12"/>
          </p:nvPr>
        </p:nvSpPr>
        <p:spPr/>
        <p:txBody>
          <a:bodyPr/>
          <a:lstStyle>
            <a:lvl1pPr>
              <a:defRPr/>
            </a:lvl1pPr>
          </a:lstStyle>
          <a:p>
            <a:pPr>
              <a:defRPr/>
            </a:pPr>
            <a:fld id="{9DE91D88-199A-4174-8BD6-62882EE7EC5E}" type="slidenum">
              <a:rPr lang="en-GB"/>
              <a:pPr>
                <a:defRPr/>
              </a:pPr>
              <a:t>‹#›</a:t>
            </a:fld>
            <a:endParaRPr lang="en-GB">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829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atin typeface="+mn-lt"/>
                <a:cs typeface="+mn-cs"/>
              </a:defRPr>
            </a:lvl1pPr>
          </a:lstStyle>
          <a:p>
            <a:pPr>
              <a:defRPr/>
            </a:pPr>
            <a:endParaRPr lang="en-GB"/>
          </a:p>
        </p:txBody>
      </p:sp>
      <p:sp>
        <p:nvSpPr>
          <p:cNvPr id="82949" name="Rectangle 5"/>
          <p:cNvSpPr>
            <a:spLocks noGrp="1" noChangeArrowheads="1"/>
          </p:cNvSpPr>
          <p:nvPr>
            <p:ph type="ftr" sz="quarter" idx="3"/>
          </p:nvPr>
        </p:nvSpPr>
        <p:spPr bwMode="auto">
          <a:xfrm>
            <a:off x="2667000" y="6248400"/>
            <a:ext cx="3886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i="1" smtClean="0">
                <a:solidFill>
                  <a:srgbClr val="339966"/>
                </a:solidFill>
                <a:latin typeface="Book Antiqua" pitchFamily="18" charset="0"/>
                <a:cs typeface="Times New Roman" pitchFamily="18" charset="0"/>
              </a:defRPr>
            </a:lvl1pPr>
          </a:lstStyle>
          <a:p>
            <a:pPr>
              <a:defRPr/>
            </a:pPr>
            <a:r>
              <a:rPr lang="en-GB"/>
              <a:t>Regional and Local Economics (RALE) Lecture slides – Lecture 2b </a:t>
            </a:r>
            <a:endParaRPr lang="en-GB"/>
          </a:p>
        </p:txBody>
      </p:sp>
      <p:sp>
        <p:nvSpPr>
          <p:cNvPr id="829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cs typeface="+mn-cs"/>
              </a:defRPr>
            </a:lvl1pPr>
          </a:lstStyle>
          <a:p>
            <a:pPr>
              <a:defRPr/>
            </a:pPr>
            <a:fld id="{2700730B-C469-4C00-9879-54778281B476}" type="slidenum">
              <a:rPr lang="en-GB"/>
              <a:pPr>
                <a:defRPr/>
              </a:pPr>
              <a:t>‹#›</a:t>
            </a:fld>
            <a:endParaRPr lang="en-GB"/>
          </a:p>
        </p:txBody>
      </p:sp>
      <p:pic>
        <p:nvPicPr>
          <p:cNvPr id="1031" name="Picture 7" descr="C:\WINDOWS\DESKTOP\powerpoint logos\portilogo_big_purple_white_100.gif"/>
          <p:cNvPicPr>
            <a:picLocks noChangeAspect="1" noChangeArrowheads="1"/>
          </p:cNvPicPr>
          <p:nvPr/>
        </p:nvPicPr>
        <p:blipFill>
          <a:blip r:embed="rId13"/>
          <a:srcRect/>
          <a:stretch>
            <a:fillRect/>
          </a:stretch>
        </p:blipFill>
        <p:spPr bwMode="auto">
          <a:xfrm>
            <a:off x="7315200" y="304800"/>
            <a:ext cx="1219200" cy="889000"/>
          </a:xfrm>
          <a:prstGeom prst="rect">
            <a:avLst/>
          </a:prstGeom>
          <a:noFill/>
          <a:ln w="9525">
            <a:noFill/>
            <a:miter lim="800000"/>
            <a:headEnd/>
            <a:tailEnd/>
          </a:ln>
        </p:spPr>
      </p:pic>
      <p:sp>
        <p:nvSpPr>
          <p:cNvPr id="82954" name="Text Box 10"/>
          <p:cNvSpPr txBox="1">
            <a:spLocks noChangeArrowheads="1"/>
          </p:cNvSpPr>
          <p:nvPr userDrawn="1"/>
        </p:nvSpPr>
        <p:spPr bwMode="auto">
          <a:xfrm>
            <a:off x="1219200" y="533400"/>
            <a:ext cx="5791200" cy="457200"/>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endParaRPr lang="en-US">
              <a:cs typeface="+mn-cs"/>
            </a:endParaRPr>
          </a:p>
        </p:txBody>
      </p:sp>
      <p:sp>
        <p:nvSpPr>
          <p:cNvPr id="82955" name="Text Box 11"/>
          <p:cNvSpPr txBox="1">
            <a:spLocks noChangeArrowheads="1"/>
          </p:cNvSpPr>
          <p:nvPr userDrawn="1"/>
        </p:nvSpPr>
        <p:spPr bwMode="auto">
          <a:xfrm>
            <a:off x="914400" y="381000"/>
            <a:ext cx="6096000" cy="488950"/>
          </a:xfrm>
          <a:prstGeom prst="rect">
            <a:avLst/>
          </a:prstGeom>
          <a:noFill/>
          <a:ln w="12700">
            <a:noFill/>
            <a:miter lim="800000"/>
            <a:headEnd type="none" w="sm" len="sm"/>
            <a:tailEnd type="none" w="sm" len="sm"/>
          </a:ln>
          <a:effectLst/>
        </p:spPr>
        <p:txBody>
          <a:bodyPr lIns="92075" tIns="46038" rIns="92075" bIns="46038">
            <a:spAutoFit/>
          </a:bodyPr>
          <a:lstStyle/>
          <a:p>
            <a:pPr algn="ctr" eaLnBrk="0" hangingPunct="0">
              <a:spcBef>
                <a:spcPct val="50000"/>
              </a:spcBef>
              <a:defRPr/>
            </a:pPr>
            <a:r>
              <a:rPr lang="en-GB" sz="2600" b="1">
                <a:solidFill>
                  <a:srgbClr val="660066"/>
                </a:solidFill>
                <a:latin typeface="Arial" charset="0"/>
                <a:cs typeface="+mn-cs"/>
              </a:rPr>
              <a:t>Local &amp; Regional Economic Analysis</a:t>
            </a:r>
          </a:p>
        </p:txBody>
      </p:sp>
      <p:sp>
        <p:nvSpPr>
          <p:cNvPr id="82956" name="Line 12"/>
          <p:cNvSpPr>
            <a:spLocks noChangeShapeType="1"/>
          </p:cNvSpPr>
          <p:nvPr userDrawn="1"/>
        </p:nvSpPr>
        <p:spPr bwMode="auto">
          <a:xfrm>
            <a:off x="990600" y="838200"/>
            <a:ext cx="5791200" cy="0"/>
          </a:xfrm>
          <a:prstGeom prst="line">
            <a:avLst/>
          </a:prstGeom>
          <a:noFill/>
          <a:ln w="76200" cmpd="tri">
            <a:solidFill>
              <a:srgbClr val="660066"/>
            </a:solidFill>
            <a:round/>
            <a:headEnd type="none" w="sm" len="sm"/>
            <a:tailEnd type="none" w="sm" len="sm"/>
          </a:ln>
          <a:effectLst/>
        </p:spPr>
        <p:txBody>
          <a:bodyPr wrap="none" lIns="92075" tIns="46038" rIns="92075" bIns="46038"/>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l" rtl="0" eaLnBrk="0" fontAlgn="base" hangingPunct="0">
        <a:spcBef>
          <a:spcPct val="0"/>
        </a:spcBef>
        <a:spcAft>
          <a:spcPct val="0"/>
        </a:spcAft>
        <a:defRPr sz="3600" b="1">
          <a:solidFill>
            <a:srgbClr val="630063"/>
          </a:solidFill>
          <a:latin typeface="+mj-lt"/>
          <a:ea typeface="+mj-ea"/>
          <a:cs typeface="+mj-cs"/>
        </a:defRPr>
      </a:lvl1pPr>
      <a:lvl2pPr algn="l" rtl="0" eaLnBrk="0" fontAlgn="base" hangingPunct="0">
        <a:spcBef>
          <a:spcPct val="0"/>
        </a:spcBef>
        <a:spcAft>
          <a:spcPct val="0"/>
        </a:spcAft>
        <a:defRPr sz="3600" b="1">
          <a:solidFill>
            <a:srgbClr val="630063"/>
          </a:solidFill>
          <a:latin typeface="Arial" charset="0"/>
        </a:defRPr>
      </a:lvl2pPr>
      <a:lvl3pPr algn="l" rtl="0" eaLnBrk="0" fontAlgn="base" hangingPunct="0">
        <a:spcBef>
          <a:spcPct val="0"/>
        </a:spcBef>
        <a:spcAft>
          <a:spcPct val="0"/>
        </a:spcAft>
        <a:defRPr sz="3600" b="1">
          <a:solidFill>
            <a:srgbClr val="630063"/>
          </a:solidFill>
          <a:latin typeface="Arial" charset="0"/>
        </a:defRPr>
      </a:lvl3pPr>
      <a:lvl4pPr algn="l" rtl="0" eaLnBrk="0" fontAlgn="base" hangingPunct="0">
        <a:spcBef>
          <a:spcPct val="0"/>
        </a:spcBef>
        <a:spcAft>
          <a:spcPct val="0"/>
        </a:spcAft>
        <a:defRPr sz="3600" b="1">
          <a:solidFill>
            <a:srgbClr val="630063"/>
          </a:solidFill>
          <a:latin typeface="Arial" charset="0"/>
        </a:defRPr>
      </a:lvl4pPr>
      <a:lvl5pPr algn="l" rtl="0" eaLnBrk="0" fontAlgn="base" hangingPunct="0">
        <a:spcBef>
          <a:spcPct val="0"/>
        </a:spcBef>
        <a:spcAft>
          <a:spcPct val="0"/>
        </a:spcAft>
        <a:defRPr sz="3600" b="1">
          <a:solidFill>
            <a:srgbClr val="630063"/>
          </a:solidFill>
          <a:latin typeface="Arial" charset="0"/>
        </a:defRPr>
      </a:lvl5pPr>
      <a:lvl6pPr marL="457200" algn="l" rtl="0" eaLnBrk="0" fontAlgn="base" hangingPunct="0">
        <a:spcBef>
          <a:spcPct val="0"/>
        </a:spcBef>
        <a:spcAft>
          <a:spcPct val="0"/>
        </a:spcAft>
        <a:defRPr sz="3600" b="1">
          <a:solidFill>
            <a:srgbClr val="630063"/>
          </a:solidFill>
          <a:latin typeface="Arial" charset="0"/>
        </a:defRPr>
      </a:lvl6pPr>
      <a:lvl7pPr marL="914400" algn="l" rtl="0" eaLnBrk="0" fontAlgn="base" hangingPunct="0">
        <a:spcBef>
          <a:spcPct val="0"/>
        </a:spcBef>
        <a:spcAft>
          <a:spcPct val="0"/>
        </a:spcAft>
        <a:defRPr sz="3600" b="1">
          <a:solidFill>
            <a:srgbClr val="630063"/>
          </a:solidFill>
          <a:latin typeface="Arial" charset="0"/>
        </a:defRPr>
      </a:lvl7pPr>
      <a:lvl8pPr marL="1371600" algn="l" rtl="0" eaLnBrk="0" fontAlgn="base" hangingPunct="0">
        <a:spcBef>
          <a:spcPct val="0"/>
        </a:spcBef>
        <a:spcAft>
          <a:spcPct val="0"/>
        </a:spcAft>
        <a:defRPr sz="3600" b="1">
          <a:solidFill>
            <a:srgbClr val="630063"/>
          </a:solidFill>
          <a:latin typeface="Arial" charset="0"/>
        </a:defRPr>
      </a:lvl8pPr>
      <a:lvl9pPr marL="1828800" algn="l" rtl="0" eaLnBrk="0" fontAlgn="base" hangingPunct="0">
        <a:spcBef>
          <a:spcPct val="0"/>
        </a:spcBef>
        <a:spcAft>
          <a:spcPct val="0"/>
        </a:spcAft>
        <a:defRPr sz="3600" b="1">
          <a:solidFill>
            <a:srgbClr val="63006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n"/>
        <a:defRPr sz="3200">
          <a:solidFill>
            <a:srgbClr val="630063"/>
          </a:solidFill>
          <a:latin typeface="+mn-lt"/>
          <a:ea typeface="+mn-ea"/>
          <a:cs typeface="+mn-cs"/>
        </a:defRPr>
      </a:lvl1pPr>
      <a:lvl2pPr marL="742950" indent="-285750" algn="l" rtl="0" eaLnBrk="0" fontAlgn="base" hangingPunct="0">
        <a:spcBef>
          <a:spcPct val="20000"/>
        </a:spcBef>
        <a:spcAft>
          <a:spcPct val="0"/>
        </a:spcAft>
        <a:buSzPct val="90000"/>
        <a:buFont typeface="Wingdings" pitchFamily="2" charset="2"/>
        <a:buChar char="n"/>
        <a:defRPr sz="2800">
          <a:solidFill>
            <a:srgbClr val="630063"/>
          </a:solidFill>
          <a:latin typeface="+mn-lt"/>
        </a:defRPr>
      </a:lvl2pPr>
      <a:lvl3pPr marL="1143000" indent="-228600" algn="l" rtl="0" eaLnBrk="0" fontAlgn="base" hangingPunct="0">
        <a:spcBef>
          <a:spcPct val="20000"/>
        </a:spcBef>
        <a:spcAft>
          <a:spcPct val="0"/>
        </a:spcAft>
        <a:buSzPct val="80000"/>
        <a:buFont typeface="Wingdings" pitchFamily="2" charset="2"/>
        <a:buChar char="n"/>
        <a:defRPr sz="2400">
          <a:solidFill>
            <a:srgbClr val="630063"/>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rgbClr val="630063"/>
          </a:solidFill>
          <a:latin typeface="+mn-lt"/>
        </a:defRPr>
      </a:lvl4pPr>
      <a:lvl5pPr marL="20574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5pPr>
      <a:lvl6pPr marL="25146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6pPr>
      <a:lvl7pPr marL="29718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7pPr>
      <a:lvl8pPr marL="34290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8pPr>
      <a:lvl9pPr marL="38862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6" name="Slide Number Placeholder 5"/>
          <p:cNvSpPr>
            <a:spLocks noGrp="1"/>
          </p:cNvSpPr>
          <p:nvPr>
            <p:ph type="sldNum" sz="quarter" idx="12"/>
          </p:nvPr>
        </p:nvSpPr>
        <p:spPr/>
        <p:txBody>
          <a:bodyPr/>
          <a:lstStyle/>
          <a:p>
            <a:pPr>
              <a:defRPr/>
            </a:pPr>
            <a:fld id="{5130217A-0DFB-4551-8D6E-3F625722F024}" type="slidenum">
              <a:rPr lang="en-GB"/>
              <a:pPr>
                <a:defRPr/>
              </a:pPr>
              <a:t>1</a:t>
            </a:fld>
            <a:endParaRPr lang="en-GB">
              <a:latin typeface="Times New Roman" pitchFamily="18" charset="0"/>
            </a:endParaRPr>
          </a:p>
        </p:txBody>
      </p:sp>
      <p:sp>
        <p:nvSpPr>
          <p:cNvPr id="15363" name="Rectangle 2"/>
          <p:cNvSpPr>
            <a:spLocks noGrp="1" noChangeArrowheads="1"/>
          </p:cNvSpPr>
          <p:nvPr>
            <p:ph type="title"/>
          </p:nvPr>
        </p:nvSpPr>
        <p:spPr>
          <a:xfrm>
            <a:off x="685800" y="990600"/>
            <a:ext cx="7772400" cy="1295400"/>
          </a:xfrm>
        </p:spPr>
        <p:txBody>
          <a:bodyPr/>
          <a:lstStyle/>
          <a:p>
            <a:r>
              <a:rPr lang="en-GB" sz="3200" smtClean="0">
                <a:solidFill>
                  <a:schemeClr val="tx1"/>
                </a:solidFill>
              </a:rPr>
              <a:t>Lecture 2b - Introduction to econometric &amp; </a:t>
            </a:r>
            <a:br>
              <a:rPr lang="en-GB" sz="3200" smtClean="0">
                <a:solidFill>
                  <a:schemeClr val="tx1"/>
                </a:solidFill>
              </a:rPr>
            </a:br>
            <a:r>
              <a:rPr lang="en-GB" sz="3200" smtClean="0">
                <a:solidFill>
                  <a:schemeClr val="tx1"/>
                </a:solidFill>
              </a:rPr>
              <a:t>input-output models</a:t>
            </a:r>
          </a:p>
        </p:txBody>
      </p:sp>
      <p:pic>
        <p:nvPicPr>
          <p:cNvPr id="15364" name="Picture 5" descr="C:\Documents and Settings\Staff PC\Application Data\Microsoft\Media Catalog\Downloaded Clips\cl5d\j0233595.wmf"/>
          <p:cNvPicPr>
            <a:picLocks noChangeAspect="1" noChangeArrowheads="1"/>
          </p:cNvPicPr>
          <p:nvPr/>
        </p:nvPicPr>
        <p:blipFill>
          <a:blip r:embed="rId2"/>
          <a:srcRect/>
          <a:stretch>
            <a:fillRect/>
          </a:stretch>
        </p:blipFill>
        <p:spPr bwMode="auto">
          <a:xfrm>
            <a:off x="4286250" y="2143125"/>
            <a:ext cx="3414713" cy="3373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5"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8" name="Slide Number Placeholder 5"/>
          <p:cNvSpPr>
            <a:spLocks noGrp="1"/>
          </p:cNvSpPr>
          <p:nvPr>
            <p:ph type="sldNum" sz="quarter" idx="12"/>
          </p:nvPr>
        </p:nvSpPr>
        <p:spPr/>
        <p:txBody>
          <a:bodyPr/>
          <a:lstStyle/>
          <a:p>
            <a:pPr>
              <a:defRPr/>
            </a:pPr>
            <a:fld id="{413B27A7-A7BA-421D-9938-A94F9156AC3F}" type="slidenum">
              <a:rPr lang="en-GB"/>
              <a:pPr>
                <a:defRPr/>
              </a:pPr>
              <a:t>10</a:t>
            </a:fld>
            <a:endParaRPr lang="en-GB">
              <a:latin typeface="Times New Roman" pitchFamily="18" charset="0"/>
            </a:endParaRPr>
          </a:p>
        </p:txBody>
      </p:sp>
      <p:sp>
        <p:nvSpPr>
          <p:cNvPr id="92167" name="Rectangle 2"/>
          <p:cNvSpPr>
            <a:spLocks noGrp="1" noChangeArrowheads="1"/>
          </p:cNvSpPr>
          <p:nvPr>
            <p:ph type="body" idx="1"/>
          </p:nvPr>
        </p:nvSpPr>
        <p:spPr>
          <a:xfrm>
            <a:off x="428625" y="1600200"/>
            <a:ext cx="7215188" cy="4495800"/>
          </a:xfrm>
        </p:spPr>
        <p:txBody>
          <a:bodyPr/>
          <a:lstStyle/>
          <a:p>
            <a:pPr>
              <a:lnSpc>
                <a:spcPct val="90000"/>
              </a:lnSpc>
              <a:buClr>
                <a:schemeClr val="tx1"/>
              </a:buClr>
              <a:buFont typeface="Wingdings" pitchFamily="2" charset="2"/>
              <a:buChar char="§"/>
            </a:pPr>
            <a:r>
              <a:rPr lang="en-GB" sz="1800" b="1" smtClean="0">
                <a:solidFill>
                  <a:schemeClr val="tx1"/>
                </a:solidFill>
              </a:rPr>
              <a:t>The Technical Coefficients allow us to estimate the effect of a change in final demand.</a:t>
            </a:r>
          </a:p>
          <a:p>
            <a:pPr>
              <a:lnSpc>
                <a:spcPct val="90000"/>
              </a:lnSpc>
              <a:buClr>
                <a:schemeClr val="tx1"/>
              </a:buClr>
              <a:buFont typeface="Wingdings" pitchFamily="2" charset="2"/>
              <a:buChar char="§"/>
            </a:pPr>
            <a:r>
              <a:rPr lang="en-GB" sz="1800" b="1" smtClean="0">
                <a:solidFill>
                  <a:schemeClr val="tx1"/>
                </a:solidFill>
              </a:rPr>
              <a:t>TC = the flow of output from industry i to industry j divided by the gross output of industry j.</a:t>
            </a:r>
          </a:p>
          <a:p>
            <a:pPr>
              <a:lnSpc>
                <a:spcPct val="90000"/>
              </a:lnSpc>
              <a:buClr>
                <a:schemeClr val="tx1"/>
              </a:buClr>
              <a:buFont typeface="Wingdings" pitchFamily="2" charset="2"/>
              <a:buChar char="§"/>
            </a:pPr>
            <a:r>
              <a:rPr lang="en-GB" sz="1800" b="1" smtClean="0">
                <a:solidFill>
                  <a:schemeClr val="tx1"/>
                </a:solidFill>
              </a:rPr>
              <a:t>The matrix of technical coefficients allows us to see the effect of an increase in final demand throughout the whole system.    </a:t>
            </a:r>
          </a:p>
          <a:p>
            <a:pPr>
              <a:lnSpc>
                <a:spcPct val="90000"/>
              </a:lnSpc>
              <a:buClr>
                <a:schemeClr val="tx1"/>
              </a:buClr>
              <a:buFont typeface="Wingdings" pitchFamily="2" charset="2"/>
              <a:buChar char="§"/>
            </a:pPr>
            <a:r>
              <a:rPr lang="en-GB" sz="1800" b="1" smtClean="0">
                <a:solidFill>
                  <a:schemeClr val="tx1"/>
                </a:solidFill>
              </a:rPr>
              <a:t>If Agricultural demand increases by £10 then it will require additional input of:</a:t>
            </a:r>
          </a:p>
          <a:p>
            <a:pPr>
              <a:lnSpc>
                <a:spcPct val="90000"/>
              </a:lnSpc>
              <a:buFont typeface="Wingdings" pitchFamily="2" charset="2"/>
              <a:buNone/>
            </a:pPr>
            <a:r>
              <a:rPr lang="en-GB" sz="1800" b="1" smtClean="0">
                <a:solidFill>
                  <a:schemeClr val="tx1"/>
                </a:solidFill>
              </a:rPr>
              <a:t>Agriculture         0.2*£10 = £2	</a:t>
            </a:r>
          </a:p>
          <a:p>
            <a:pPr>
              <a:lnSpc>
                <a:spcPct val="90000"/>
              </a:lnSpc>
              <a:buFont typeface="Wingdings" pitchFamily="2" charset="2"/>
              <a:buNone/>
            </a:pPr>
            <a:r>
              <a:rPr lang="en-GB" sz="1800" b="1" smtClean="0">
                <a:solidFill>
                  <a:schemeClr val="tx1"/>
                </a:solidFill>
              </a:rPr>
              <a:t>Manufacturing    0.2*£10 = £2	</a:t>
            </a:r>
          </a:p>
          <a:p>
            <a:pPr>
              <a:lnSpc>
                <a:spcPct val="90000"/>
              </a:lnSpc>
              <a:buFont typeface="Wingdings" pitchFamily="2" charset="2"/>
              <a:buNone/>
            </a:pPr>
            <a:r>
              <a:rPr lang="en-GB" sz="1800" b="1" smtClean="0">
                <a:solidFill>
                  <a:schemeClr val="tx1"/>
                </a:solidFill>
              </a:rPr>
              <a:t>Services              0.0*£10 = £0</a:t>
            </a:r>
          </a:p>
          <a:p>
            <a:pPr>
              <a:lnSpc>
                <a:spcPct val="90000"/>
              </a:lnSpc>
              <a:buFont typeface="Wingdings" pitchFamily="2" charset="2"/>
              <a:buNone/>
            </a:pPr>
            <a:r>
              <a:rPr lang="en-GB" sz="1800" b="1" smtClean="0">
                <a:solidFill>
                  <a:schemeClr val="tx1"/>
                </a:solidFill>
              </a:rPr>
              <a:t>Households        0.4*£10 = £4</a:t>
            </a:r>
          </a:p>
          <a:p>
            <a:pPr>
              <a:lnSpc>
                <a:spcPct val="90000"/>
              </a:lnSpc>
              <a:buFont typeface="Wingdings" pitchFamily="2" charset="2"/>
              <a:buNone/>
            </a:pPr>
            <a:r>
              <a:rPr lang="en-GB" sz="1800" b="1" smtClean="0">
                <a:solidFill>
                  <a:schemeClr val="tx1"/>
                </a:solidFill>
              </a:rPr>
              <a:t>Government        0.1*£10 = £1</a:t>
            </a:r>
          </a:p>
          <a:p>
            <a:pPr>
              <a:lnSpc>
                <a:spcPct val="90000"/>
              </a:lnSpc>
              <a:buFont typeface="Wingdings" pitchFamily="2" charset="2"/>
              <a:buNone/>
            </a:pPr>
            <a:r>
              <a:rPr lang="en-GB" sz="1800" b="1" smtClean="0">
                <a:solidFill>
                  <a:schemeClr val="tx1"/>
                </a:solidFill>
              </a:rPr>
              <a:t>Imports                0.1*£10 = £1</a:t>
            </a:r>
          </a:p>
          <a:p>
            <a:pPr>
              <a:lnSpc>
                <a:spcPct val="90000"/>
              </a:lnSpc>
            </a:pPr>
            <a:endParaRPr lang="en-GB" sz="1800" b="1" smtClean="0"/>
          </a:p>
        </p:txBody>
      </p:sp>
      <p:sp>
        <p:nvSpPr>
          <p:cNvPr id="92168" name="Text Box 3"/>
          <p:cNvSpPr txBox="1">
            <a:spLocks noChangeArrowheads="1"/>
          </p:cNvSpPr>
          <p:nvPr/>
        </p:nvSpPr>
        <p:spPr bwMode="auto">
          <a:xfrm>
            <a:off x="785813" y="1000125"/>
            <a:ext cx="3432175" cy="463550"/>
          </a:xfrm>
          <a:prstGeom prst="rect">
            <a:avLst/>
          </a:prstGeom>
          <a:noFill/>
          <a:ln w="25400">
            <a:noFill/>
            <a:miter lim="800000"/>
            <a:headEnd type="none" w="sm" len="sm"/>
            <a:tailEnd type="none" w="lg" len="med"/>
          </a:ln>
        </p:spPr>
        <p:txBody>
          <a:bodyPr wrap="none" lIns="93600" tIns="46800" rIns="93600" bIns="46800">
            <a:spAutoFit/>
          </a:bodyPr>
          <a:lstStyle/>
          <a:p>
            <a:pPr eaLnBrk="0" hangingPunct="0"/>
            <a:r>
              <a:rPr lang="en-GB" b="1">
                <a:latin typeface="Arial" charset="0"/>
              </a:rPr>
              <a:t>Technical Coefficients</a:t>
            </a:r>
          </a:p>
        </p:txBody>
      </p:sp>
      <p:graphicFrame>
        <p:nvGraphicFramePr>
          <p:cNvPr id="92164" name="Object 4"/>
          <p:cNvGraphicFramePr>
            <a:graphicFrameLocks noChangeAspect="1"/>
          </p:cNvGraphicFramePr>
          <p:nvPr/>
        </p:nvGraphicFramePr>
        <p:xfrm>
          <a:off x="4876800" y="3810000"/>
          <a:ext cx="3810000" cy="2438400"/>
        </p:xfrm>
        <a:graphic>
          <a:graphicData uri="http://schemas.openxmlformats.org/presentationml/2006/ole">
            <p:oleObj spid="_x0000_s92164" name="Document" r:id="rId4" imgW="5632920" imgH="1789200" progId="Word.Document.8">
              <p:embed/>
            </p:oleObj>
          </a:graphicData>
        </a:graphic>
      </p:graphicFrame>
      <p:sp>
        <p:nvSpPr>
          <p:cNvPr id="2" name="Oval 5"/>
          <p:cNvSpPr>
            <a:spLocks noChangeArrowheads="1"/>
          </p:cNvSpPr>
          <p:nvPr/>
        </p:nvSpPr>
        <p:spPr bwMode="auto">
          <a:xfrm>
            <a:off x="6172200" y="4191000"/>
            <a:ext cx="2819400" cy="914400"/>
          </a:xfrm>
          <a:prstGeom prst="ellipse">
            <a:avLst/>
          </a:prstGeom>
          <a:noFill/>
          <a:ln w="38100">
            <a:solidFill>
              <a:srgbClr val="FF0000"/>
            </a:solidFill>
            <a:round/>
            <a:headEnd type="none" w="sm" len="sm"/>
            <a:tailEnd type="none" w="lg" len="med"/>
          </a:ln>
        </p:spPr>
        <p:txBody>
          <a:bodyPr lIns="93600" tIns="46800" rIns="93600" bIns="46800" anchor="ctr">
            <a:spAutoFit/>
          </a:bodyPr>
          <a:lstStyle/>
          <a:p>
            <a:pPr algn="ctr" eaLnBrk="0" hangingPunct="0"/>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6" name="Slide Number Placeholder 5"/>
          <p:cNvSpPr>
            <a:spLocks noGrp="1"/>
          </p:cNvSpPr>
          <p:nvPr>
            <p:ph type="sldNum" sz="quarter" idx="12"/>
          </p:nvPr>
        </p:nvSpPr>
        <p:spPr/>
        <p:txBody>
          <a:bodyPr/>
          <a:lstStyle/>
          <a:p>
            <a:pPr>
              <a:defRPr/>
            </a:pPr>
            <a:fld id="{DA594741-97F2-456D-8B27-3525981BFD33}" type="slidenum">
              <a:rPr lang="en-GB"/>
              <a:pPr>
                <a:defRPr/>
              </a:pPr>
              <a:t>11</a:t>
            </a:fld>
            <a:endParaRPr lang="en-GB">
              <a:latin typeface="Times New Roman" pitchFamily="18" charset="0"/>
            </a:endParaRPr>
          </a:p>
        </p:txBody>
      </p:sp>
      <p:graphicFrame>
        <p:nvGraphicFramePr>
          <p:cNvPr id="94210" name="Object 2"/>
          <p:cNvGraphicFramePr>
            <a:graphicFrameLocks noChangeAspect="1"/>
          </p:cNvGraphicFramePr>
          <p:nvPr/>
        </p:nvGraphicFramePr>
        <p:xfrm>
          <a:off x="533400" y="1295400"/>
          <a:ext cx="6477000" cy="4811713"/>
        </p:xfrm>
        <a:graphic>
          <a:graphicData uri="http://schemas.openxmlformats.org/presentationml/2006/ole">
            <p:oleObj spid="_x0000_s94210" name="Document" r:id="rId4" imgW="4891578" imgH="3784916" progId="Word.Document.8">
              <p:embed/>
            </p:oleObj>
          </a:graphicData>
        </a:graphic>
      </p:graphicFrame>
      <p:sp>
        <p:nvSpPr>
          <p:cNvPr id="94213" name="Text Box 3"/>
          <p:cNvSpPr txBox="1">
            <a:spLocks noChangeArrowheads="1"/>
          </p:cNvSpPr>
          <p:nvPr/>
        </p:nvSpPr>
        <p:spPr bwMode="auto">
          <a:xfrm>
            <a:off x="5791200" y="4876800"/>
            <a:ext cx="2743200" cy="1477963"/>
          </a:xfrm>
          <a:prstGeom prst="rect">
            <a:avLst/>
          </a:prstGeom>
          <a:noFill/>
          <a:ln w="38100">
            <a:noFill/>
            <a:miter lim="800000"/>
            <a:headEnd type="none" w="sm" len="sm"/>
            <a:tailEnd type="none" w="lg" len="med"/>
          </a:ln>
        </p:spPr>
        <p:txBody>
          <a:bodyPr lIns="92075" tIns="46038" rIns="92075" bIns="46038">
            <a:spAutoFit/>
          </a:bodyPr>
          <a:lstStyle/>
          <a:p>
            <a:pPr eaLnBrk="0" hangingPunct="0">
              <a:lnSpc>
                <a:spcPct val="60000"/>
              </a:lnSpc>
              <a:spcBef>
                <a:spcPct val="50000"/>
              </a:spcBef>
            </a:pPr>
            <a:r>
              <a:rPr lang="en-GB" sz="1800" b="1">
                <a:latin typeface="Arial" charset="0"/>
              </a:rPr>
              <a:t>Agriculture	13.26</a:t>
            </a:r>
          </a:p>
          <a:p>
            <a:pPr eaLnBrk="0" hangingPunct="0">
              <a:lnSpc>
                <a:spcPct val="60000"/>
              </a:lnSpc>
              <a:spcBef>
                <a:spcPct val="50000"/>
              </a:spcBef>
            </a:pPr>
            <a:r>
              <a:rPr lang="en-GB" sz="1800" b="1">
                <a:latin typeface="Arial" charset="0"/>
              </a:rPr>
              <a:t>Manufacturing	  3.02</a:t>
            </a:r>
          </a:p>
          <a:p>
            <a:pPr eaLnBrk="0" hangingPunct="0">
              <a:lnSpc>
                <a:spcPct val="60000"/>
              </a:lnSpc>
              <a:spcBef>
                <a:spcPct val="50000"/>
              </a:spcBef>
            </a:pPr>
            <a:r>
              <a:rPr lang="en-GB" sz="1800" b="1">
                <a:latin typeface="Arial" charset="0"/>
              </a:rPr>
              <a:t>Services	  0.67</a:t>
            </a:r>
          </a:p>
          <a:p>
            <a:pPr eaLnBrk="0" hangingPunct="0">
              <a:lnSpc>
                <a:spcPct val="60000"/>
              </a:lnSpc>
              <a:spcBef>
                <a:spcPct val="50000"/>
              </a:spcBef>
            </a:pPr>
            <a:r>
              <a:rPr lang="en-GB" sz="1800" b="1">
                <a:latin typeface="Arial" charset="0"/>
              </a:rPr>
              <a:t>Total		16.95</a:t>
            </a:r>
          </a:p>
          <a:p>
            <a:pPr eaLnBrk="0" hangingPunct="0">
              <a:lnSpc>
                <a:spcPct val="60000"/>
              </a:lnSpc>
              <a:spcBef>
                <a:spcPct val="50000"/>
              </a:spcBef>
            </a:pPr>
            <a:r>
              <a:rPr lang="en-GB" sz="1800" b="1">
                <a:latin typeface="Arial" charset="0"/>
              </a:rPr>
              <a:t>Multiplier 	1.69</a:t>
            </a:r>
          </a:p>
        </p:txBody>
      </p:sp>
      <p:sp>
        <p:nvSpPr>
          <p:cNvPr id="94214" name="Text Box 4"/>
          <p:cNvSpPr txBox="1">
            <a:spLocks noChangeArrowheads="1"/>
          </p:cNvSpPr>
          <p:nvPr/>
        </p:nvSpPr>
        <p:spPr bwMode="auto">
          <a:xfrm>
            <a:off x="2725738" y="827088"/>
            <a:ext cx="2327275" cy="525462"/>
          </a:xfrm>
          <a:prstGeom prst="rect">
            <a:avLst/>
          </a:prstGeom>
          <a:noFill/>
          <a:ln w="25400">
            <a:noFill/>
            <a:miter lim="800000"/>
            <a:headEnd type="none" w="sm" len="sm"/>
            <a:tailEnd type="none" w="lg" len="med"/>
          </a:ln>
        </p:spPr>
        <p:txBody>
          <a:bodyPr wrap="none" lIns="93600" tIns="46800" rIns="93600" bIns="46800">
            <a:spAutoFit/>
          </a:bodyPr>
          <a:lstStyle/>
          <a:p>
            <a:pPr eaLnBrk="0" hangingPunct="0"/>
            <a:r>
              <a:rPr lang="en-GB" sz="2800" b="1">
                <a:latin typeface="Arial" charset="0"/>
              </a:rPr>
              <a:t>The Process</a:t>
            </a:r>
          </a:p>
        </p:txBody>
      </p:sp>
      <p:sp>
        <p:nvSpPr>
          <p:cNvPr id="94253" name="Oval 45"/>
          <p:cNvSpPr>
            <a:spLocks noChangeArrowheads="1"/>
          </p:cNvSpPr>
          <p:nvPr/>
        </p:nvSpPr>
        <p:spPr bwMode="auto">
          <a:xfrm>
            <a:off x="762000" y="2133600"/>
            <a:ext cx="6477000" cy="838200"/>
          </a:xfrm>
          <a:prstGeom prst="ellipse">
            <a:avLst/>
          </a:prstGeom>
          <a:noFill/>
          <a:ln w="38100">
            <a:solidFill>
              <a:srgbClr val="FF0000"/>
            </a:solidFill>
            <a:round/>
            <a:headEnd/>
            <a:tailEnd/>
          </a:ln>
        </p:spPr>
        <p:txBody>
          <a:bodyPr lIns="93600" tIns="46800" rIns="93600" bIns="46800" anchor="ctr">
            <a:spAutoFit/>
          </a:bodyPr>
          <a:lstStyle/>
          <a:p>
            <a:pPr algn="ctr" eaLnBrk="0" hangingPunct="0"/>
            <a:endParaRPr lang="en-US"/>
          </a:p>
        </p:txBody>
      </p:sp>
      <p:sp>
        <p:nvSpPr>
          <p:cNvPr id="94254" name="Oval 46"/>
          <p:cNvSpPr>
            <a:spLocks noChangeArrowheads="1"/>
          </p:cNvSpPr>
          <p:nvPr/>
        </p:nvSpPr>
        <p:spPr bwMode="auto">
          <a:xfrm>
            <a:off x="228600" y="2667000"/>
            <a:ext cx="3200400" cy="838200"/>
          </a:xfrm>
          <a:prstGeom prst="ellipse">
            <a:avLst/>
          </a:prstGeom>
          <a:noFill/>
          <a:ln w="38100">
            <a:solidFill>
              <a:srgbClr val="0000FF"/>
            </a:solidFill>
            <a:round/>
            <a:headEnd/>
            <a:tailEnd/>
          </a:ln>
        </p:spPr>
        <p:txBody>
          <a:bodyPr lIns="93600" tIns="46800" rIns="93600" bIns="46800" anchor="ctr">
            <a:spAutoFit/>
          </a:bodyPr>
          <a:lstStyle/>
          <a:p>
            <a:pPr algn="ctr" eaLnBrk="0" hangingPunct="0"/>
            <a:endParaRPr lang="en-US"/>
          </a:p>
        </p:txBody>
      </p:sp>
      <p:sp>
        <p:nvSpPr>
          <p:cNvPr id="94255" name="Oval 47"/>
          <p:cNvSpPr>
            <a:spLocks noChangeArrowheads="1"/>
          </p:cNvSpPr>
          <p:nvPr/>
        </p:nvSpPr>
        <p:spPr bwMode="auto">
          <a:xfrm>
            <a:off x="3200400" y="3200400"/>
            <a:ext cx="4191000" cy="762000"/>
          </a:xfrm>
          <a:prstGeom prst="ellipse">
            <a:avLst/>
          </a:prstGeom>
          <a:noFill/>
          <a:ln w="38100">
            <a:solidFill>
              <a:srgbClr val="0000FF"/>
            </a:solidFill>
            <a:round/>
            <a:headEnd/>
            <a:tailEnd/>
          </a:ln>
        </p:spPr>
        <p:txBody>
          <a:bodyPr lIns="93600" tIns="46800" rIns="93600" bIns="46800" anchor="ctr">
            <a:spAutoFit/>
          </a:bodyPr>
          <a:lstStyle/>
          <a:p>
            <a:pPr algn="ctr" eaLnBrk="0" hangingPunct="0"/>
            <a:endParaRPr lang="en-US"/>
          </a:p>
        </p:txBody>
      </p:sp>
      <p:sp>
        <p:nvSpPr>
          <p:cNvPr id="94256" name="Oval 48"/>
          <p:cNvSpPr>
            <a:spLocks noChangeArrowheads="1"/>
          </p:cNvSpPr>
          <p:nvPr/>
        </p:nvSpPr>
        <p:spPr bwMode="auto">
          <a:xfrm>
            <a:off x="381000" y="3581400"/>
            <a:ext cx="1447800" cy="533400"/>
          </a:xfrm>
          <a:prstGeom prst="ellipse">
            <a:avLst/>
          </a:prstGeom>
          <a:noFill/>
          <a:ln w="38100">
            <a:solidFill>
              <a:srgbClr val="008000"/>
            </a:solidFill>
            <a:round/>
            <a:headEnd/>
            <a:tailEnd/>
          </a:ln>
        </p:spPr>
        <p:txBody>
          <a:bodyPr lIns="93600" tIns="46800" rIns="93600" bIns="46800" anchor="ctr">
            <a:spAutoFit/>
          </a:bodyPr>
          <a:lstStyle/>
          <a:p>
            <a:pPr algn="ctr" eaLnBrk="0" hangingPunct="0"/>
            <a:endParaRPr lang="en-US"/>
          </a:p>
        </p:txBody>
      </p:sp>
      <p:sp>
        <p:nvSpPr>
          <p:cNvPr id="94257" name="Oval 49"/>
          <p:cNvSpPr>
            <a:spLocks noChangeArrowheads="1"/>
          </p:cNvSpPr>
          <p:nvPr/>
        </p:nvSpPr>
        <p:spPr bwMode="auto">
          <a:xfrm>
            <a:off x="1219200" y="4114800"/>
            <a:ext cx="1447800" cy="533400"/>
          </a:xfrm>
          <a:prstGeom prst="ellipse">
            <a:avLst/>
          </a:prstGeom>
          <a:noFill/>
          <a:ln w="38100">
            <a:solidFill>
              <a:srgbClr val="008000"/>
            </a:solidFill>
            <a:round/>
            <a:headEnd/>
            <a:tailEnd/>
          </a:ln>
        </p:spPr>
        <p:txBody>
          <a:bodyPr lIns="93600" tIns="46800" rIns="93600" bIns="46800" anchor="ctr">
            <a:spAutoFit/>
          </a:bodyPr>
          <a:lstStyle/>
          <a:p>
            <a:pPr algn="ctr" eaLnBrk="0" hangingPunct="0"/>
            <a:endParaRPr lang="en-US"/>
          </a:p>
        </p:txBody>
      </p:sp>
      <p:sp>
        <p:nvSpPr>
          <p:cNvPr id="94258" name="Oval 50"/>
          <p:cNvSpPr>
            <a:spLocks noChangeArrowheads="1"/>
          </p:cNvSpPr>
          <p:nvPr/>
        </p:nvSpPr>
        <p:spPr bwMode="auto">
          <a:xfrm>
            <a:off x="2743200" y="4114800"/>
            <a:ext cx="1447800" cy="533400"/>
          </a:xfrm>
          <a:prstGeom prst="ellipse">
            <a:avLst/>
          </a:prstGeom>
          <a:noFill/>
          <a:ln w="38100">
            <a:solidFill>
              <a:srgbClr val="008000"/>
            </a:solidFill>
            <a:round/>
            <a:headEnd/>
            <a:tailEnd/>
          </a:ln>
        </p:spPr>
        <p:txBody>
          <a:bodyPr lIns="93600" tIns="46800" rIns="93600" bIns="46800" anchor="ctr">
            <a:spAutoFit/>
          </a:bodyPr>
          <a:lstStyle/>
          <a:p>
            <a:pPr algn="ctr" eaLnBrk="0" hangingPunct="0"/>
            <a:endParaRPr lang="en-US"/>
          </a:p>
        </p:txBody>
      </p:sp>
      <p:sp>
        <p:nvSpPr>
          <p:cNvPr id="94259" name="Oval 51"/>
          <p:cNvSpPr>
            <a:spLocks noChangeArrowheads="1"/>
          </p:cNvSpPr>
          <p:nvPr/>
        </p:nvSpPr>
        <p:spPr bwMode="auto">
          <a:xfrm>
            <a:off x="4191000" y="4572000"/>
            <a:ext cx="1447800" cy="533400"/>
          </a:xfrm>
          <a:prstGeom prst="ellipse">
            <a:avLst/>
          </a:prstGeom>
          <a:noFill/>
          <a:ln w="38100">
            <a:solidFill>
              <a:srgbClr val="008000"/>
            </a:solidFill>
            <a:round/>
            <a:headEnd/>
            <a:tailEnd/>
          </a:ln>
        </p:spPr>
        <p:txBody>
          <a:bodyPr lIns="93600" tIns="46800" rIns="93600" bIns="46800" anchor="ctr">
            <a:spAutoFit/>
          </a:bodyPr>
          <a:lstStyle/>
          <a:p>
            <a:pPr algn="ctr" eaLnBrk="0" hangingPunct="0"/>
            <a:endParaRPr lang="en-US"/>
          </a:p>
        </p:txBody>
      </p:sp>
      <p:sp>
        <p:nvSpPr>
          <p:cNvPr id="94260" name="Oval 52"/>
          <p:cNvSpPr>
            <a:spLocks noChangeArrowheads="1"/>
          </p:cNvSpPr>
          <p:nvPr/>
        </p:nvSpPr>
        <p:spPr bwMode="auto">
          <a:xfrm>
            <a:off x="5638800" y="4114800"/>
            <a:ext cx="1447800" cy="533400"/>
          </a:xfrm>
          <a:prstGeom prst="ellipse">
            <a:avLst/>
          </a:prstGeom>
          <a:noFill/>
          <a:ln w="38100">
            <a:solidFill>
              <a:srgbClr val="008000"/>
            </a:solidFill>
            <a:round/>
            <a:headEnd/>
            <a:tailEnd/>
          </a:ln>
        </p:spPr>
        <p:txBody>
          <a:bodyPr lIns="93600" tIns="46800" rIns="93600" bIns="46800" anchor="ctr">
            <a:spAutoFit/>
          </a:bodyPr>
          <a:lstStyle/>
          <a:p>
            <a:pPr algn="ctr" eaLnBrk="0" hangingPunct="0"/>
            <a:endParaRPr lang="en-US"/>
          </a:p>
        </p:txBody>
      </p:sp>
      <p:sp>
        <p:nvSpPr>
          <p:cNvPr id="94261" name="Oval 53"/>
          <p:cNvSpPr>
            <a:spLocks noChangeArrowheads="1"/>
          </p:cNvSpPr>
          <p:nvPr/>
        </p:nvSpPr>
        <p:spPr bwMode="auto">
          <a:xfrm>
            <a:off x="2895600" y="1447800"/>
            <a:ext cx="1447800" cy="533400"/>
          </a:xfrm>
          <a:prstGeom prst="ellipse">
            <a:avLst/>
          </a:prstGeom>
          <a:noFill/>
          <a:ln w="38100">
            <a:solidFill>
              <a:srgbClr val="800080"/>
            </a:solidFill>
            <a:round/>
            <a:headEnd/>
            <a:tailEnd/>
          </a:ln>
        </p:spPr>
        <p:txBody>
          <a:bodyPr lIns="93600" tIns="46800" rIns="93600" bIns="46800" anchor="ctr">
            <a:spAutoFit/>
          </a:bodyPr>
          <a:lstStyle/>
          <a:p>
            <a:pPr algn="ctr" eaLnBrk="0" hangingPunct="0"/>
            <a:endParaRPr lang="en-US"/>
          </a:p>
        </p:txBody>
      </p:sp>
      <p:sp>
        <p:nvSpPr>
          <p:cNvPr id="17" name="TextBox 16"/>
          <p:cNvSpPr txBox="1">
            <a:spLocks noChangeArrowheads="1"/>
          </p:cNvSpPr>
          <p:nvPr/>
        </p:nvSpPr>
        <p:spPr bwMode="auto">
          <a:xfrm>
            <a:off x="142875" y="6000750"/>
            <a:ext cx="3214688" cy="246063"/>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(1993) pp 38</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61"/>
                                        </p:tgtEl>
                                        <p:attrNameLst>
                                          <p:attrName>style.visibility</p:attrName>
                                        </p:attrNameLst>
                                      </p:cBhvr>
                                      <p:to>
                                        <p:strVal val="visible"/>
                                      </p:to>
                                    </p:set>
                                    <p:anim calcmode="lin" valueType="num">
                                      <p:cBhvr additive="base">
                                        <p:cTn id="7" dur="500" fill="hold"/>
                                        <p:tgtEl>
                                          <p:spTgt spid="94261"/>
                                        </p:tgtEl>
                                        <p:attrNameLst>
                                          <p:attrName>ppt_x</p:attrName>
                                        </p:attrNameLst>
                                      </p:cBhvr>
                                      <p:tavLst>
                                        <p:tav tm="0">
                                          <p:val>
                                            <p:strVal val="0-#ppt_w/2"/>
                                          </p:val>
                                        </p:tav>
                                        <p:tav tm="100000">
                                          <p:val>
                                            <p:strVal val="#ppt_x"/>
                                          </p:val>
                                        </p:tav>
                                      </p:tavLst>
                                    </p:anim>
                                    <p:anim calcmode="lin" valueType="num">
                                      <p:cBhvr additive="base">
                                        <p:cTn id="8" dur="500" fill="hold"/>
                                        <p:tgtEl>
                                          <p:spTgt spid="942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53"/>
                                        </p:tgtEl>
                                        <p:attrNameLst>
                                          <p:attrName>style.visibility</p:attrName>
                                        </p:attrNameLst>
                                      </p:cBhvr>
                                      <p:to>
                                        <p:strVal val="visible"/>
                                      </p:to>
                                    </p:set>
                                    <p:anim calcmode="lin" valueType="num">
                                      <p:cBhvr additive="base">
                                        <p:cTn id="13" dur="500" fill="hold"/>
                                        <p:tgtEl>
                                          <p:spTgt spid="94253"/>
                                        </p:tgtEl>
                                        <p:attrNameLst>
                                          <p:attrName>ppt_x</p:attrName>
                                        </p:attrNameLst>
                                      </p:cBhvr>
                                      <p:tavLst>
                                        <p:tav tm="0">
                                          <p:val>
                                            <p:strVal val="0-#ppt_w/2"/>
                                          </p:val>
                                        </p:tav>
                                        <p:tav tm="100000">
                                          <p:val>
                                            <p:strVal val="#ppt_x"/>
                                          </p:val>
                                        </p:tav>
                                      </p:tavLst>
                                    </p:anim>
                                    <p:anim calcmode="lin" valueType="num">
                                      <p:cBhvr additive="base">
                                        <p:cTn id="14" dur="500" fill="hold"/>
                                        <p:tgtEl>
                                          <p:spTgt spid="9425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4254"/>
                                        </p:tgtEl>
                                        <p:attrNameLst>
                                          <p:attrName>style.visibility</p:attrName>
                                        </p:attrNameLst>
                                      </p:cBhvr>
                                      <p:to>
                                        <p:strVal val="visible"/>
                                      </p:to>
                                    </p:set>
                                    <p:anim calcmode="lin" valueType="num">
                                      <p:cBhvr additive="base">
                                        <p:cTn id="19" dur="500" fill="hold"/>
                                        <p:tgtEl>
                                          <p:spTgt spid="94254"/>
                                        </p:tgtEl>
                                        <p:attrNameLst>
                                          <p:attrName>ppt_x</p:attrName>
                                        </p:attrNameLst>
                                      </p:cBhvr>
                                      <p:tavLst>
                                        <p:tav tm="0">
                                          <p:val>
                                            <p:strVal val="0-#ppt_w/2"/>
                                          </p:val>
                                        </p:tav>
                                        <p:tav tm="100000">
                                          <p:val>
                                            <p:strVal val="#ppt_x"/>
                                          </p:val>
                                        </p:tav>
                                      </p:tavLst>
                                    </p:anim>
                                    <p:anim calcmode="lin" valueType="num">
                                      <p:cBhvr additive="base">
                                        <p:cTn id="20" dur="500" fill="hold"/>
                                        <p:tgtEl>
                                          <p:spTgt spid="9425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94255"/>
                                        </p:tgtEl>
                                        <p:attrNameLst>
                                          <p:attrName>style.visibility</p:attrName>
                                        </p:attrNameLst>
                                      </p:cBhvr>
                                      <p:to>
                                        <p:strVal val="visible"/>
                                      </p:to>
                                    </p:set>
                                    <p:anim calcmode="lin" valueType="num">
                                      <p:cBhvr additive="base">
                                        <p:cTn id="23" dur="500" fill="hold"/>
                                        <p:tgtEl>
                                          <p:spTgt spid="94255"/>
                                        </p:tgtEl>
                                        <p:attrNameLst>
                                          <p:attrName>ppt_x</p:attrName>
                                        </p:attrNameLst>
                                      </p:cBhvr>
                                      <p:tavLst>
                                        <p:tav tm="0">
                                          <p:val>
                                            <p:strVal val="0-#ppt_w/2"/>
                                          </p:val>
                                        </p:tav>
                                        <p:tav tm="100000">
                                          <p:val>
                                            <p:strVal val="#ppt_x"/>
                                          </p:val>
                                        </p:tav>
                                      </p:tavLst>
                                    </p:anim>
                                    <p:anim calcmode="lin" valueType="num">
                                      <p:cBhvr additive="base">
                                        <p:cTn id="24" dur="500" fill="hold"/>
                                        <p:tgtEl>
                                          <p:spTgt spid="9425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4256"/>
                                        </p:tgtEl>
                                        <p:attrNameLst>
                                          <p:attrName>style.visibility</p:attrName>
                                        </p:attrNameLst>
                                      </p:cBhvr>
                                      <p:to>
                                        <p:strVal val="visible"/>
                                      </p:to>
                                    </p:set>
                                    <p:anim calcmode="lin" valueType="num">
                                      <p:cBhvr additive="base">
                                        <p:cTn id="29" dur="500" fill="hold"/>
                                        <p:tgtEl>
                                          <p:spTgt spid="94256"/>
                                        </p:tgtEl>
                                        <p:attrNameLst>
                                          <p:attrName>ppt_x</p:attrName>
                                        </p:attrNameLst>
                                      </p:cBhvr>
                                      <p:tavLst>
                                        <p:tav tm="0">
                                          <p:val>
                                            <p:strVal val="0-#ppt_w/2"/>
                                          </p:val>
                                        </p:tav>
                                        <p:tav tm="100000">
                                          <p:val>
                                            <p:strVal val="#ppt_x"/>
                                          </p:val>
                                        </p:tav>
                                      </p:tavLst>
                                    </p:anim>
                                    <p:anim calcmode="lin" valueType="num">
                                      <p:cBhvr additive="base">
                                        <p:cTn id="30" dur="500" fill="hold"/>
                                        <p:tgtEl>
                                          <p:spTgt spid="94256"/>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94257"/>
                                        </p:tgtEl>
                                        <p:attrNameLst>
                                          <p:attrName>style.visibility</p:attrName>
                                        </p:attrNameLst>
                                      </p:cBhvr>
                                      <p:to>
                                        <p:strVal val="visible"/>
                                      </p:to>
                                    </p:set>
                                    <p:anim calcmode="lin" valueType="num">
                                      <p:cBhvr additive="base">
                                        <p:cTn id="33" dur="500" fill="hold"/>
                                        <p:tgtEl>
                                          <p:spTgt spid="94257"/>
                                        </p:tgtEl>
                                        <p:attrNameLst>
                                          <p:attrName>ppt_x</p:attrName>
                                        </p:attrNameLst>
                                      </p:cBhvr>
                                      <p:tavLst>
                                        <p:tav tm="0">
                                          <p:val>
                                            <p:strVal val="0-#ppt_w/2"/>
                                          </p:val>
                                        </p:tav>
                                        <p:tav tm="100000">
                                          <p:val>
                                            <p:strVal val="#ppt_x"/>
                                          </p:val>
                                        </p:tav>
                                      </p:tavLst>
                                    </p:anim>
                                    <p:anim calcmode="lin" valueType="num">
                                      <p:cBhvr additive="base">
                                        <p:cTn id="34" dur="500" fill="hold"/>
                                        <p:tgtEl>
                                          <p:spTgt spid="94257"/>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94258"/>
                                        </p:tgtEl>
                                        <p:attrNameLst>
                                          <p:attrName>style.visibility</p:attrName>
                                        </p:attrNameLst>
                                      </p:cBhvr>
                                      <p:to>
                                        <p:strVal val="visible"/>
                                      </p:to>
                                    </p:set>
                                    <p:anim calcmode="lin" valueType="num">
                                      <p:cBhvr additive="base">
                                        <p:cTn id="37" dur="500" fill="hold"/>
                                        <p:tgtEl>
                                          <p:spTgt spid="94258"/>
                                        </p:tgtEl>
                                        <p:attrNameLst>
                                          <p:attrName>ppt_x</p:attrName>
                                        </p:attrNameLst>
                                      </p:cBhvr>
                                      <p:tavLst>
                                        <p:tav tm="0">
                                          <p:val>
                                            <p:strVal val="0-#ppt_w/2"/>
                                          </p:val>
                                        </p:tav>
                                        <p:tav tm="100000">
                                          <p:val>
                                            <p:strVal val="#ppt_x"/>
                                          </p:val>
                                        </p:tav>
                                      </p:tavLst>
                                    </p:anim>
                                    <p:anim calcmode="lin" valueType="num">
                                      <p:cBhvr additive="base">
                                        <p:cTn id="38" dur="500" fill="hold"/>
                                        <p:tgtEl>
                                          <p:spTgt spid="9425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94259"/>
                                        </p:tgtEl>
                                        <p:attrNameLst>
                                          <p:attrName>style.visibility</p:attrName>
                                        </p:attrNameLst>
                                      </p:cBhvr>
                                      <p:to>
                                        <p:strVal val="visible"/>
                                      </p:to>
                                    </p:set>
                                    <p:anim calcmode="lin" valueType="num">
                                      <p:cBhvr additive="base">
                                        <p:cTn id="41" dur="500" fill="hold"/>
                                        <p:tgtEl>
                                          <p:spTgt spid="94259"/>
                                        </p:tgtEl>
                                        <p:attrNameLst>
                                          <p:attrName>ppt_x</p:attrName>
                                        </p:attrNameLst>
                                      </p:cBhvr>
                                      <p:tavLst>
                                        <p:tav tm="0">
                                          <p:val>
                                            <p:strVal val="0-#ppt_w/2"/>
                                          </p:val>
                                        </p:tav>
                                        <p:tav tm="100000">
                                          <p:val>
                                            <p:strVal val="#ppt_x"/>
                                          </p:val>
                                        </p:tav>
                                      </p:tavLst>
                                    </p:anim>
                                    <p:anim calcmode="lin" valueType="num">
                                      <p:cBhvr additive="base">
                                        <p:cTn id="42" dur="500" fill="hold"/>
                                        <p:tgtEl>
                                          <p:spTgt spid="94259"/>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94260"/>
                                        </p:tgtEl>
                                        <p:attrNameLst>
                                          <p:attrName>style.visibility</p:attrName>
                                        </p:attrNameLst>
                                      </p:cBhvr>
                                      <p:to>
                                        <p:strVal val="visible"/>
                                      </p:to>
                                    </p:set>
                                    <p:anim calcmode="lin" valueType="num">
                                      <p:cBhvr additive="base">
                                        <p:cTn id="45" dur="500" fill="hold"/>
                                        <p:tgtEl>
                                          <p:spTgt spid="94260"/>
                                        </p:tgtEl>
                                        <p:attrNameLst>
                                          <p:attrName>ppt_x</p:attrName>
                                        </p:attrNameLst>
                                      </p:cBhvr>
                                      <p:tavLst>
                                        <p:tav tm="0">
                                          <p:val>
                                            <p:strVal val="0-#ppt_w/2"/>
                                          </p:val>
                                        </p:tav>
                                        <p:tav tm="100000">
                                          <p:val>
                                            <p:strVal val="#ppt_x"/>
                                          </p:val>
                                        </p:tav>
                                      </p:tavLst>
                                    </p:anim>
                                    <p:anim calcmode="lin" valueType="num">
                                      <p:cBhvr additive="base">
                                        <p:cTn id="46" dur="500" fill="hold"/>
                                        <p:tgtEl>
                                          <p:spTgt spid="9426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53" grpId="0" animBg="1"/>
      <p:bldP spid="94254" grpId="0" animBg="1"/>
      <p:bldP spid="94255" grpId="0" animBg="1"/>
      <p:bldP spid="94256" grpId="0" animBg="1"/>
      <p:bldP spid="94257" grpId="0" animBg="1"/>
      <p:bldP spid="94258" grpId="0" animBg="1"/>
      <p:bldP spid="94259" grpId="0" animBg="1"/>
      <p:bldP spid="94260" grpId="0" animBg="1"/>
      <p:bldP spid="94261" grpId="0" animBg="1"/>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85" name="Slide Number Placeholder 5"/>
          <p:cNvSpPr>
            <a:spLocks noGrp="1"/>
          </p:cNvSpPr>
          <p:nvPr>
            <p:ph type="sldNum" sz="quarter" idx="12"/>
          </p:nvPr>
        </p:nvSpPr>
        <p:spPr/>
        <p:txBody>
          <a:bodyPr/>
          <a:lstStyle/>
          <a:p>
            <a:pPr>
              <a:defRPr/>
            </a:pPr>
            <a:fld id="{99D20AB3-595B-4068-89A8-F135FA138385}" type="slidenum">
              <a:rPr lang="en-GB"/>
              <a:pPr>
                <a:defRPr/>
              </a:pPr>
              <a:t>12</a:t>
            </a:fld>
            <a:endParaRPr lang="en-GB">
              <a:latin typeface="Times New Roman" pitchFamily="18" charset="0"/>
            </a:endParaRPr>
          </a:p>
        </p:txBody>
      </p:sp>
      <p:sp>
        <p:nvSpPr>
          <p:cNvPr id="116739" name="Rectangle 2"/>
          <p:cNvSpPr>
            <a:spLocks noGrp="1" noChangeArrowheads="1"/>
          </p:cNvSpPr>
          <p:nvPr>
            <p:ph type="title"/>
          </p:nvPr>
        </p:nvSpPr>
        <p:spPr>
          <a:xfrm>
            <a:off x="685800" y="990600"/>
            <a:ext cx="7772400" cy="685800"/>
          </a:xfrm>
        </p:spPr>
        <p:txBody>
          <a:bodyPr/>
          <a:lstStyle/>
          <a:p>
            <a:pPr algn="ctr"/>
            <a:r>
              <a:rPr lang="en-GB" smtClean="0">
                <a:solidFill>
                  <a:schemeClr val="tx1"/>
                </a:solidFill>
              </a:rPr>
              <a:t>The inverse Matrix</a:t>
            </a:r>
          </a:p>
        </p:txBody>
      </p:sp>
      <p:graphicFrame>
        <p:nvGraphicFramePr>
          <p:cNvPr id="118788" name="Group 4"/>
          <p:cNvGraphicFramePr>
            <a:graphicFrameLocks noGrp="1"/>
          </p:cNvGraphicFramePr>
          <p:nvPr/>
        </p:nvGraphicFramePr>
        <p:xfrm>
          <a:off x="3200400" y="1828800"/>
          <a:ext cx="1676400" cy="1143000"/>
        </p:xfrm>
        <a:graphic>
          <a:graphicData uri="http://schemas.openxmlformats.org/drawingml/2006/table">
            <a:tbl>
              <a:tblPr/>
              <a:tblGrid>
                <a:gridCol w="558800"/>
                <a:gridCol w="558800"/>
                <a:gridCol w="558800"/>
              </a:tblGrid>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0.1</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0.1</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0.1</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r>
            </a:tbl>
          </a:graphicData>
        </a:graphic>
      </p:graphicFrame>
      <p:sp>
        <p:nvSpPr>
          <p:cNvPr id="116758" name="Text Box 22"/>
          <p:cNvSpPr txBox="1">
            <a:spLocks noChangeArrowheads="1"/>
          </p:cNvSpPr>
          <p:nvPr/>
        </p:nvSpPr>
        <p:spPr bwMode="auto">
          <a:xfrm>
            <a:off x="3429000" y="3124200"/>
            <a:ext cx="1304925"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A matrix</a:t>
            </a:r>
          </a:p>
        </p:txBody>
      </p:sp>
      <p:graphicFrame>
        <p:nvGraphicFramePr>
          <p:cNvPr id="118807" name="Group 23"/>
          <p:cNvGraphicFramePr>
            <a:graphicFrameLocks noGrp="1"/>
          </p:cNvGraphicFramePr>
          <p:nvPr/>
        </p:nvGraphicFramePr>
        <p:xfrm>
          <a:off x="609600" y="1828800"/>
          <a:ext cx="1676400" cy="1143000"/>
        </p:xfrm>
        <a:graphic>
          <a:graphicData uri="http://schemas.openxmlformats.org/drawingml/2006/table">
            <a:tbl>
              <a:tblPr/>
              <a:tblGrid>
                <a:gridCol w="558800"/>
                <a:gridCol w="558800"/>
                <a:gridCol w="558800"/>
              </a:tblGrid>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1</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1</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1</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r>
            </a:tbl>
          </a:graphicData>
        </a:graphic>
      </p:graphicFrame>
      <p:sp>
        <p:nvSpPr>
          <p:cNvPr id="116777" name="Text Box 41"/>
          <p:cNvSpPr txBox="1">
            <a:spLocks noChangeArrowheads="1"/>
          </p:cNvSpPr>
          <p:nvPr/>
        </p:nvSpPr>
        <p:spPr bwMode="auto">
          <a:xfrm>
            <a:off x="457200" y="3048000"/>
            <a:ext cx="2084388"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Identity matrix</a:t>
            </a:r>
          </a:p>
        </p:txBody>
      </p:sp>
      <p:sp>
        <p:nvSpPr>
          <p:cNvPr id="116778" name="Text Box 42"/>
          <p:cNvSpPr txBox="1">
            <a:spLocks noChangeArrowheads="1"/>
          </p:cNvSpPr>
          <p:nvPr/>
        </p:nvSpPr>
        <p:spPr bwMode="auto">
          <a:xfrm>
            <a:off x="6553200" y="3124200"/>
            <a:ext cx="1660525"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1- A matrix</a:t>
            </a:r>
          </a:p>
        </p:txBody>
      </p:sp>
      <p:graphicFrame>
        <p:nvGraphicFramePr>
          <p:cNvPr id="118853" name="Group 69"/>
          <p:cNvGraphicFramePr>
            <a:graphicFrameLocks noGrp="1"/>
          </p:cNvGraphicFramePr>
          <p:nvPr/>
        </p:nvGraphicFramePr>
        <p:xfrm>
          <a:off x="6400800" y="1828800"/>
          <a:ext cx="1828800" cy="1103313"/>
        </p:xfrm>
        <a:graphic>
          <a:graphicData uri="http://schemas.openxmlformats.org/drawingml/2006/table">
            <a:tbl>
              <a:tblPr/>
              <a:tblGrid>
                <a:gridCol w="609600"/>
                <a:gridCol w="609600"/>
                <a:gridCol w="609600"/>
              </a:tblGrid>
              <a:tr h="3048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0.8</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048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0.9</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-0.1</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304800">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dirty="0" smtClean="0">
                          <a:ln>
                            <a:noFill/>
                          </a:ln>
                          <a:solidFill>
                            <a:srgbClr val="630063"/>
                          </a:solidFill>
                          <a:effectLst/>
                          <a:latin typeface="Arial" charset="0"/>
                        </a:rPr>
                        <a:t>0.9</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r>
            </a:tbl>
          </a:graphicData>
        </a:graphic>
      </p:graphicFrame>
      <p:sp>
        <p:nvSpPr>
          <p:cNvPr id="116797" name="Text Box 61"/>
          <p:cNvSpPr txBox="1">
            <a:spLocks noChangeArrowheads="1"/>
          </p:cNvSpPr>
          <p:nvPr/>
        </p:nvSpPr>
        <p:spPr bwMode="auto">
          <a:xfrm>
            <a:off x="5486400" y="2286000"/>
            <a:ext cx="358775" cy="457200"/>
          </a:xfrm>
          <a:prstGeom prst="rect">
            <a:avLst/>
          </a:prstGeom>
          <a:noFill/>
          <a:ln w="38100">
            <a:noFill/>
            <a:miter lim="800000"/>
            <a:headEnd/>
            <a:tailEnd/>
          </a:ln>
        </p:spPr>
        <p:txBody>
          <a:bodyPr wrap="none" lIns="93600" tIns="46800" rIns="93600" bIns="46800">
            <a:spAutoFit/>
          </a:bodyPr>
          <a:lstStyle/>
          <a:p>
            <a:pPr algn="ctr" eaLnBrk="0" hangingPunct="0"/>
            <a:r>
              <a:rPr lang="en-GB"/>
              <a:t>=</a:t>
            </a:r>
          </a:p>
        </p:txBody>
      </p:sp>
      <p:sp>
        <p:nvSpPr>
          <p:cNvPr id="116798" name="Text Box 62"/>
          <p:cNvSpPr txBox="1">
            <a:spLocks noChangeArrowheads="1"/>
          </p:cNvSpPr>
          <p:nvPr/>
        </p:nvSpPr>
        <p:spPr bwMode="auto">
          <a:xfrm>
            <a:off x="2514600" y="2133600"/>
            <a:ext cx="288925" cy="457200"/>
          </a:xfrm>
          <a:prstGeom prst="rect">
            <a:avLst/>
          </a:prstGeom>
          <a:noFill/>
          <a:ln w="38100">
            <a:noFill/>
            <a:miter lim="800000"/>
            <a:headEnd/>
            <a:tailEnd/>
          </a:ln>
        </p:spPr>
        <p:txBody>
          <a:bodyPr wrap="none" lIns="93600" tIns="46800" rIns="93600" bIns="46800">
            <a:spAutoFit/>
          </a:bodyPr>
          <a:lstStyle/>
          <a:p>
            <a:pPr algn="ctr" eaLnBrk="0" hangingPunct="0"/>
            <a:r>
              <a:rPr lang="en-GB"/>
              <a:t>-</a:t>
            </a:r>
          </a:p>
        </p:txBody>
      </p:sp>
      <p:sp>
        <p:nvSpPr>
          <p:cNvPr id="116799" name="Text Box 70"/>
          <p:cNvSpPr txBox="1">
            <a:spLocks noChangeArrowheads="1"/>
          </p:cNvSpPr>
          <p:nvPr/>
        </p:nvSpPr>
        <p:spPr bwMode="auto">
          <a:xfrm>
            <a:off x="428625" y="3857625"/>
            <a:ext cx="2371725"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Invert the Matrix</a:t>
            </a:r>
          </a:p>
        </p:txBody>
      </p:sp>
      <p:graphicFrame>
        <p:nvGraphicFramePr>
          <p:cNvPr id="118875" name="Group 91"/>
          <p:cNvGraphicFramePr>
            <a:graphicFrameLocks noGrp="1"/>
          </p:cNvGraphicFramePr>
          <p:nvPr/>
        </p:nvGraphicFramePr>
        <p:xfrm>
          <a:off x="2857500" y="4286250"/>
          <a:ext cx="3200400" cy="1500188"/>
        </p:xfrm>
        <a:graphic>
          <a:graphicData uri="http://schemas.openxmlformats.org/drawingml/2006/table">
            <a:tbl>
              <a:tblPr/>
              <a:tblGrid>
                <a:gridCol w="1066800"/>
                <a:gridCol w="1066800"/>
                <a:gridCol w="1066800"/>
              </a:tblGrid>
              <a:tr h="500066">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dirty="0" smtClean="0">
                          <a:ln>
                            <a:noFill/>
                          </a:ln>
                          <a:solidFill>
                            <a:srgbClr val="630063"/>
                          </a:solidFill>
                          <a:effectLst/>
                          <a:latin typeface="Arial" charset="0"/>
                        </a:rPr>
                        <a:t>1.326</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0.302</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0.034</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3810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500066">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0.302</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1.208</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dirty="0" smtClean="0">
                          <a:ln>
                            <a:noFill/>
                          </a:ln>
                          <a:solidFill>
                            <a:srgbClr val="630063"/>
                          </a:solidFill>
                          <a:effectLst/>
                          <a:latin typeface="Arial" charset="0"/>
                        </a:rPr>
                        <a:t>0.134</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19050" cap="flat" cmpd="sng" algn="ctr">
                      <a:solidFill>
                        <a:srgbClr val="800080"/>
                      </a:solidFill>
                      <a:prstDash val="solid"/>
                      <a:round/>
                      <a:headEnd type="none" w="med" len="med"/>
                      <a:tailEnd type="none" w="med" len="med"/>
                    </a:lnB>
                    <a:lnTlToBr>
                      <a:noFill/>
                    </a:lnTlToBr>
                    <a:lnBlToTr>
                      <a:noFill/>
                    </a:lnBlToTr>
                    <a:solidFill>
                      <a:srgbClr val="FFFF00"/>
                    </a:solidFill>
                  </a:tcPr>
                </a:tc>
              </a:tr>
              <a:tr h="500066">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0.067</a:t>
                      </a:r>
                    </a:p>
                  </a:txBody>
                  <a:tcPr marL="93600" marR="93600" marT="46800" marB="46800" horzOverflow="overflow">
                    <a:lnL w="3810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smtClean="0">
                          <a:ln>
                            <a:noFill/>
                          </a:ln>
                          <a:solidFill>
                            <a:srgbClr val="630063"/>
                          </a:solidFill>
                          <a:effectLst/>
                          <a:latin typeface="Arial" charset="0"/>
                        </a:rPr>
                        <a:t>0.268</a:t>
                      </a:r>
                    </a:p>
                  </a:txBody>
                  <a:tcPr marL="93600" marR="93600" marT="46800" marB="46800" horzOverflow="overflow">
                    <a:lnL w="19050" cap="flat" cmpd="sng" algn="ctr">
                      <a:solidFill>
                        <a:srgbClr val="800080"/>
                      </a:solidFill>
                      <a:prstDash val="solid"/>
                      <a:round/>
                      <a:headEnd type="none" w="med" len="med"/>
                      <a:tailEnd type="none" w="med" len="med"/>
                    </a:lnL>
                    <a:lnR w="1905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pPr>
                      <a:r>
                        <a:rPr kumimoji="0" lang="en-GB" sz="1800" b="0" i="0" u="none" strike="noStrike" cap="none" normalizeH="0" baseline="0" dirty="0" smtClean="0">
                          <a:ln>
                            <a:noFill/>
                          </a:ln>
                          <a:solidFill>
                            <a:srgbClr val="630063"/>
                          </a:solidFill>
                          <a:effectLst/>
                          <a:latin typeface="Arial" charset="0"/>
                        </a:rPr>
                        <a:t>1.141</a:t>
                      </a:r>
                    </a:p>
                  </a:txBody>
                  <a:tcPr marL="93600" marR="93600" marT="46800" marB="46800" horzOverflow="overflow">
                    <a:lnL w="19050" cap="flat" cmpd="sng" algn="ctr">
                      <a:solidFill>
                        <a:srgbClr val="800080"/>
                      </a:solidFill>
                      <a:prstDash val="solid"/>
                      <a:round/>
                      <a:headEnd type="none" w="med" len="med"/>
                      <a:tailEnd type="none" w="med" len="med"/>
                    </a:lnL>
                    <a:lnR w="38100" cap="flat" cmpd="sng" algn="ctr">
                      <a:solidFill>
                        <a:srgbClr val="800080"/>
                      </a:solidFill>
                      <a:prstDash val="solid"/>
                      <a:round/>
                      <a:headEnd type="none" w="med" len="med"/>
                      <a:tailEnd type="none" w="med" len="med"/>
                    </a:lnR>
                    <a:lnT w="19050" cap="flat" cmpd="sng" algn="ctr">
                      <a:solidFill>
                        <a:srgbClr val="800080"/>
                      </a:solidFill>
                      <a:prstDash val="solid"/>
                      <a:round/>
                      <a:headEnd type="none" w="med" len="med"/>
                      <a:tailEnd type="none" w="med" len="med"/>
                    </a:lnT>
                    <a:lnB w="38100" cap="flat" cmpd="sng" algn="ctr">
                      <a:solidFill>
                        <a:srgbClr val="800080"/>
                      </a:solidFill>
                      <a:prstDash val="solid"/>
                      <a:round/>
                      <a:headEnd type="none" w="med" len="med"/>
                      <a:tailEnd type="none" w="med" len="med"/>
                    </a:lnB>
                    <a:lnTlToBr>
                      <a:noFill/>
                    </a:lnTlToBr>
                    <a:lnBlToTr>
                      <a:noFill/>
                    </a:lnBlToTr>
                    <a:solidFill>
                      <a:srgbClr val="FFFF00"/>
                    </a:solidFill>
                  </a:tcPr>
                </a:tc>
              </a:tr>
            </a:tbl>
          </a:graphicData>
        </a:graphic>
      </p:graphicFrame>
      <p:sp>
        <p:nvSpPr>
          <p:cNvPr id="116818" name="Text Box 92"/>
          <p:cNvSpPr txBox="1">
            <a:spLocks noChangeArrowheads="1"/>
          </p:cNvSpPr>
          <p:nvPr/>
        </p:nvSpPr>
        <p:spPr bwMode="auto">
          <a:xfrm>
            <a:off x="3567113" y="5715000"/>
            <a:ext cx="1841500"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1- A</a:t>
            </a:r>
            <a:r>
              <a:rPr lang="en-GB" baseline="30000">
                <a:latin typeface="Arial" charset="0"/>
              </a:rPr>
              <a:t>-1</a:t>
            </a:r>
            <a:r>
              <a:rPr lang="en-GB">
                <a:latin typeface="Arial" charset="0"/>
              </a:rPr>
              <a:t> matrix</a:t>
            </a:r>
          </a:p>
        </p:txBody>
      </p:sp>
      <p:sp>
        <p:nvSpPr>
          <p:cNvPr id="116819" name="Text Box 93"/>
          <p:cNvSpPr txBox="1">
            <a:spLocks noChangeArrowheads="1"/>
          </p:cNvSpPr>
          <p:nvPr/>
        </p:nvSpPr>
        <p:spPr bwMode="auto">
          <a:xfrm>
            <a:off x="6072188" y="4000500"/>
            <a:ext cx="2814637" cy="457200"/>
          </a:xfrm>
          <a:prstGeom prst="rect">
            <a:avLst/>
          </a:prstGeom>
          <a:noFill/>
          <a:ln w="38100">
            <a:noFill/>
            <a:miter lim="800000"/>
            <a:headEnd/>
            <a:tailEnd/>
          </a:ln>
        </p:spPr>
        <p:txBody>
          <a:bodyPr wrap="none" lIns="93600" tIns="46800" rIns="93600" bIns="46800">
            <a:spAutoFit/>
          </a:bodyPr>
          <a:lstStyle/>
          <a:p>
            <a:pPr algn="ctr" eaLnBrk="0" hangingPunct="0"/>
            <a:r>
              <a:rPr lang="en-GB">
                <a:latin typeface="Arial" charset="0"/>
              </a:rPr>
              <a:t>Matrix of multipliers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64"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2" name="Slide Number Placeholder 5"/>
          <p:cNvSpPr>
            <a:spLocks noGrp="1"/>
          </p:cNvSpPr>
          <p:nvPr>
            <p:ph type="sldNum" sz="quarter" idx="12"/>
          </p:nvPr>
        </p:nvSpPr>
        <p:spPr/>
        <p:txBody>
          <a:bodyPr/>
          <a:lstStyle/>
          <a:p>
            <a:pPr>
              <a:defRPr/>
            </a:pPr>
            <a:fld id="{A7313808-C3D7-4CEB-9F79-AEB04CB985E8}" type="slidenum">
              <a:rPr lang="en-GB"/>
              <a:pPr>
                <a:defRPr/>
              </a:pPr>
              <a:t>13</a:t>
            </a:fld>
            <a:endParaRPr lang="en-GB">
              <a:latin typeface="Times New Roman" pitchFamily="18" charset="0"/>
            </a:endParaRPr>
          </a:p>
        </p:txBody>
      </p:sp>
      <p:sp>
        <p:nvSpPr>
          <p:cNvPr id="96266" name="Rectangle 2"/>
          <p:cNvSpPr>
            <a:spLocks noGrp="1" noChangeArrowheads="1"/>
          </p:cNvSpPr>
          <p:nvPr>
            <p:ph type="body" idx="1"/>
          </p:nvPr>
        </p:nvSpPr>
        <p:spPr>
          <a:xfrm>
            <a:off x="838200" y="1295400"/>
            <a:ext cx="7315200" cy="1295400"/>
          </a:xfrm>
        </p:spPr>
        <p:txBody>
          <a:bodyPr/>
          <a:lstStyle/>
          <a:p>
            <a:pPr>
              <a:lnSpc>
                <a:spcPct val="90000"/>
              </a:lnSpc>
              <a:buFont typeface="Wingdings" pitchFamily="2" charset="2"/>
              <a:buNone/>
            </a:pPr>
            <a:r>
              <a:rPr lang="en-GB" sz="2400" b="1" smtClean="0">
                <a:solidFill>
                  <a:schemeClr val="tx1"/>
                </a:solidFill>
              </a:rPr>
              <a:t>Summarising changes in demand</a:t>
            </a:r>
          </a:p>
          <a:p>
            <a:pPr>
              <a:lnSpc>
                <a:spcPct val="90000"/>
              </a:lnSpc>
              <a:buClr>
                <a:schemeClr val="tx1"/>
              </a:buClr>
              <a:buFont typeface="Wingdings" pitchFamily="2" charset="2"/>
              <a:buChar char="§"/>
            </a:pPr>
            <a:r>
              <a:rPr lang="en-GB" sz="1800" b="1" smtClean="0">
                <a:solidFill>
                  <a:schemeClr val="tx1"/>
                </a:solidFill>
              </a:rPr>
              <a:t>To summarise the effect of a change in demand, multipliers are used - there are 2 types TYPE 1 &amp; TYPE 2 </a:t>
            </a:r>
          </a:p>
          <a:p>
            <a:pPr>
              <a:lnSpc>
                <a:spcPct val="90000"/>
              </a:lnSpc>
              <a:buClr>
                <a:schemeClr val="tx1"/>
              </a:buClr>
              <a:buFont typeface="Wingdings" pitchFamily="2" charset="2"/>
              <a:buChar char="§"/>
            </a:pPr>
            <a:r>
              <a:rPr lang="en-GB" sz="1800" b="1" smtClean="0">
                <a:solidFill>
                  <a:schemeClr val="tx1"/>
                </a:solidFill>
              </a:rPr>
              <a:t>TYPE 1 multipliers treat the household sector as exogenous</a:t>
            </a:r>
            <a:endParaRPr lang="en-GB" sz="2800" smtClean="0">
              <a:solidFill>
                <a:schemeClr val="tx1"/>
              </a:solidFill>
            </a:endParaRPr>
          </a:p>
        </p:txBody>
      </p:sp>
      <p:graphicFrame>
        <p:nvGraphicFramePr>
          <p:cNvPr id="96259" name="Object 3"/>
          <p:cNvGraphicFramePr>
            <a:graphicFrameLocks noChangeAspect="1"/>
          </p:cNvGraphicFramePr>
          <p:nvPr/>
        </p:nvGraphicFramePr>
        <p:xfrm>
          <a:off x="571500" y="2571750"/>
          <a:ext cx="2262188" cy="590550"/>
        </p:xfrm>
        <a:graphic>
          <a:graphicData uri="http://schemas.openxmlformats.org/presentationml/2006/ole">
            <p:oleObj spid="_x0000_s96259" name="Equation" r:id="rId4" imgW="1104840" imgH="393480" progId="Equation.3">
              <p:embed/>
            </p:oleObj>
          </a:graphicData>
        </a:graphic>
      </p:graphicFrame>
      <p:sp>
        <p:nvSpPr>
          <p:cNvPr id="96267" name="Rectangle 4"/>
          <p:cNvSpPr>
            <a:spLocks noChangeArrowheads="1"/>
          </p:cNvSpPr>
          <p:nvPr/>
        </p:nvSpPr>
        <p:spPr bwMode="auto">
          <a:xfrm>
            <a:off x="3000375" y="2571750"/>
            <a:ext cx="5786438" cy="928688"/>
          </a:xfrm>
          <a:prstGeom prst="rect">
            <a:avLst/>
          </a:prstGeom>
          <a:noFill/>
          <a:ln w="9525">
            <a:noFill/>
            <a:miter lim="800000"/>
            <a:headEnd/>
            <a:tailEnd/>
          </a:ln>
        </p:spPr>
        <p:txBody>
          <a:bodyPr/>
          <a:lstStyle/>
          <a:p>
            <a:pPr marL="342900" indent="-342900">
              <a:spcBef>
                <a:spcPct val="50000"/>
              </a:spcBef>
              <a:buClr>
                <a:schemeClr val="tx1"/>
              </a:buClr>
              <a:buFont typeface="Arial" charset="0"/>
              <a:buChar char="•"/>
            </a:pPr>
            <a:r>
              <a:rPr lang="en-GB" sz="1800" b="1">
                <a:latin typeface="Arial" charset="0"/>
              </a:rPr>
              <a:t>The key to calculating multipliers is the matrix of multipliers   (I-A)</a:t>
            </a:r>
            <a:r>
              <a:rPr lang="en-GB" sz="1800" b="1" baseline="30000">
                <a:latin typeface="Arial" charset="0"/>
              </a:rPr>
              <a:t>-1 </a:t>
            </a:r>
            <a:r>
              <a:rPr lang="en-GB" sz="1800" b="1">
                <a:latin typeface="Arial" charset="0"/>
              </a:rPr>
              <a:t> and the row of household coefficients</a:t>
            </a:r>
            <a:endParaRPr lang="en-GB" sz="2800">
              <a:latin typeface="Arial" charset="0"/>
            </a:endParaRPr>
          </a:p>
        </p:txBody>
      </p:sp>
      <p:graphicFrame>
        <p:nvGraphicFramePr>
          <p:cNvPr id="96261" name="Object 5"/>
          <p:cNvGraphicFramePr>
            <a:graphicFrameLocks noChangeAspect="1"/>
          </p:cNvGraphicFramePr>
          <p:nvPr/>
        </p:nvGraphicFramePr>
        <p:xfrm>
          <a:off x="1000125" y="3500438"/>
          <a:ext cx="6096000" cy="2032000"/>
        </p:xfrm>
        <a:graphic>
          <a:graphicData uri="http://schemas.openxmlformats.org/presentationml/2006/ole">
            <p:oleObj spid="_x0000_s96261" name="Worksheet" r:id="rId5" imgW="4386600" imgH="1459800" progId="Excel.Sheet.8">
              <p:embed/>
            </p:oleObj>
          </a:graphicData>
        </a:graphic>
      </p:graphicFrame>
      <p:graphicFrame>
        <p:nvGraphicFramePr>
          <p:cNvPr id="96263" name="Object 7"/>
          <p:cNvGraphicFramePr>
            <a:graphicFrameLocks noChangeAspect="1"/>
          </p:cNvGraphicFramePr>
          <p:nvPr/>
        </p:nvGraphicFramePr>
        <p:xfrm>
          <a:off x="785813" y="5572125"/>
          <a:ext cx="7138987" cy="681038"/>
        </p:xfrm>
        <a:graphic>
          <a:graphicData uri="http://schemas.openxmlformats.org/presentationml/2006/ole">
            <p:oleObj spid="_x0000_s96263" name="Equation" r:id="rId6" imgW="4520880" imgH="431640" progId="Equation.3">
              <p:embed/>
            </p:oleObj>
          </a:graphicData>
        </a:graphic>
      </p:graphicFrame>
      <p:sp>
        <p:nvSpPr>
          <p:cNvPr id="96268" name="Line 8"/>
          <p:cNvSpPr>
            <a:spLocks noChangeShapeType="1"/>
          </p:cNvSpPr>
          <p:nvPr/>
        </p:nvSpPr>
        <p:spPr bwMode="auto">
          <a:xfrm flipV="1">
            <a:off x="3714750" y="4000500"/>
            <a:ext cx="152400" cy="1143000"/>
          </a:xfrm>
          <a:prstGeom prst="line">
            <a:avLst/>
          </a:prstGeom>
          <a:noFill/>
          <a:ln w="25400">
            <a:solidFill>
              <a:srgbClr val="FF0000"/>
            </a:solidFill>
            <a:round/>
            <a:headEnd type="none" w="sm" len="sm"/>
            <a:tailEnd type="triangle" w="lg" len="med"/>
          </a:ln>
        </p:spPr>
        <p:txBody>
          <a:bodyPr lIns="93600" tIns="46800" rIns="93600" bIns="46800">
            <a:spAutoFit/>
          </a:bodyPr>
          <a:lstStyle/>
          <a:p>
            <a:endParaRPr lang="en-US"/>
          </a:p>
        </p:txBody>
      </p:sp>
      <p:sp>
        <p:nvSpPr>
          <p:cNvPr id="96265" name="Line 9"/>
          <p:cNvSpPr>
            <a:spLocks noChangeShapeType="1"/>
          </p:cNvSpPr>
          <p:nvPr/>
        </p:nvSpPr>
        <p:spPr bwMode="auto">
          <a:xfrm flipH="1" flipV="1">
            <a:off x="4286250" y="4214813"/>
            <a:ext cx="533400" cy="914400"/>
          </a:xfrm>
          <a:prstGeom prst="line">
            <a:avLst/>
          </a:prstGeom>
          <a:noFill/>
          <a:ln w="25400">
            <a:solidFill>
              <a:srgbClr val="00FF00"/>
            </a:solidFill>
            <a:round/>
            <a:headEnd type="none" w="sm" len="sm"/>
            <a:tailEnd type="triangle" w="lg" len="med"/>
          </a:ln>
        </p:spPr>
        <p:txBody>
          <a:bodyPr lIns="93600" tIns="46800" rIns="93600" bIns="46800">
            <a:spAutoFit/>
          </a:bodyPr>
          <a:lstStyle/>
          <a:p>
            <a:endParaRPr lang="en-US"/>
          </a:p>
        </p:txBody>
      </p:sp>
      <p:sp>
        <p:nvSpPr>
          <p:cNvPr id="2" name="Line 10"/>
          <p:cNvSpPr>
            <a:spLocks noChangeShapeType="1"/>
          </p:cNvSpPr>
          <p:nvPr/>
        </p:nvSpPr>
        <p:spPr bwMode="auto">
          <a:xfrm flipH="1" flipV="1">
            <a:off x="4214813" y="4572000"/>
            <a:ext cx="1828800" cy="609600"/>
          </a:xfrm>
          <a:prstGeom prst="line">
            <a:avLst/>
          </a:prstGeom>
          <a:noFill/>
          <a:ln w="25400">
            <a:solidFill>
              <a:srgbClr val="FF6600"/>
            </a:solidFill>
            <a:round/>
            <a:headEnd type="none" w="sm" len="sm"/>
            <a:tailEnd type="triangle" w="lg" len="med"/>
          </a:ln>
        </p:spPr>
        <p:txBody>
          <a:bodyPr lIns="93600" tIns="46800" rIns="93600" bIns="46800">
            <a:spAutoFit/>
          </a:bodyPr>
          <a:lstStyle/>
          <a:p>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65"/>
                                        </p:tgtEl>
                                        <p:attrNameLst>
                                          <p:attrName>style.visibility</p:attrName>
                                        </p:attrNameLst>
                                      </p:cBhvr>
                                      <p:to>
                                        <p:strVal val="visible"/>
                                      </p:to>
                                    </p:set>
                                    <p:anim calcmode="lin" valueType="num">
                                      <p:cBhvr additive="base">
                                        <p:cTn id="7" dur="500" fill="hold"/>
                                        <p:tgtEl>
                                          <p:spTgt spid="96265"/>
                                        </p:tgtEl>
                                        <p:attrNameLst>
                                          <p:attrName>ppt_x</p:attrName>
                                        </p:attrNameLst>
                                      </p:cBhvr>
                                      <p:tavLst>
                                        <p:tav tm="0">
                                          <p:val>
                                            <p:strVal val="0-#ppt_w/2"/>
                                          </p:val>
                                        </p:tav>
                                        <p:tav tm="100000">
                                          <p:val>
                                            <p:strVal val="#ppt_x"/>
                                          </p:val>
                                        </p:tav>
                                      </p:tavLst>
                                    </p:anim>
                                    <p:anim calcmode="lin" valueType="num">
                                      <p:cBhvr additive="base">
                                        <p:cTn id="8" dur="500" fill="hold"/>
                                        <p:tgtEl>
                                          <p:spTgt spid="962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5"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13"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0" name="Slide Number Placeholder 5"/>
          <p:cNvSpPr>
            <a:spLocks noGrp="1"/>
          </p:cNvSpPr>
          <p:nvPr>
            <p:ph type="sldNum" sz="quarter" idx="12"/>
          </p:nvPr>
        </p:nvSpPr>
        <p:spPr/>
        <p:txBody>
          <a:bodyPr/>
          <a:lstStyle/>
          <a:p>
            <a:pPr>
              <a:defRPr/>
            </a:pPr>
            <a:fld id="{2AE6F048-49EB-4CB4-8B68-782A1FC56110}" type="slidenum">
              <a:rPr lang="en-GB"/>
              <a:pPr>
                <a:defRPr/>
              </a:pPr>
              <a:t>14</a:t>
            </a:fld>
            <a:endParaRPr lang="en-GB">
              <a:latin typeface="Times New Roman" pitchFamily="18" charset="0"/>
            </a:endParaRPr>
          </a:p>
        </p:txBody>
      </p:sp>
      <p:sp>
        <p:nvSpPr>
          <p:cNvPr id="98315" name="Rectangle 2"/>
          <p:cNvSpPr>
            <a:spLocks noGrp="1" noChangeArrowheads="1"/>
          </p:cNvSpPr>
          <p:nvPr>
            <p:ph type="body" idx="1"/>
          </p:nvPr>
        </p:nvSpPr>
        <p:spPr>
          <a:xfrm>
            <a:off x="838200" y="1447800"/>
            <a:ext cx="7772400" cy="471488"/>
          </a:xfrm>
        </p:spPr>
        <p:txBody>
          <a:bodyPr/>
          <a:lstStyle/>
          <a:p>
            <a:pPr>
              <a:buClr>
                <a:schemeClr val="tx1"/>
              </a:buClr>
              <a:buFont typeface="Wingdings" pitchFamily="2" charset="2"/>
              <a:buChar char="§"/>
            </a:pPr>
            <a:r>
              <a:rPr lang="en-GB" sz="1800" b="1" i="1" smtClean="0">
                <a:solidFill>
                  <a:schemeClr val="tx1"/>
                </a:solidFill>
              </a:rPr>
              <a:t>TYPE 2 multipliers treat the household sector as endogenous</a:t>
            </a:r>
          </a:p>
        </p:txBody>
      </p:sp>
      <p:graphicFrame>
        <p:nvGraphicFramePr>
          <p:cNvPr id="98307" name="Object 3"/>
          <p:cNvGraphicFramePr>
            <a:graphicFrameLocks noChangeAspect="1"/>
          </p:cNvGraphicFramePr>
          <p:nvPr/>
        </p:nvGraphicFramePr>
        <p:xfrm>
          <a:off x="785813" y="2028825"/>
          <a:ext cx="4000500" cy="590550"/>
        </p:xfrm>
        <a:graphic>
          <a:graphicData uri="http://schemas.openxmlformats.org/presentationml/2006/ole">
            <p:oleObj spid="_x0000_s98307" name="Equation" r:id="rId4" imgW="1777680" imgH="393480" progId="Equation.3">
              <p:embed/>
            </p:oleObj>
          </a:graphicData>
        </a:graphic>
      </p:graphicFrame>
      <p:sp>
        <p:nvSpPr>
          <p:cNvPr id="98316" name="Rectangle 4"/>
          <p:cNvSpPr>
            <a:spLocks noChangeArrowheads="1"/>
          </p:cNvSpPr>
          <p:nvPr/>
        </p:nvSpPr>
        <p:spPr bwMode="auto">
          <a:xfrm>
            <a:off x="762000" y="5257800"/>
            <a:ext cx="7010400" cy="914400"/>
          </a:xfrm>
          <a:prstGeom prst="rect">
            <a:avLst/>
          </a:prstGeom>
          <a:noFill/>
          <a:ln w="9525">
            <a:noFill/>
            <a:miter lim="800000"/>
            <a:headEnd/>
            <a:tailEnd/>
          </a:ln>
        </p:spPr>
        <p:txBody>
          <a:bodyPr/>
          <a:lstStyle/>
          <a:p>
            <a:pPr marL="342900" indent="-342900">
              <a:spcBef>
                <a:spcPct val="20000"/>
              </a:spcBef>
              <a:buClr>
                <a:schemeClr val="tx1"/>
              </a:buClr>
              <a:buFont typeface="Wingdings" pitchFamily="2" charset="2"/>
              <a:buChar char="§"/>
            </a:pPr>
            <a:r>
              <a:rPr lang="en-GB" sz="1800" b="1">
                <a:latin typeface="Arial" charset="0"/>
              </a:rPr>
              <a:t>Commentators suggest that the Type 2 multipliers overestimate the scale of additional spending because it assumes all additional income is spent </a:t>
            </a:r>
          </a:p>
        </p:txBody>
      </p:sp>
      <p:graphicFrame>
        <p:nvGraphicFramePr>
          <p:cNvPr id="98309" name="Object 5"/>
          <p:cNvGraphicFramePr>
            <a:graphicFrameLocks noChangeAspect="1"/>
          </p:cNvGraphicFramePr>
          <p:nvPr/>
        </p:nvGraphicFramePr>
        <p:xfrm>
          <a:off x="762000" y="2819400"/>
          <a:ext cx="7467600" cy="2339975"/>
        </p:xfrm>
        <a:graphic>
          <a:graphicData uri="http://schemas.openxmlformats.org/presentationml/2006/ole">
            <p:oleObj spid="_x0000_s98309" name="Worksheet" r:id="rId5" imgW="6176160" imgH="1935000" progId="Excel.Sheet.8">
              <p:embed/>
            </p:oleObj>
          </a:graphicData>
        </a:graphic>
      </p:graphicFrame>
      <p:sp>
        <p:nvSpPr>
          <p:cNvPr id="98317" name="Line 6"/>
          <p:cNvSpPr>
            <a:spLocks noChangeShapeType="1"/>
          </p:cNvSpPr>
          <p:nvPr/>
        </p:nvSpPr>
        <p:spPr bwMode="auto">
          <a:xfrm flipV="1">
            <a:off x="4191000" y="4114800"/>
            <a:ext cx="0" cy="685800"/>
          </a:xfrm>
          <a:prstGeom prst="line">
            <a:avLst/>
          </a:prstGeom>
          <a:noFill/>
          <a:ln w="25400">
            <a:solidFill>
              <a:srgbClr val="FF0000"/>
            </a:solidFill>
            <a:round/>
            <a:headEnd type="none" w="sm" len="sm"/>
            <a:tailEnd type="triangle" w="lg" len="med"/>
          </a:ln>
        </p:spPr>
        <p:txBody>
          <a:bodyPr lIns="93600" tIns="46800" rIns="93600" bIns="46800">
            <a:spAutoFit/>
          </a:bodyPr>
          <a:lstStyle/>
          <a:p>
            <a:endParaRPr lang="en-US"/>
          </a:p>
        </p:txBody>
      </p:sp>
      <p:sp>
        <p:nvSpPr>
          <p:cNvPr id="98318" name="Line 7"/>
          <p:cNvSpPr>
            <a:spLocks noChangeShapeType="1"/>
          </p:cNvSpPr>
          <p:nvPr/>
        </p:nvSpPr>
        <p:spPr bwMode="auto">
          <a:xfrm flipV="1">
            <a:off x="6781800" y="4114800"/>
            <a:ext cx="0" cy="685800"/>
          </a:xfrm>
          <a:prstGeom prst="line">
            <a:avLst/>
          </a:prstGeom>
          <a:noFill/>
          <a:ln w="25400">
            <a:solidFill>
              <a:srgbClr val="00FF00"/>
            </a:solidFill>
            <a:round/>
            <a:headEnd type="none" w="sm" len="sm"/>
            <a:tailEnd type="triangle" w="lg" len="med"/>
          </a:ln>
        </p:spPr>
        <p:txBody>
          <a:bodyPr lIns="93600" tIns="46800" rIns="93600" bIns="46800">
            <a:spAutoFit/>
          </a:bodyPr>
          <a:lstStyle/>
          <a:p>
            <a:endParaRPr lang="en-US"/>
          </a:p>
        </p:txBody>
      </p:sp>
      <p:graphicFrame>
        <p:nvGraphicFramePr>
          <p:cNvPr id="98310" name="Object 6"/>
          <p:cNvGraphicFramePr>
            <a:graphicFrameLocks noChangeAspect="1"/>
          </p:cNvGraphicFramePr>
          <p:nvPr/>
        </p:nvGraphicFramePr>
        <p:xfrm>
          <a:off x="4929188" y="1785938"/>
          <a:ext cx="3705225" cy="357187"/>
        </p:xfrm>
        <a:graphic>
          <a:graphicData uri="http://schemas.openxmlformats.org/presentationml/2006/ole">
            <p:oleObj spid="_x0000_s98310" name="Equation" r:id="rId6" imgW="2108160" imgH="203040" progId="Equation.3">
              <p:embed/>
            </p:oleObj>
          </a:graphicData>
        </a:graphic>
      </p:graphicFrame>
      <p:graphicFrame>
        <p:nvGraphicFramePr>
          <p:cNvPr id="98312" name="Object 8"/>
          <p:cNvGraphicFramePr>
            <a:graphicFrameLocks noChangeAspect="1"/>
          </p:cNvGraphicFramePr>
          <p:nvPr/>
        </p:nvGraphicFramePr>
        <p:xfrm>
          <a:off x="4929188" y="2214563"/>
          <a:ext cx="3546475" cy="357187"/>
        </p:xfrm>
        <a:graphic>
          <a:graphicData uri="http://schemas.openxmlformats.org/presentationml/2006/ole">
            <p:oleObj spid="_x0000_s98312" name="Equation" r:id="rId7" imgW="1765080" imgH="177480" progId="Equation.3">
              <p:embed/>
            </p:oleObj>
          </a:graphicData>
        </a:graphic>
      </p:graphicFrame>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D263FDF8-2963-4764-B736-17DA739B4E08}" type="slidenum">
              <a:rPr lang="en-GB"/>
              <a:pPr>
                <a:defRPr/>
              </a:pPr>
              <a:t>15</a:t>
            </a:fld>
            <a:endParaRPr lang="en-GB">
              <a:latin typeface="Times New Roman" pitchFamily="18" charset="0"/>
            </a:endParaRPr>
          </a:p>
        </p:txBody>
      </p:sp>
      <p:sp>
        <p:nvSpPr>
          <p:cNvPr id="121859" name="Rectangle 2"/>
          <p:cNvSpPr>
            <a:spLocks noGrp="1" noChangeArrowheads="1"/>
          </p:cNvSpPr>
          <p:nvPr>
            <p:ph type="body" idx="1"/>
          </p:nvPr>
        </p:nvSpPr>
        <p:spPr>
          <a:xfrm>
            <a:off x="500063" y="1143000"/>
            <a:ext cx="7786687" cy="4929188"/>
          </a:xfrm>
        </p:spPr>
        <p:txBody>
          <a:bodyPr/>
          <a:lstStyle/>
          <a:p>
            <a:pPr>
              <a:buFont typeface="Wingdings" pitchFamily="2" charset="2"/>
              <a:buNone/>
            </a:pPr>
            <a:r>
              <a:rPr lang="en-GB" sz="2000" b="1" smtClean="0">
                <a:solidFill>
                  <a:schemeClr val="tx1"/>
                </a:solidFill>
                <a:sym typeface="WP Greek Courier"/>
              </a:rPr>
              <a:t>Applications of input-output analysis</a:t>
            </a:r>
            <a:r>
              <a:rPr lang="en-GB" sz="2800" smtClean="0">
                <a:solidFill>
                  <a:schemeClr val="tx1"/>
                </a:solidFill>
              </a:rPr>
              <a:t> </a:t>
            </a:r>
          </a:p>
          <a:p>
            <a:pPr>
              <a:lnSpc>
                <a:spcPct val="110000"/>
              </a:lnSpc>
              <a:buClr>
                <a:schemeClr val="tx1"/>
              </a:buClr>
              <a:buFont typeface="Wingdings" pitchFamily="2" charset="2"/>
              <a:buChar char="§"/>
            </a:pPr>
            <a:r>
              <a:rPr lang="en-GB" sz="2000" b="1" smtClean="0">
                <a:solidFill>
                  <a:schemeClr val="tx1"/>
                </a:solidFill>
              </a:rPr>
              <a:t>Often used to study island economies ( they are relatively self-contained) see Lewis &amp; McNicholl for study of the Shetlands.</a:t>
            </a:r>
          </a:p>
          <a:p>
            <a:pPr>
              <a:lnSpc>
                <a:spcPct val="110000"/>
              </a:lnSpc>
              <a:buClr>
                <a:schemeClr val="tx1"/>
              </a:buClr>
              <a:buFont typeface="Wingdings" pitchFamily="2" charset="2"/>
              <a:buChar char="§"/>
            </a:pPr>
            <a:r>
              <a:rPr lang="en-GB" sz="2000" b="1" smtClean="0">
                <a:solidFill>
                  <a:schemeClr val="tx1"/>
                </a:solidFill>
              </a:rPr>
              <a:t>Harris, Urban Studies Vol. 34 No.4 pp 605-626 looks at the University of Portsmouth, contains a discussion about the merits of using the partial survey method and type 1 &amp; 2 multipliers.</a:t>
            </a:r>
          </a:p>
          <a:p>
            <a:pPr>
              <a:lnSpc>
                <a:spcPct val="110000"/>
              </a:lnSpc>
              <a:buClr>
                <a:schemeClr val="tx1"/>
              </a:buClr>
              <a:buFont typeface="Wingdings" pitchFamily="2" charset="2"/>
              <a:buChar char="§"/>
            </a:pPr>
            <a:r>
              <a:rPr lang="en-GB" sz="2000" b="1" smtClean="0">
                <a:solidFill>
                  <a:schemeClr val="tx1"/>
                </a:solidFill>
              </a:rPr>
              <a:t>Hill looks at the effect of overseas students on the Welsh economy.</a:t>
            </a:r>
          </a:p>
          <a:p>
            <a:pPr>
              <a:lnSpc>
                <a:spcPct val="110000"/>
              </a:lnSpc>
              <a:buClr>
                <a:schemeClr val="tx1"/>
              </a:buClr>
              <a:buFont typeface="Wingdings" pitchFamily="2" charset="2"/>
              <a:buChar char="§"/>
            </a:pPr>
            <a:r>
              <a:rPr lang="en-GB" sz="2000" b="1" smtClean="0">
                <a:solidFill>
                  <a:schemeClr val="tx1"/>
                </a:solidFill>
              </a:rPr>
              <a:t>Bishop et al. look at the impact of the naval base at Plymouth and its impact on the economy of Devon and Cornwall. </a:t>
            </a:r>
          </a:p>
          <a:p>
            <a:pPr>
              <a:lnSpc>
                <a:spcPct val="110000"/>
              </a:lnSpc>
              <a:buClr>
                <a:schemeClr val="tx1"/>
              </a:buClr>
              <a:buFont typeface="Wingdings" pitchFamily="2" charset="2"/>
              <a:buChar char="§"/>
            </a:pPr>
            <a:r>
              <a:rPr lang="en-GB" sz="2000" b="1" smtClean="0">
                <a:solidFill>
                  <a:schemeClr val="tx1"/>
                </a:solidFill>
              </a:rPr>
              <a:t>Clark &amp; Grainger, et al Portsmouth Naval Base4</a:t>
            </a:r>
          </a:p>
          <a:p>
            <a:pPr>
              <a:buClr>
                <a:srgbClr val="FF0066"/>
              </a:buClr>
              <a:buFont typeface="Wingdings" pitchFamily="2" charset="2"/>
              <a:buChar char="q"/>
            </a:pPr>
            <a:endParaRPr lang="en-GB" sz="2000" smtClean="0"/>
          </a:p>
          <a:p>
            <a:endParaRPr lang="en-GB" sz="2000" smtClean="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2D56D02A-76DB-4DA2-B042-5B6F314CAD80}" type="slidenum">
              <a:rPr lang="en-GB"/>
              <a:pPr>
                <a:defRPr/>
              </a:pPr>
              <a:t>16</a:t>
            </a:fld>
            <a:endParaRPr lang="en-GB">
              <a:latin typeface="Times New Roman" pitchFamily="18" charset="0"/>
            </a:endParaRPr>
          </a:p>
        </p:txBody>
      </p:sp>
      <p:sp>
        <p:nvSpPr>
          <p:cNvPr id="123907" name="Rectangle 2"/>
          <p:cNvSpPr>
            <a:spLocks noGrp="1" noChangeArrowheads="1"/>
          </p:cNvSpPr>
          <p:nvPr>
            <p:ph type="body" idx="1"/>
          </p:nvPr>
        </p:nvSpPr>
        <p:spPr>
          <a:xfrm>
            <a:off x="609600" y="1219200"/>
            <a:ext cx="7467600" cy="4876800"/>
          </a:xfrm>
        </p:spPr>
        <p:txBody>
          <a:bodyPr/>
          <a:lstStyle/>
          <a:p>
            <a:pPr>
              <a:lnSpc>
                <a:spcPct val="90000"/>
              </a:lnSpc>
              <a:buFont typeface="Wingdings" pitchFamily="2" charset="2"/>
              <a:buNone/>
            </a:pPr>
            <a:r>
              <a:rPr lang="en-GB" sz="2400" b="1" smtClean="0">
                <a:solidFill>
                  <a:schemeClr val="tx1"/>
                </a:solidFill>
              </a:rPr>
              <a:t>Strengths</a:t>
            </a:r>
            <a:endParaRPr lang="en-GB" sz="2400" smtClean="0">
              <a:solidFill>
                <a:schemeClr val="tx1"/>
              </a:solidFill>
            </a:endParaRPr>
          </a:p>
          <a:p>
            <a:pPr>
              <a:lnSpc>
                <a:spcPct val="90000"/>
              </a:lnSpc>
              <a:buClr>
                <a:schemeClr val="tx1"/>
              </a:buClr>
              <a:buFont typeface="Wingdings" pitchFamily="2" charset="2"/>
              <a:buChar char="§"/>
            </a:pPr>
            <a:r>
              <a:rPr lang="en-GB" sz="2000" b="1" smtClean="0">
                <a:solidFill>
                  <a:schemeClr val="tx1"/>
                </a:solidFill>
              </a:rPr>
              <a:t>Shows the supply chain linkages</a:t>
            </a:r>
          </a:p>
          <a:p>
            <a:pPr>
              <a:lnSpc>
                <a:spcPct val="90000"/>
              </a:lnSpc>
              <a:buClr>
                <a:schemeClr val="tx1"/>
              </a:buClr>
              <a:buFont typeface="Wingdings" pitchFamily="2" charset="2"/>
              <a:buChar char="§"/>
            </a:pPr>
            <a:r>
              <a:rPr lang="en-GB" sz="2000" b="1" smtClean="0">
                <a:solidFill>
                  <a:schemeClr val="tx1"/>
                </a:solidFill>
              </a:rPr>
              <a:t>Captures the full system effects</a:t>
            </a:r>
          </a:p>
          <a:p>
            <a:pPr>
              <a:lnSpc>
                <a:spcPct val="90000"/>
              </a:lnSpc>
              <a:buClr>
                <a:schemeClr val="tx1"/>
              </a:buClr>
              <a:buFont typeface="Wingdings" pitchFamily="2" charset="2"/>
              <a:buChar char="§"/>
            </a:pPr>
            <a:r>
              <a:rPr lang="en-GB" sz="2000" b="1" smtClean="0">
                <a:solidFill>
                  <a:schemeClr val="tx1"/>
                </a:solidFill>
              </a:rPr>
              <a:t>The methodology is transparent</a:t>
            </a:r>
          </a:p>
          <a:p>
            <a:pPr>
              <a:lnSpc>
                <a:spcPct val="90000"/>
              </a:lnSpc>
              <a:buClr>
                <a:schemeClr val="tx1"/>
              </a:buClr>
              <a:buFont typeface="Wingdings" pitchFamily="2" charset="2"/>
              <a:buChar char="§"/>
            </a:pPr>
            <a:r>
              <a:rPr lang="en-GB" sz="2000" b="1" smtClean="0">
                <a:solidFill>
                  <a:schemeClr val="tx1"/>
                </a:solidFill>
              </a:rPr>
              <a:t>Produces more detailed sectoral results</a:t>
            </a:r>
          </a:p>
          <a:p>
            <a:pPr>
              <a:lnSpc>
                <a:spcPct val="90000"/>
              </a:lnSpc>
              <a:buClr>
                <a:schemeClr val="tx1"/>
              </a:buClr>
              <a:buFont typeface="Wingdings" pitchFamily="2" charset="2"/>
              <a:buChar char="§"/>
            </a:pPr>
            <a:r>
              <a:rPr lang="en-GB" sz="2000" b="1" smtClean="0">
                <a:solidFill>
                  <a:schemeClr val="tx1"/>
                </a:solidFill>
              </a:rPr>
              <a:t>Applicable to scenario (what if) analysis</a:t>
            </a:r>
          </a:p>
          <a:p>
            <a:pPr>
              <a:lnSpc>
                <a:spcPct val="90000"/>
              </a:lnSpc>
              <a:buFont typeface="Wingdings" pitchFamily="2" charset="2"/>
              <a:buNone/>
            </a:pPr>
            <a:r>
              <a:rPr lang="en-GB" sz="2400" b="1" smtClean="0">
                <a:solidFill>
                  <a:schemeClr val="tx1"/>
                </a:solidFill>
              </a:rPr>
              <a:t>Weaknesses</a:t>
            </a:r>
            <a:r>
              <a:rPr lang="en-GB" sz="2400" smtClean="0">
                <a:solidFill>
                  <a:schemeClr val="tx1"/>
                </a:solidFill>
              </a:rPr>
              <a:t> </a:t>
            </a:r>
          </a:p>
          <a:p>
            <a:pPr>
              <a:lnSpc>
                <a:spcPct val="90000"/>
              </a:lnSpc>
              <a:buClr>
                <a:schemeClr val="tx1"/>
              </a:buClr>
              <a:buFont typeface="Wingdings" pitchFamily="2" charset="2"/>
              <a:buChar char="§"/>
            </a:pPr>
            <a:r>
              <a:rPr lang="en-GB" sz="2000" b="1" smtClean="0">
                <a:solidFill>
                  <a:schemeClr val="tx1"/>
                </a:solidFill>
              </a:rPr>
              <a:t>Availability and reliability of data </a:t>
            </a:r>
          </a:p>
          <a:p>
            <a:pPr>
              <a:lnSpc>
                <a:spcPct val="90000"/>
              </a:lnSpc>
              <a:buClr>
                <a:schemeClr val="tx1"/>
              </a:buClr>
              <a:buFont typeface="Wingdings" pitchFamily="2" charset="2"/>
              <a:buChar char="§"/>
            </a:pPr>
            <a:r>
              <a:rPr lang="en-GB" sz="2000" b="1" smtClean="0">
                <a:solidFill>
                  <a:schemeClr val="tx1"/>
                </a:solidFill>
              </a:rPr>
              <a:t>Production techniques are assumed fixed </a:t>
            </a:r>
          </a:p>
          <a:p>
            <a:pPr>
              <a:lnSpc>
                <a:spcPct val="90000"/>
              </a:lnSpc>
              <a:buClr>
                <a:schemeClr val="tx1"/>
              </a:buClr>
              <a:buFont typeface="Wingdings" pitchFamily="2" charset="2"/>
              <a:buChar char="§"/>
            </a:pPr>
            <a:r>
              <a:rPr lang="en-GB" sz="2000" b="1" smtClean="0">
                <a:solidFill>
                  <a:schemeClr val="tx1"/>
                </a:solidFill>
              </a:rPr>
              <a:t>Import propensities may chane</a:t>
            </a:r>
          </a:p>
          <a:p>
            <a:pPr>
              <a:lnSpc>
                <a:spcPct val="90000"/>
              </a:lnSpc>
              <a:buClr>
                <a:schemeClr val="tx1"/>
              </a:buClr>
              <a:buFont typeface="Wingdings" pitchFamily="2" charset="2"/>
              <a:buChar char="§"/>
            </a:pPr>
            <a:r>
              <a:rPr lang="en-GB" sz="2000" b="1" smtClean="0">
                <a:solidFill>
                  <a:schemeClr val="tx1"/>
                </a:solidFill>
              </a:rPr>
              <a:t>Changes in industry linkages</a:t>
            </a:r>
          </a:p>
          <a:p>
            <a:pPr>
              <a:lnSpc>
                <a:spcPct val="90000"/>
              </a:lnSpc>
              <a:buClr>
                <a:schemeClr val="tx1"/>
              </a:buClr>
              <a:buFont typeface="Wingdings" pitchFamily="2" charset="2"/>
              <a:buChar char="§"/>
            </a:pPr>
            <a:r>
              <a:rPr lang="en-GB" sz="2000" b="1" smtClean="0">
                <a:solidFill>
                  <a:schemeClr val="tx1"/>
                </a:solidFill>
              </a:rPr>
              <a:t>Assumption of constant returns</a:t>
            </a:r>
          </a:p>
          <a:p>
            <a:pPr>
              <a:lnSpc>
                <a:spcPct val="90000"/>
              </a:lnSpc>
              <a:buClr>
                <a:schemeClr val="tx1"/>
              </a:buClr>
              <a:buFont typeface="Wingdings" pitchFamily="2" charset="2"/>
              <a:buChar char="§"/>
            </a:pPr>
            <a:r>
              <a:rPr lang="en-GB" sz="2000" b="1" smtClean="0">
                <a:solidFill>
                  <a:schemeClr val="tx1"/>
                </a:solidFill>
              </a:rPr>
              <a:t>Assumption of no supply constraints</a:t>
            </a:r>
          </a:p>
          <a:p>
            <a:pPr>
              <a:lnSpc>
                <a:spcPct val="90000"/>
              </a:lnSpc>
              <a:buFont typeface="Wingdings" pitchFamily="2" charset="2"/>
              <a:buNone/>
            </a:pPr>
            <a:endParaRPr lang="en-GB" sz="2200" smtClean="0">
              <a:solidFill>
                <a:srgbClr val="660066"/>
              </a:solidFill>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024A0C07-05AE-4F05-906D-442443F51EA6}" type="slidenum">
              <a:rPr lang="en-GB"/>
              <a:pPr>
                <a:defRPr/>
              </a:pPr>
              <a:t>17</a:t>
            </a:fld>
            <a:endParaRPr lang="en-GB">
              <a:latin typeface="Times New Roman" pitchFamily="18" charset="0"/>
            </a:endParaRPr>
          </a:p>
        </p:txBody>
      </p:sp>
      <p:sp>
        <p:nvSpPr>
          <p:cNvPr id="125955" name="Rectangle 2"/>
          <p:cNvSpPr>
            <a:spLocks noGrp="1" noChangeArrowheads="1"/>
          </p:cNvSpPr>
          <p:nvPr>
            <p:ph type="body" idx="1"/>
          </p:nvPr>
        </p:nvSpPr>
        <p:spPr>
          <a:xfrm>
            <a:off x="571500" y="1143000"/>
            <a:ext cx="8143875" cy="4953000"/>
          </a:xfrm>
        </p:spPr>
        <p:txBody>
          <a:bodyPr/>
          <a:lstStyle/>
          <a:p>
            <a:pPr>
              <a:lnSpc>
                <a:spcPct val="90000"/>
              </a:lnSpc>
              <a:buFont typeface="Wingdings" pitchFamily="2" charset="2"/>
              <a:buNone/>
            </a:pPr>
            <a:r>
              <a:rPr lang="en-GB" sz="2400" b="1" smtClean="0">
                <a:solidFill>
                  <a:schemeClr val="tx1"/>
                </a:solidFill>
              </a:rPr>
              <a:t>New directions</a:t>
            </a:r>
          </a:p>
          <a:p>
            <a:pPr>
              <a:lnSpc>
                <a:spcPct val="90000"/>
              </a:lnSpc>
              <a:buClr>
                <a:schemeClr val="tx1"/>
              </a:buClr>
              <a:buFont typeface="Wingdings" pitchFamily="2" charset="2"/>
              <a:buChar char="§"/>
            </a:pPr>
            <a:r>
              <a:rPr lang="en-GB" sz="2200" smtClean="0">
                <a:solidFill>
                  <a:schemeClr val="tx1"/>
                </a:solidFill>
              </a:rPr>
              <a:t>To get over the problem of fixed technology and excess supply the I - O model is expanded to include a supply-side and is linked to an econometric model</a:t>
            </a:r>
          </a:p>
          <a:p>
            <a:pPr>
              <a:lnSpc>
                <a:spcPct val="90000"/>
              </a:lnSpc>
              <a:buClr>
                <a:schemeClr val="tx1"/>
              </a:buClr>
              <a:buFont typeface="Wingdings" pitchFamily="2" charset="2"/>
              <a:buChar char="§"/>
            </a:pPr>
            <a:r>
              <a:rPr lang="en-GB" sz="2200" smtClean="0">
                <a:solidFill>
                  <a:schemeClr val="tx1"/>
                </a:solidFill>
              </a:rPr>
              <a:t>This allows for price &amp; quality adjustments to be incorporated</a:t>
            </a:r>
          </a:p>
          <a:p>
            <a:pPr>
              <a:lnSpc>
                <a:spcPct val="90000"/>
              </a:lnSpc>
              <a:buClr>
                <a:schemeClr val="tx1"/>
              </a:buClr>
              <a:buFont typeface="Wingdings" pitchFamily="2" charset="2"/>
              <a:buChar char="§"/>
            </a:pPr>
            <a:r>
              <a:rPr lang="en-GB" sz="2200" smtClean="0">
                <a:solidFill>
                  <a:schemeClr val="tx1"/>
                </a:solidFill>
              </a:rPr>
              <a:t>Time dimension allows adjustment of output/labour ratio and changes in consumption patterns </a:t>
            </a:r>
          </a:p>
          <a:p>
            <a:pPr>
              <a:lnSpc>
                <a:spcPct val="90000"/>
              </a:lnSpc>
              <a:buFont typeface="Wingdings" pitchFamily="2" charset="2"/>
              <a:buNone/>
            </a:pPr>
            <a:r>
              <a:rPr lang="en-GB" sz="2200" b="1" smtClean="0">
                <a:solidFill>
                  <a:schemeClr val="tx1"/>
                </a:solidFill>
              </a:rPr>
              <a:t>Advantages</a:t>
            </a:r>
          </a:p>
          <a:p>
            <a:pPr>
              <a:lnSpc>
                <a:spcPct val="90000"/>
              </a:lnSpc>
              <a:buClr>
                <a:schemeClr val="tx1"/>
              </a:buClr>
              <a:buFont typeface="Wingdings" pitchFamily="2" charset="2"/>
              <a:buChar char="§"/>
            </a:pPr>
            <a:r>
              <a:rPr lang="en-GB" sz="2200" smtClean="0">
                <a:solidFill>
                  <a:schemeClr val="tx1"/>
                </a:solidFill>
              </a:rPr>
              <a:t>The sectoral diversity of I-O is maintained and the dynamic, price responsiveness and forecasting abilities of the EC model are captured.</a:t>
            </a:r>
          </a:p>
          <a:p>
            <a:pPr>
              <a:lnSpc>
                <a:spcPct val="90000"/>
              </a:lnSpc>
              <a:buClr>
                <a:schemeClr val="tx1"/>
              </a:buClr>
              <a:buFont typeface="Wingdings" pitchFamily="2" charset="2"/>
              <a:buChar char="§"/>
            </a:pPr>
            <a:r>
              <a:rPr lang="en-GB" sz="2000" b="1" smtClean="0">
                <a:solidFill>
                  <a:schemeClr val="tx1"/>
                </a:solidFill>
              </a:rPr>
              <a:t>See </a:t>
            </a:r>
            <a:r>
              <a:rPr lang="en-GB" sz="2000" b="1" u="sng" smtClean="0">
                <a:solidFill>
                  <a:schemeClr val="tx1"/>
                </a:solidFill>
              </a:rPr>
              <a:t>Integrated Econometric and I-O models – Issues and Opportunities</a:t>
            </a:r>
            <a:r>
              <a:rPr lang="en-GB" sz="2000" b="1" smtClean="0">
                <a:solidFill>
                  <a:schemeClr val="tx1"/>
                </a:solidFill>
              </a:rPr>
              <a:t> by Rey (2000) (Papers in Regional Science Vol. 79 pp271 – 292)</a:t>
            </a:r>
          </a:p>
          <a:p>
            <a:pPr>
              <a:lnSpc>
                <a:spcPct val="90000"/>
              </a:lnSpc>
            </a:pPr>
            <a:endParaRPr lang="en-GB" sz="2000" b="1" smtClean="0">
              <a:solidFill>
                <a:srgbClr val="660066"/>
              </a:solidFill>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6" name="Slide Number Placeholder 5"/>
          <p:cNvSpPr>
            <a:spLocks noGrp="1"/>
          </p:cNvSpPr>
          <p:nvPr>
            <p:ph type="sldNum" sz="quarter" idx="12"/>
          </p:nvPr>
        </p:nvSpPr>
        <p:spPr/>
        <p:txBody>
          <a:bodyPr/>
          <a:lstStyle/>
          <a:p>
            <a:pPr>
              <a:defRPr/>
            </a:pPr>
            <a:fld id="{75DFB27A-D95D-48AF-9309-D4F370C69250}" type="slidenum">
              <a:rPr lang="en-GB"/>
              <a:pPr>
                <a:defRPr/>
              </a:pPr>
              <a:t>18</a:t>
            </a:fld>
            <a:endParaRPr lang="en-GB">
              <a:latin typeface="Times New Roman" pitchFamily="18" charset="0"/>
            </a:endParaRPr>
          </a:p>
        </p:txBody>
      </p:sp>
      <p:pic>
        <p:nvPicPr>
          <p:cNvPr id="128003" name="Picture 2"/>
          <p:cNvPicPr>
            <a:picLocks noChangeAspect="1" noChangeArrowheads="1"/>
          </p:cNvPicPr>
          <p:nvPr/>
        </p:nvPicPr>
        <p:blipFill>
          <a:blip r:embed="rId3"/>
          <a:srcRect/>
          <a:stretch>
            <a:fillRect/>
          </a:stretch>
        </p:blipFill>
        <p:spPr bwMode="auto">
          <a:xfrm>
            <a:off x="1428750" y="1643063"/>
            <a:ext cx="6165850" cy="4567237"/>
          </a:xfrm>
          <a:prstGeom prst="rect">
            <a:avLst/>
          </a:prstGeom>
          <a:noFill/>
          <a:ln w="9525">
            <a:noFill/>
            <a:miter lim="800000"/>
            <a:headEnd/>
            <a:tailEnd/>
          </a:ln>
        </p:spPr>
      </p:pic>
      <p:sp>
        <p:nvSpPr>
          <p:cNvPr id="128004" name="Text Box 4"/>
          <p:cNvSpPr txBox="1">
            <a:spLocks noChangeArrowheads="1"/>
          </p:cNvSpPr>
          <p:nvPr/>
        </p:nvSpPr>
        <p:spPr bwMode="auto">
          <a:xfrm>
            <a:off x="642938" y="1214438"/>
            <a:ext cx="7804150" cy="401637"/>
          </a:xfrm>
          <a:prstGeom prst="rect">
            <a:avLst/>
          </a:prstGeom>
          <a:noFill/>
          <a:ln w="25400">
            <a:noFill/>
            <a:miter lim="800000"/>
            <a:headEnd type="none" w="sm" len="sm"/>
            <a:tailEnd type="none" w="lg" len="med"/>
          </a:ln>
        </p:spPr>
        <p:txBody>
          <a:bodyPr wrap="none" lIns="93600" tIns="46800" rIns="93600" bIns="46800">
            <a:spAutoFit/>
          </a:bodyPr>
          <a:lstStyle/>
          <a:p>
            <a:pPr eaLnBrk="0" hangingPunct="0"/>
            <a:r>
              <a:rPr lang="en-GB" sz="2000" b="1">
                <a:latin typeface="Arial" charset="0"/>
              </a:rPr>
              <a:t>Integration of Input – Output and regional econometric models</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D27C8503-F77F-478E-880C-F9C434AFB919}" type="slidenum">
              <a:rPr lang="en-GB"/>
              <a:pPr>
                <a:defRPr/>
              </a:pPr>
              <a:t>19</a:t>
            </a:fld>
            <a:endParaRPr lang="en-GB">
              <a:latin typeface="Times New Roman" pitchFamily="18" charset="0"/>
            </a:endParaRPr>
          </a:p>
        </p:txBody>
      </p:sp>
      <p:sp>
        <p:nvSpPr>
          <p:cNvPr id="130051" name="Rectangle 3"/>
          <p:cNvSpPr>
            <a:spLocks noGrp="1" noChangeArrowheads="1"/>
          </p:cNvSpPr>
          <p:nvPr>
            <p:ph type="body" idx="1"/>
          </p:nvPr>
        </p:nvSpPr>
        <p:spPr>
          <a:xfrm>
            <a:off x="228600" y="1500188"/>
            <a:ext cx="8382000" cy="4976812"/>
          </a:xfrm>
        </p:spPr>
        <p:txBody>
          <a:bodyPr/>
          <a:lstStyle/>
          <a:p>
            <a:pPr algn="ctr">
              <a:buFont typeface="Wingdings" pitchFamily="2" charset="2"/>
              <a:buNone/>
            </a:pPr>
            <a:r>
              <a:rPr lang="en-GB" sz="2400" b="1" smtClean="0">
                <a:solidFill>
                  <a:schemeClr val="tx1"/>
                </a:solidFill>
              </a:rPr>
              <a:t>Summary econometric and Input - Output modelling</a:t>
            </a:r>
          </a:p>
          <a:p>
            <a:pPr>
              <a:buClr>
                <a:schemeClr val="tx1"/>
              </a:buClr>
              <a:buFont typeface="Wingdings" pitchFamily="2" charset="2"/>
              <a:buChar char="§"/>
            </a:pPr>
            <a:r>
              <a:rPr lang="en-GB" sz="2000" smtClean="0">
                <a:solidFill>
                  <a:schemeClr val="tx1"/>
                </a:solidFill>
              </a:rPr>
              <a:t>More complex relationships can be modelled by using econometric models – problem which model to use.</a:t>
            </a:r>
          </a:p>
          <a:p>
            <a:pPr>
              <a:buClr>
                <a:schemeClr val="tx1"/>
              </a:buClr>
              <a:buFont typeface="Wingdings" pitchFamily="2" charset="2"/>
              <a:buChar char="§"/>
            </a:pPr>
            <a:r>
              <a:rPr lang="en-GB" sz="2000" smtClean="0">
                <a:solidFill>
                  <a:schemeClr val="tx1"/>
                </a:solidFill>
              </a:rPr>
              <a:t>More robust than economic base or Keynesian multipliers</a:t>
            </a:r>
          </a:p>
          <a:p>
            <a:pPr>
              <a:buClr>
                <a:schemeClr val="tx1"/>
              </a:buClr>
              <a:buFont typeface="Wingdings" pitchFamily="2" charset="2"/>
              <a:buChar char="§"/>
            </a:pPr>
            <a:r>
              <a:rPr lang="en-GB" sz="2000" smtClean="0">
                <a:solidFill>
                  <a:schemeClr val="tx1"/>
                </a:solidFill>
              </a:rPr>
              <a:t>Transparent Interaction between a region's industries</a:t>
            </a:r>
          </a:p>
          <a:p>
            <a:pPr>
              <a:buClr>
                <a:schemeClr val="tx1"/>
              </a:buClr>
              <a:buFont typeface="Wingdings" pitchFamily="2" charset="2"/>
              <a:buChar char="§"/>
            </a:pPr>
            <a:r>
              <a:rPr lang="en-GB" sz="2000" smtClean="0">
                <a:solidFill>
                  <a:schemeClr val="tx1"/>
                </a:solidFill>
              </a:rPr>
              <a:t>More precise tool for forecasting exogenous shocks.</a:t>
            </a:r>
          </a:p>
          <a:p>
            <a:pPr>
              <a:buClr>
                <a:schemeClr val="tx1"/>
              </a:buClr>
              <a:buFont typeface="Wingdings" pitchFamily="2" charset="2"/>
              <a:buChar char="§"/>
            </a:pPr>
            <a:r>
              <a:rPr lang="en-GB" sz="2000" smtClean="0">
                <a:solidFill>
                  <a:schemeClr val="tx1"/>
                </a:solidFill>
              </a:rPr>
              <a:t>Used in a wide range of studies and seen as reliable</a:t>
            </a:r>
          </a:p>
          <a:p>
            <a:pPr>
              <a:buClr>
                <a:schemeClr val="tx1"/>
              </a:buClr>
              <a:buFont typeface="Wingdings" pitchFamily="2" charset="2"/>
              <a:buChar char="§"/>
            </a:pPr>
            <a:r>
              <a:rPr lang="en-GB" sz="2000" smtClean="0">
                <a:solidFill>
                  <a:schemeClr val="tx1"/>
                </a:solidFill>
              </a:rPr>
              <a:t>Problems restrictive assumptions and data availability</a:t>
            </a:r>
          </a:p>
          <a:p>
            <a:pPr>
              <a:buClr>
                <a:schemeClr val="tx1"/>
              </a:buClr>
              <a:buFont typeface="Wingdings" pitchFamily="2" charset="2"/>
              <a:buChar char="§"/>
            </a:pPr>
            <a:r>
              <a:rPr lang="en-GB" sz="2000" smtClean="0">
                <a:solidFill>
                  <a:schemeClr val="tx1"/>
                </a:solidFill>
              </a:rPr>
              <a:t>Integration with econometric models improves performance in the short-run and creates a “dynamic” model</a:t>
            </a:r>
          </a:p>
          <a:p>
            <a:pPr>
              <a:buClr>
                <a:schemeClr val="tx1"/>
              </a:buClr>
              <a:buFont typeface="Wingdings" pitchFamily="2" charset="2"/>
              <a:buChar char="§"/>
            </a:pPr>
            <a:r>
              <a:rPr lang="en-GB" sz="2400" b="1" smtClean="0">
                <a:solidFill>
                  <a:schemeClr val="tx1"/>
                </a:solidFill>
              </a:rPr>
              <a:t>Next week: Regional growth disparities - the Neoclassical and Keynesian perspectives</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C5483AAB-5345-4EC8-9A92-56891E92A4B4}" type="slidenum">
              <a:rPr lang="en-GB"/>
              <a:pPr>
                <a:defRPr/>
              </a:pPr>
              <a:t>2</a:t>
            </a:fld>
            <a:endParaRPr lang="en-GB">
              <a:latin typeface="Times New Roman" pitchFamily="18" charset="0"/>
            </a:endParaRPr>
          </a:p>
        </p:txBody>
      </p:sp>
      <p:sp>
        <p:nvSpPr>
          <p:cNvPr id="16388" name="Rectangle 3"/>
          <p:cNvSpPr>
            <a:spLocks noGrp="1" noChangeArrowheads="1"/>
          </p:cNvSpPr>
          <p:nvPr>
            <p:ph type="body" idx="1"/>
          </p:nvPr>
        </p:nvSpPr>
        <p:spPr>
          <a:xfrm>
            <a:off x="304800" y="990600"/>
            <a:ext cx="7772400" cy="5181600"/>
          </a:xfrm>
        </p:spPr>
        <p:txBody>
          <a:bodyPr/>
          <a:lstStyle/>
          <a:p>
            <a:pPr marL="533400" indent="-533400" algn="ctr">
              <a:lnSpc>
                <a:spcPct val="90000"/>
              </a:lnSpc>
              <a:buClr>
                <a:schemeClr val="tx2"/>
              </a:buClr>
              <a:buFont typeface="Wingdings" pitchFamily="2" charset="2"/>
              <a:buNone/>
            </a:pPr>
            <a:r>
              <a:rPr lang="en-GB" sz="2400" b="1" smtClean="0">
                <a:solidFill>
                  <a:schemeClr val="tx1"/>
                </a:solidFill>
              </a:rPr>
              <a:t>RALE – Lecture 2b</a:t>
            </a:r>
          </a:p>
          <a:p>
            <a:pPr marL="533400" indent="-533400">
              <a:lnSpc>
                <a:spcPct val="110000"/>
              </a:lnSpc>
              <a:buClr>
                <a:schemeClr val="tx2"/>
              </a:buClr>
              <a:buFont typeface="Wingdings" pitchFamily="2" charset="2"/>
              <a:buNone/>
            </a:pPr>
            <a:r>
              <a:rPr lang="en-GB" sz="2000" b="1" smtClean="0">
                <a:solidFill>
                  <a:schemeClr val="tx1"/>
                </a:solidFill>
              </a:rPr>
              <a:t>Last session Multipliers &amp; output models </a:t>
            </a:r>
          </a:p>
          <a:p>
            <a:pPr marL="533400" indent="-533400">
              <a:lnSpc>
                <a:spcPct val="110000"/>
              </a:lnSpc>
              <a:buClr>
                <a:schemeClr val="tx2"/>
              </a:buClr>
              <a:buFont typeface="Wingdings" pitchFamily="2" charset="2"/>
              <a:buNone/>
            </a:pPr>
            <a:r>
              <a:rPr lang="en-GB" sz="2000" b="1" smtClean="0">
                <a:solidFill>
                  <a:schemeClr val="tx1"/>
                </a:solidFill>
              </a:rPr>
              <a:t>This session: Econometric &amp; I-O models</a:t>
            </a:r>
          </a:p>
          <a:p>
            <a:pPr marL="533400" indent="-533400">
              <a:lnSpc>
                <a:spcPct val="90000"/>
              </a:lnSpc>
              <a:buClr>
                <a:schemeClr val="tx2"/>
              </a:buClr>
              <a:buFont typeface="Wingdings" pitchFamily="2" charset="2"/>
              <a:buNone/>
            </a:pPr>
            <a:r>
              <a:rPr lang="en-GB" sz="2000" b="1" smtClean="0">
                <a:solidFill>
                  <a:schemeClr val="tx1"/>
                </a:solidFill>
              </a:rPr>
              <a:t>Aims</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To examine regional econometric models</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Introduce the concept of the I-O approach.</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Review selection of studies, look at the limitations &amp; review extensions</a:t>
            </a:r>
          </a:p>
          <a:p>
            <a:pPr marL="533400" indent="-533400">
              <a:lnSpc>
                <a:spcPct val="90000"/>
              </a:lnSpc>
              <a:buClr>
                <a:schemeClr val="tx2"/>
              </a:buClr>
              <a:buFont typeface="Wingdings" pitchFamily="2" charset="2"/>
              <a:buNone/>
            </a:pPr>
            <a:r>
              <a:rPr lang="en-GB" sz="2400" b="1" smtClean="0">
                <a:solidFill>
                  <a:schemeClr val="tx1"/>
                </a:solidFill>
              </a:rPr>
              <a:t>Objectives</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Be familiar with regional econometric models</a:t>
            </a:r>
            <a:r>
              <a:rPr lang="en-GB" sz="2000" b="1" i="1" smtClean="0">
                <a:solidFill>
                  <a:schemeClr val="tx1"/>
                </a:solidFill>
                <a:cs typeface="Times New Roman" pitchFamily="18" charset="0"/>
              </a:rPr>
              <a:t>.</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Awareness of the I-O methodology. </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Ability to access a range of studies &amp; be conversant with the limitations</a:t>
            </a:r>
          </a:p>
          <a:p>
            <a:pPr marL="533400" indent="-533400">
              <a:lnSpc>
                <a:spcPct val="90000"/>
              </a:lnSpc>
              <a:buClr>
                <a:schemeClr val="tx1"/>
              </a:buClr>
              <a:buFont typeface="Wingdings" pitchFamily="2" charset="2"/>
              <a:buChar char="§"/>
            </a:pPr>
            <a:r>
              <a:rPr lang="en-GB" sz="2000" b="1" smtClean="0">
                <a:solidFill>
                  <a:schemeClr val="tx1"/>
                </a:solidFill>
                <a:cs typeface="Times New Roman" pitchFamily="18" charset="0"/>
              </a:rPr>
              <a:t>To have an awareness of improvements that have been made.</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922CFC2A-927A-4017-956E-29E2AD2C904E}" type="slidenum">
              <a:rPr lang="en-GB"/>
              <a:pPr>
                <a:defRPr/>
              </a:pPr>
              <a:t>3</a:t>
            </a:fld>
            <a:endParaRPr lang="en-GB">
              <a:latin typeface="Times New Roman" pitchFamily="18" charset="0"/>
            </a:endParaRPr>
          </a:p>
        </p:txBody>
      </p:sp>
      <p:sp>
        <p:nvSpPr>
          <p:cNvPr id="18435" name="Rectangle 3"/>
          <p:cNvSpPr>
            <a:spLocks noGrp="1" noChangeArrowheads="1"/>
          </p:cNvSpPr>
          <p:nvPr>
            <p:ph type="body" idx="1"/>
          </p:nvPr>
        </p:nvSpPr>
        <p:spPr>
          <a:xfrm>
            <a:off x="685800" y="1214438"/>
            <a:ext cx="7772400" cy="4881562"/>
          </a:xfrm>
        </p:spPr>
        <p:txBody>
          <a:bodyPr/>
          <a:lstStyle/>
          <a:p>
            <a:pPr algn="ctr">
              <a:lnSpc>
                <a:spcPct val="90000"/>
              </a:lnSpc>
              <a:buFont typeface="Wingdings" pitchFamily="2" charset="2"/>
              <a:buNone/>
            </a:pPr>
            <a:r>
              <a:rPr lang="en-GB" sz="2800" b="1" smtClean="0">
                <a:solidFill>
                  <a:schemeClr val="tx1"/>
                </a:solidFill>
              </a:rPr>
              <a:t>Econometric models</a:t>
            </a:r>
          </a:p>
          <a:p>
            <a:pPr>
              <a:lnSpc>
                <a:spcPct val="90000"/>
              </a:lnSpc>
              <a:buFont typeface="Wingdings" pitchFamily="2" charset="2"/>
              <a:buNone/>
            </a:pPr>
            <a:r>
              <a:rPr lang="en-GB" sz="2000" b="1" smtClean="0">
                <a:solidFill>
                  <a:schemeClr val="tx1"/>
                </a:solidFill>
                <a:sym typeface="WP Greek Courier"/>
              </a:rPr>
              <a:t>	Multiplier models estimate changes in </a:t>
            </a:r>
            <a:r>
              <a:rPr lang="en-GB" sz="2000" b="1" u="sng" smtClean="0">
                <a:solidFill>
                  <a:schemeClr val="tx1"/>
                </a:solidFill>
                <a:sym typeface="WP Greek Courier"/>
              </a:rPr>
              <a:t>TOTAL </a:t>
            </a:r>
            <a:r>
              <a:rPr lang="en-GB" sz="2000" b="1" smtClean="0">
                <a:solidFill>
                  <a:schemeClr val="tx1"/>
                </a:solidFill>
                <a:sym typeface="WP Greek Courier"/>
              </a:rPr>
              <a:t>regional income and employment they do not detail the effects of alternative policies - so there is a need to use something else </a:t>
            </a:r>
          </a:p>
          <a:p>
            <a:pPr>
              <a:lnSpc>
                <a:spcPct val="90000"/>
              </a:lnSpc>
              <a:buFont typeface="Wingdings" pitchFamily="2" charset="2"/>
              <a:buNone/>
            </a:pPr>
            <a:r>
              <a:rPr lang="en-GB" sz="2400" b="1" smtClean="0">
                <a:solidFill>
                  <a:schemeClr val="tx1"/>
                </a:solidFill>
                <a:sym typeface="WP Greek Courier"/>
              </a:rPr>
              <a:t>Requirements of econometric models</a:t>
            </a:r>
          </a:p>
          <a:p>
            <a:pPr>
              <a:lnSpc>
                <a:spcPct val="90000"/>
              </a:lnSpc>
              <a:buClr>
                <a:schemeClr val="tx1"/>
              </a:buClr>
              <a:buFont typeface="Wingdings" pitchFamily="2" charset="2"/>
              <a:buChar char="§"/>
            </a:pPr>
            <a:r>
              <a:rPr lang="en-GB" sz="2000" b="1" smtClean="0">
                <a:solidFill>
                  <a:schemeClr val="tx1"/>
                </a:solidFill>
                <a:sym typeface="WP Greek Courier"/>
              </a:rPr>
              <a:t>Detailed enough to provide info on a wide range of data. </a:t>
            </a:r>
          </a:p>
          <a:p>
            <a:pPr>
              <a:lnSpc>
                <a:spcPct val="90000"/>
              </a:lnSpc>
              <a:buClr>
                <a:schemeClr val="tx1"/>
              </a:buClr>
              <a:buFont typeface="Wingdings" pitchFamily="2" charset="2"/>
              <a:buChar char="§"/>
            </a:pPr>
            <a:r>
              <a:rPr lang="en-GB" sz="2000" b="1" smtClean="0">
                <a:solidFill>
                  <a:schemeClr val="tx1"/>
                </a:solidFill>
                <a:sym typeface="WP Greek Courier"/>
              </a:rPr>
              <a:t>Need to be able to model for different spatial areas.</a:t>
            </a:r>
          </a:p>
          <a:p>
            <a:pPr>
              <a:lnSpc>
                <a:spcPct val="90000"/>
              </a:lnSpc>
              <a:buClr>
                <a:schemeClr val="tx1"/>
              </a:buClr>
              <a:buFont typeface="Wingdings" pitchFamily="2" charset="2"/>
              <a:buChar char="§"/>
            </a:pPr>
            <a:r>
              <a:rPr lang="en-GB" sz="2000" b="1" smtClean="0">
                <a:solidFill>
                  <a:schemeClr val="tx1"/>
                </a:solidFill>
                <a:sym typeface="WP Greek Courier"/>
              </a:rPr>
              <a:t>Models need to be “internally consistent” </a:t>
            </a:r>
          </a:p>
          <a:p>
            <a:pPr>
              <a:lnSpc>
                <a:spcPct val="90000"/>
              </a:lnSpc>
              <a:buFont typeface="Wingdings" pitchFamily="2" charset="2"/>
              <a:buNone/>
            </a:pPr>
            <a:r>
              <a:rPr lang="en-GB" sz="2400" b="1" smtClean="0">
                <a:solidFill>
                  <a:schemeClr val="tx1"/>
                </a:solidFill>
                <a:sym typeface="WP Greek Courier"/>
              </a:rPr>
              <a:t>What are they?</a:t>
            </a:r>
          </a:p>
          <a:p>
            <a:pPr>
              <a:lnSpc>
                <a:spcPct val="90000"/>
              </a:lnSpc>
              <a:buFont typeface="Wingdings" pitchFamily="2" charset="2"/>
              <a:buNone/>
            </a:pPr>
            <a:r>
              <a:rPr lang="en-GB" sz="2000" b="1" smtClean="0">
                <a:solidFill>
                  <a:schemeClr val="tx1"/>
                </a:solidFill>
                <a:sym typeface="WP Greek Courier"/>
              </a:rPr>
              <a:t>     “An interdependent set of equations. Each equation determines the numerical value of one regional variable. Right hand side consists of both endogenous and exogenous variables e.g. tax, birth and death rates etc.”</a:t>
            </a:r>
          </a:p>
          <a:p>
            <a:pPr>
              <a:lnSpc>
                <a:spcPct val="90000"/>
              </a:lnSpc>
            </a:pPr>
            <a:endParaRPr lang="en-GB" sz="2800" smtClean="0">
              <a:solidFill>
                <a:schemeClr val="tx1"/>
              </a:solidFill>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2"/>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3" name="Slide Number Placeholder 3"/>
          <p:cNvSpPr>
            <a:spLocks noGrp="1"/>
          </p:cNvSpPr>
          <p:nvPr>
            <p:ph type="sldNum" sz="quarter" idx="12"/>
          </p:nvPr>
        </p:nvSpPr>
        <p:spPr/>
        <p:txBody>
          <a:bodyPr/>
          <a:lstStyle/>
          <a:p>
            <a:pPr>
              <a:defRPr/>
            </a:pPr>
            <a:fld id="{04622C8D-2325-485E-9B20-C5D8D1E0DFBA}" type="slidenum">
              <a:rPr lang="en-GB"/>
              <a:pPr>
                <a:defRPr/>
              </a:pPr>
              <a:t>4</a:t>
            </a:fld>
            <a:endParaRPr lang="en-GB">
              <a:latin typeface="Times New Roman" pitchFamily="18" charset="0"/>
            </a:endParaRPr>
          </a:p>
        </p:txBody>
      </p:sp>
      <p:grpSp>
        <p:nvGrpSpPr>
          <p:cNvPr id="84021" name="Group 53"/>
          <p:cNvGrpSpPr>
            <a:grpSpLocks/>
          </p:cNvGrpSpPr>
          <p:nvPr/>
        </p:nvGrpSpPr>
        <p:grpSpPr bwMode="auto">
          <a:xfrm>
            <a:off x="3429000" y="3922713"/>
            <a:ext cx="3276600" cy="2143125"/>
            <a:chOff x="2304" y="2592"/>
            <a:chExt cx="2064" cy="1350"/>
          </a:xfrm>
        </p:grpSpPr>
        <p:sp>
          <p:nvSpPr>
            <p:cNvPr id="20527" name="Text Box 17"/>
            <p:cNvSpPr txBox="1">
              <a:spLocks noChangeArrowheads="1"/>
            </p:cNvSpPr>
            <p:nvPr/>
          </p:nvSpPr>
          <p:spPr bwMode="auto">
            <a:xfrm>
              <a:off x="3408" y="3072"/>
              <a:ext cx="960" cy="342"/>
            </a:xfrm>
            <a:prstGeom prst="rect">
              <a:avLst/>
            </a:prstGeom>
            <a:solidFill>
              <a:srgbClr val="FFCCCC"/>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Wages &amp; salaries</a:t>
              </a:r>
            </a:p>
          </p:txBody>
        </p:sp>
        <p:sp>
          <p:nvSpPr>
            <p:cNvPr id="20528" name="Text Box 19"/>
            <p:cNvSpPr txBox="1">
              <a:spLocks noChangeArrowheads="1"/>
            </p:cNvSpPr>
            <p:nvPr/>
          </p:nvSpPr>
          <p:spPr bwMode="auto">
            <a:xfrm>
              <a:off x="2304" y="3600"/>
              <a:ext cx="960" cy="342"/>
            </a:xfrm>
            <a:prstGeom prst="rect">
              <a:avLst/>
            </a:prstGeom>
            <a:solidFill>
              <a:srgbClr val="FFCCCC"/>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Non-export sector</a:t>
              </a:r>
            </a:p>
          </p:txBody>
        </p:sp>
        <p:sp>
          <p:nvSpPr>
            <p:cNvPr id="20529" name="Text Box 23"/>
            <p:cNvSpPr txBox="1">
              <a:spLocks noChangeArrowheads="1"/>
            </p:cNvSpPr>
            <p:nvPr/>
          </p:nvSpPr>
          <p:spPr bwMode="auto">
            <a:xfrm>
              <a:off x="2304" y="2592"/>
              <a:ext cx="960" cy="342"/>
            </a:xfrm>
            <a:prstGeom prst="rect">
              <a:avLst/>
            </a:prstGeom>
            <a:solidFill>
              <a:srgbClr val="FFCCCC"/>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Regional unemployment</a:t>
              </a:r>
            </a:p>
          </p:txBody>
        </p:sp>
        <p:cxnSp>
          <p:nvCxnSpPr>
            <p:cNvPr id="20530" name="AutoShape 33"/>
            <p:cNvCxnSpPr>
              <a:cxnSpLocks noChangeShapeType="1"/>
              <a:stCxn id="20497" idx="2"/>
              <a:endCxn id="20528" idx="0"/>
            </p:cNvCxnSpPr>
            <p:nvPr/>
          </p:nvCxnSpPr>
          <p:spPr bwMode="auto">
            <a:xfrm rot="5400000">
              <a:off x="2699" y="3507"/>
              <a:ext cx="170" cy="0"/>
            </a:xfrm>
            <a:prstGeom prst="straightConnector1">
              <a:avLst/>
            </a:prstGeom>
            <a:noFill/>
            <a:ln w="25400">
              <a:solidFill>
                <a:srgbClr val="008000"/>
              </a:solidFill>
              <a:round/>
              <a:headEnd type="none" w="sm" len="sm"/>
              <a:tailEnd type="triangle" w="lg" len="med"/>
            </a:ln>
          </p:spPr>
        </p:cxnSp>
        <p:cxnSp>
          <p:nvCxnSpPr>
            <p:cNvPr id="20531" name="AutoShape 35"/>
            <p:cNvCxnSpPr>
              <a:cxnSpLocks noChangeShapeType="1"/>
              <a:stCxn id="20497" idx="3"/>
              <a:endCxn id="20527" idx="1"/>
            </p:cNvCxnSpPr>
            <p:nvPr/>
          </p:nvCxnSpPr>
          <p:spPr bwMode="auto">
            <a:xfrm>
              <a:off x="3272" y="3243"/>
              <a:ext cx="128" cy="0"/>
            </a:xfrm>
            <a:prstGeom prst="straightConnector1">
              <a:avLst/>
            </a:prstGeom>
            <a:noFill/>
            <a:ln w="25400">
              <a:solidFill>
                <a:srgbClr val="008000"/>
              </a:solidFill>
              <a:round/>
              <a:headEnd type="none" w="sm" len="sm"/>
              <a:tailEnd type="triangle" w="lg" len="med"/>
            </a:ln>
          </p:spPr>
        </p:cxnSp>
        <p:cxnSp>
          <p:nvCxnSpPr>
            <p:cNvPr id="20532" name="AutoShape 36"/>
            <p:cNvCxnSpPr>
              <a:cxnSpLocks noChangeShapeType="1"/>
              <a:stCxn id="20497" idx="0"/>
              <a:endCxn id="20529" idx="2"/>
            </p:cNvCxnSpPr>
            <p:nvPr/>
          </p:nvCxnSpPr>
          <p:spPr bwMode="auto">
            <a:xfrm rot="-5400000">
              <a:off x="2723" y="3003"/>
              <a:ext cx="122" cy="0"/>
            </a:xfrm>
            <a:prstGeom prst="straightConnector1">
              <a:avLst/>
            </a:prstGeom>
            <a:noFill/>
            <a:ln w="25400">
              <a:solidFill>
                <a:srgbClr val="008000"/>
              </a:solidFill>
              <a:round/>
              <a:headEnd type="none" w="sm" len="sm"/>
              <a:tailEnd type="triangle" w="lg" len="med"/>
            </a:ln>
          </p:spPr>
        </p:cxnSp>
      </p:grpSp>
      <p:grpSp>
        <p:nvGrpSpPr>
          <p:cNvPr id="84022" name="Group 54"/>
          <p:cNvGrpSpPr>
            <a:grpSpLocks/>
          </p:cNvGrpSpPr>
          <p:nvPr/>
        </p:nvGrpSpPr>
        <p:grpSpPr bwMode="auto">
          <a:xfrm>
            <a:off x="4965700" y="3922713"/>
            <a:ext cx="1739900" cy="2143125"/>
            <a:chOff x="3272" y="2592"/>
            <a:chExt cx="1096" cy="1350"/>
          </a:xfrm>
        </p:grpSpPr>
        <p:sp>
          <p:nvSpPr>
            <p:cNvPr id="20523" name="Text Box 14"/>
            <p:cNvSpPr txBox="1">
              <a:spLocks noChangeArrowheads="1"/>
            </p:cNvSpPr>
            <p:nvPr/>
          </p:nvSpPr>
          <p:spPr bwMode="auto">
            <a:xfrm>
              <a:off x="3408" y="2592"/>
              <a:ext cx="960" cy="342"/>
            </a:xfrm>
            <a:prstGeom prst="rect">
              <a:avLst/>
            </a:prstGeom>
            <a:solidFill>
              <a:srgbClr val="66FF66"/>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Regional wage level</a:t>
              </a:r>
            </a:p>
          </p:txBody>
        </p:sp>
        <p:sp>
          <p:nvSpPr>
            <p:cNvPr id="20524" name="Text Box 18"/>
            <p:cNvSpPr txBox="1">
              <a:spLocks noChangeArrowheads="1"/>
            </p:cNvSpPr>
            <p:nvPr/>
          </p:nvSpPr>
          <p:spPr bwMode="auto">
            <a:xfrm>
              <a:off x="3408" y="3600"/>
              <a:ext cx="960" cy="342"/>
            </a:xfrm>
            <a:prstGeom prst="rect">
              <a:avLst/>
            </a:prstGeom>
            <a:solidFill>
              <a:srgbClr val="66FF66"/>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Regional income</a:t>
              </a:r>
            </a:p>
          </p:txBody>
        </p:sp>
        <p:cxnSp>
          <p:nvCxnSpPr>
            <p:cNvPr id="20525" name="AutoShape 38"/>
            <p:cNvCxnSpPr>
              <a:cxnSpLocks noChangeShapeType="1"/>
              <a:stCxn id="20527" idx="2"/>
              <a:endCxn id="20524" idx="0"/>
            </p:cNvCxnSpPr>
            <p:nvPr/>
          </p:nvCxnSpPr>
          <p:spPr bwMode="auto">
            <a:xfrm rot="5400000">
              <a:off x="3803" y="3507"/>
              <a:ext cx="170" cy="0"/>
            </a:xfrm>
            <a:prstGeom prst="straightConnector1">
              <a:avLst/>
            </a:prstGeom>
            <a:noFill/>
            <a:ln w="25400">
              <a:solidFill>
                <a:schemeClr val="tx1"/>
              </a:solidFill>
              <a:round/>
              <a:headEnd type="none" w="sm" len="sm"/>
              <a:tailEnd type="triangle" w="lg" len="med"/>
            </a:ln>
          </p:spPr>
        </p:cxnSp>
        <p:cxnSp>
          <p:nvCxnSpPr>
            <p:cNvPr id="20526" name="AutoShape 40"/>
            <p:cNvCxnSpPr>
              <a:cxnSpLocks noChangeShapeType="1"/>
              <a:stCxn id="20529" idx="3"/>
              <a:endCxn id="20523" idx="1"/>
            </p:cNvCxnSpPr>
            <p:nvPr/>
          </p:nvCxnSpPr>
          <p:spPr bwMode="auto">
            <a:xfrm>
              <a:off x="3272" y="2763"/>
              <a:ext cx="128" cy="0"/>
            </a:xfrm>
            <a:prstGeom prst="straightConnector1">
              <a:avLst/>
            </a:prstGeom>
            <a:noFill/>
            <a:ln w="25400">
              <a:solidFill>
                <a:schemeClr val="tx1"/>
              </a:solidFill>
              <a:round/>
              <a:headEnd type="none" w="sm" len="sm"/>
              <a:tailEnd type="triangle" w="lg" len="med"/>
            </a:ln>
          </p:spPr>
        </p:cxnSp>
      </p:grpSp>
      <p:grpSp>
        <p:nvGrpSpPr>
          <p:cNvPr id="84040" name="Group 72"/>
          <p:cNvGrpSpPr>
            <a:grpSpLocks/>
          </p:cNvGrpSpPr>
          <p:nvPr/>
        </p:nvGrpSpPr>
        <p:grpSpPr bwMode="auto">
          <a:xfrm>
            <a:off x="3352800" y="2286000"/>
            <a:ext cx="1816100" cy="1587500"/>
            <a:chOff x="2112" y="1463"/>
            <a:chExt cx="1144" cy="1000"/>
          </a:xfrm>
        </p:grpSpPr>
        <p:cxnSp>
          <p:nvCxnSpPr>
            <p:cNvPr id="20516" name="AutoShape 44"/>
            <p:cNvCxnSpPr>
              <a:cxnSpLocks noChangeShapeType="1"/>
              <a:stCxn id="20506" idx="1"/>
              <a:endCxn id="20519" idx="3"/>
            </p:cNvCxnSpPr>
            <p:nvPr/>
          </p:nvCxnSpPr>
          <p:spPr bwMode="auto">
            <a:xfrm rot="10800000">
              <a:off x="3080" y="2143"/>
              <a:ext cx="176" cy="19"/>
            </a:xfrm>
            <a:prstGeom prst="bentConnector3">
              <a:avLst>
                <a:gd name="adj1" fmla="val 50000"/>
              </a:avLst>
            </a:prstGeom>
            <a:noFill/>
            <a:ln w="25400">
              <a:solidFill>
                <a:schemeClr val="tx1"/>
              </a:solidFill>
              <a:miter lim="800000"/>
              <a:headEnd type="none" w="sm" len="sm"/>
              <a:tailEnd type="triangle" w="lg" len="med"/>
            </a:ln>
          </p:spPr>
        </p:cxnSp>
        <p:grpSp>
          <p:nvGrpSpPr>
            <p:cNvPr id="20517" name="Group 57"/>
            <p:cNvGrpSpPr>
              <a:grpSpLocks/>
            </p:cNvGrpSpPr>
            <p:nvPr/>
          </p:nvGrpSpPr>
          <p:grpSpPr bwMode="auto">
            <a:xfrm>
              <a:off x="2112" y="1463"/>
              <a:ext cx="1144" cy="1000"/>
              <a:chOff x="2256" y="1584"/>
              <a:chExt cx="1144" cy="1000"/>
            </a:xfrm>
          </p:grpSpPr>
          <p:sp>
            <p:nvSpPr>
              <p:cNvPr id="20518" name="Text Box 11"/>
              <p:cNvSpPr txBox="1">
                <a:spLocks noChangeArrowheads="1"/>
              </p:cNvSpPr>
              <p:nvPr/>
            </p:nvSpPr>
            <p:spPr bwMode="auto">
              <a:xfrm>
                <a:off x="2256" y="1584"/>
                <a:ext cx="960" cy="342"/>
              </a:xfrm>
              <a:prstGeom prst="rect">
                <a:avLst/>
              </a:prstGeom>
              <a:solidFill>
                <a:srgbClr val="FF7C80"/>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Population of working age</a:t>
                </a:r>
              </a:p>
            </p:txBody>
          </p:sp>
          <p:sp>
            <p:nvSpPr>
              <p:cNvPr id="20519" name="Text Box 26"/>
              <p:cNvSpPr txBox="1">
                <a:spLocks noChangeArrowheads="1"/>
              </p:cNvSpPr>
              <p:nvPr/>
            </p:nvSpPr>
            <p:spPr bwMode="auto">
              <a:xfrm>
                <a:off x="2256" y="2160"/>
                <a:ext cx="960" cy="208"/>
              </a:xfrm>
              <a:prstGeom prst="rect">
                <a:avLst/>
              </a:prstGeom>
              <a:solidFill>
                <a:srgbClr val="FFCCFF"/>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Supply of labour</a:t>
                </a:r>
              </a:p>
            </p:txBody>
          </p:sp>
          <p:cxnSp>
            <p:nvCxnSpPr>
              <p:cNvPr id="20520" name="AutoShape 45"/>
              <p:cNvCxnSpPr>
                <a:cxnSpLocks noChangeShapeType="1"/>
                <a:stCxn id="20519" idx="2"/>
                <a:endCxn id="20529" idx="0"/>
              </p:cNvCxnSpPr>
              <p:nvPr/>
            </p:nvCxnSpPr>
            <p:spPr bwMode="auto">
              <a:xfrm rot="16200000" flipH="1">
                <a:off x="2656" y="2456"/>
                <a:ext cx="208" cy="48"/>
              </a:xfrm>
              <a:prstGeom prst="bentConnector3">
                <a:avLst>
                  <a:gd name="adj1" fmla="val 50000"/>
                </a:avLst>
              </a:prstGeom>
              <a:noFill/>
              <a:ln w="25400">
                <a:solidFill>
                  <a:srgbClr val="993366"/>
                </a:solidFill>
                <a:miter lim="800000"/>
                <a:headEnd type="none" w="sm" len="sm"/>
                <a:tailEnd type="triangle" w="lg" len="med"/>
              </a:ln>
            </p:spPr>
          </p:cxnSp>
          <p:cxnSp>
            <p:nvCxnSpPr>
              <p:cNvPr id="20521" name="AutoShape 46"/>
              <p:cNvCxnSpPr>
                <a:cxnSpLocks noChangeShapeType="1"/>
                <a:stCxn id="20518" idx="2"/>
                <a:endCxn id="20519" idx="0"/>
              </p:cNvCxnSpPr>
              <p:nvPr/>
            </p:nvCxnSpPr>
            <p:spPr bwMode="auto">
              <a:xfrm rot="5400000">
                <a:off x="2627" y="2043"/>
                <a:ext cx="218" cy="0"/>
              </a:xfrm>
              <a:prstGeom prst="straightConnector1">
                <a:avLst/>
              </a:prstGeom>
              <a:noFill/>
              <a:ln w="25400">
                <a:solidFill>
                  <a:schemeClr val="tx1"/>
                </a:solidFill>
                <a:round/>
                <a:headEnd type="none" w="sm" len="sm"/>
                <a:tailEnd type="triangle" w="lg" len="med"/>
              </a:ln>
            </p:spPr>
          </p:cxnSp>
          <p:cxnSp>
            <p:nvCxnSpPr>
              <p:cNvPr id="20522" name="AutoShape 47"/>
              <p:cNvCxnSpPr>
                <a:cxnSpLocks noChangeShapeType="1"/>
                <a:stCxn id="20505" idx="1"/>
                <a:endCxn id="20518" idx="3"/>
              </p:cNvCxnSpPr>
              <p:nvPr/>
            </p:nvCxnSpPr>
            <p:spPr bwMode="auto">
              <a:xfrm rot="10800000" flipV="1">
                <a:off x="3224" y="1736"/>
                <a:ext cx="176" cy="19"/>
              </a:xfrm>
              <a:prstGeom prst="bentConnector3">
                <a:avLst>
                  <a:gd name="adj1" fmla="val 50000"/>
                </a:avLst>
              </a:prstGeom>
              <a:noFill/>
              <a:ln w="25400">
                <a:solidFill>
                  <a:schemeClr val="tx1"/>
                </a:solidFill>
                <a:miter lim="800000"/>
                <a:headEnd type="none" w="sm" len="sm"/>
                <a:tailEnd type="triangle" w="lg" len="med"/>
              </a:ln>
            </p:spPr>
          </p:cxnSp>
        </p:grpSp>
      </p:grpSp>
      <p:grpSp>
        <p:nvGrpSpPr>
          <p:cNvPr id="84023" name="Group 55"/>
          <p:cNvGrpSpPr>
            <a:grpSpLocks/>
          </p:cNvGrpSpPr>
          <p:nvPr/>
        </p:nvGrpSpPr>
        <p:grpSpPr bwMode="auto">
          <a:xfrm>
            <a:off x="4214813" y="4467225"/>
            <a:ext cx="4076700" cy="1606550"/>
            <a:chOff x="2694" y="3011"/>
            <a:chExt cx="2568" cy="1012"/>
          </a:xfrm>
        </p:grpSpPr>
        <p:sp>
          <p:nvSpPr>
            <p:cNvPr id="20510" name="Text Box 24"/>
            <p:cNvSpPr txBox="1">
              <a:spLocks noChangeArrowheads="1"/>
            </p:cNvSpPr>
            <p:nvPr/>
          </p:nvSpPr>
          <p:spPr bwMode="auto">
            <a:xfrm>
              <a:off x="4494" y="3167"/>
              <a:ext cx="768" cy="342"/>
            </a:xfrm>
            <a:prstGeom prst="rect">
              <a:avLst/>
            </a:prstGeom>
            <a:solidFill>
              <a:srgbClr val="FFFF99"/>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Transfer payments</a:t>
              </a:r>
            </a:p>
          </p:txBody>
        </p:sp>
        <p:sp>
          <p:nvSpPr>
            <p:cNvPr id="20511" name="Text Box 25"/>
            <p:cNvSpPr txBox="1">
              <a:spLocks noChangeArrowheads="1"/>
            </p:cNvSpPr>
            <p:nvPr/>
          </p:nvSpPr>
          <p:spPr bwMode="auto">
            <a:xfrm>
              <a:off x="4512" y="3696"/>
              <a:ext cx="672" cy="208"/>
            </a:xfrm>
            <a:prstGeom prst="rect">
              <a:avLst/>
            </a:prstGeom>
            <a:solidFill>
              <a:srgbClr val="FFFF99"/>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Taxes</a:t>
              </a:r>
            </a:p>
          </p:txBody>
        </p:sp>
        <p:cxnSp>
          <p:nvCxnSpPr>
            <p:cNvPr id="20512" name="AutoShape 32"/>
            <p:cNvCxnSpPr>
              <a:cxnSpLocks noChangeShapeType="1"/>
            </p:cNvCxnSpPr>
            <p:nvPr/>
          </p:nvCxnSpPr>
          <p:spPr bwMode="auto">
            <a:xfrm rot="5400000">
              <a:off x="3245" y="3471"/>
              <a:ext cx="1" cy="1104"/>
            </a:xfrm>
            <a:prstGeom prst="bentConnector3">
              <a:avLst>
                <a:gd name="adj1" fmla="val 13600005"/>
              </a:avLst>
            </a:prstGeom>
            <a:noFill/>
            <a:ln w="25400">
              <a:solidFill>
                <a:srgbClr val="993366"/>
              </a:solidFill>
              <a:miter lim="800000"/>
              <a:headEnd type="none" w="sm" len="sm"/>
              <a:tailEnd type="triangle" w="lg" len="med"/>
            </a:ln>
          </p:spPr>
        </p:cxnSp>
        <p:cxnSp>
          <p:nvCxnSpPr>
            <p:cNvPr id="20513" name="AutoShape 37"/>
            <p:cNvCxnSpPr>
              <a:cxnSpLocks noChangeShapeType="1"/>
              <a:stCxn id="20524" idx="3"/>
              <a:endCxn id="20511" idx="1"/>
            </p:cNvCxnSpPr>
            <p:nvPr/>
          </p:nvCxnSpPr>
          <p:spPr bwMode="auto">
            <a:xfrm flipV="1">
              <a:off x="4263" y="3800"/>
              <a:ext cx="249" cy="47"/>
            </a:xfrm>
            <a:prstGeom prst="bentConnector3">
              <a:avLst>
                <a:gd name="adj1" fmla="val 50000"/>
              </a:avLst>
            </a:prstGeom>
            <a:noFill/>
            <a:ln w="25400">
              <a:solidFill>
                <a:schemeClr val="tx1"/>
              </a:solidFill>
              <a:miter lim="800000"/>
              <a:headEnd type="none" w="sm" len="sm"/>
              <a:tailEnd type="triangle" w="lg" len="med"/>
            </a:ln>
          </p:spPr>
        </p:cxnSp>
        <p:cxnSp>
          <p:nvCxnSpPr>
            <p:cNvPr id="20514" name="AutoShape 39"/>
            <p:cNvCxnSpPr>
              <a:cxnSpLocks noChangeShapeType="1"/>
              <a:stCxn id="20510" idx="1"/>
              <a:endCxn id="20527" idx="3"/>
            </p:cNvCxnSpPr>
            <p:nvPr/>
          </p:nvCxnSpPr>
          <p:spPr bwMode="auto">
            <a:xfrm rot="10800000">
              <a:off x="4263" y="3319"/>
              <a:ext cx="231" cy="19"/>
            </a:xfrm>
            <a:prstGeom prst="bentConnector3">
              <a:avLst>
                <a:gd name="adj1" fmla="val 50000"/>
              </a:avLst>
            </a:prstGeom>
            <a:noFill/>
            <a:ln w="25400">
              <a:solidFill>
                <a:schemeClr val="tx1"/>
              </a:solidFill>
              <a:round/>
              <a:headEnd type="none" w="sm" len="sm"/>
              <a:tailEnd type="triangle" w="lg" len="med"/>
            </a:ln>
          </p:spPr>
        </p:cxnSp>
        <p:cxnSp>
          <p:nvCxnSpPr>
            <p:cNvPr id="20515" name="AutoShape 41"/>
            <p:cNvCxnSpPr>
              <a:cxnSpLocks noChangeShapeType="1"/>
              <a:stCxn id="20523" idx="2"/>
              <a:endCxn id="20527" idx="0"/>
            </p:cNvCxnSpPr>
            <p:nvPr/>
          </p:nvCxnSpPr>
          <p:spPr bwMode="auto">
            <a:xfrm rot="5400000">
              <a:off x="3714" y="3079"/>
              <a:ext cx="138" cy="1"/>
            </a:xfrm>
            <a:prstGeom prst="straightConnector1">
              <a:avLst/>
            </a:prstGeom>
            <a:noFill/>
            <a:ln w="25400">
              <a:solidFill>
                <a:schemeClr val="tx1"/>
              </a:solidFill>
              <a:round/>
              <a:headEnd type="none" w="sm" len="sm"/>
              <a:tailEnd type="triangle" w="lg" len="med"/>
            </a:ln>
          </p:spPr>
        </p:cxnSp>
      </p:grpSp>
      <p:grpSp>
        <p:nvGrpSpPr>
          <p:cNvPr id="84037" name="Group 69"/>
          <p:cNvGrpSpPr>
            <a:grpSpLocks/>
          </p:cNvGrpSpPr>
          <p:nvPr/>
        </p:nvGrpSpPr>
        <p:grpSpPr bwMode="auto">
          <a:xfrm>
            <a:off x="4876800" y="1524000"/>
            <a:ext cx="2057400" cy="2670175"/>
            <a:chOff x="3072" y="960"/>
            <a:chExt cx="1296" cy="1682"/>
          </a:xfrm>
        </p:grpSpPr>
        <p:cxnSp>
          <p:nvCxnSpPr>
            <p:cNvPr id="20503" name="AutoShape 42"/>
            <p:cNvCxnSpPr>
              <a:cxnSpLocks noChangeShapeType="1"/>
              <a:stCxn id="20523" idx="0"/>
              <a:endCxn id="20506" idx="2"/>
            </p:cNvCxnSpPr>
            <p:nvPr/>
          </p:nvCxnSpPr>
          <p:spPr bwMode="auto">
            <a:xfrm rot="-5400000">
              <a:off x="3683" y="2402"/>
              <a:ext cx="122" cy="0"/>
            </a:xfrm>
            <a:prstGeom prst="straightConnector1">
              <a:avLst/>
            </a:prstGeom>
            <a:noFill/>
            <a:ln w="25400">
              <a:solidFill>
                <a:schemeClr val="tx1"/>
              </a:solidFill>
              <a:round/>
              <a:headEnd type="none" w="sm" len="sm"/>
              <a:tailEnd type="triangle" w="lg" len="med"/>
            </a:ln>
          </p:spPr>
        </p:cxnSp>
        <p:grpSp>
          <p:nvGrpSpPr>
            <p:cNvPr id="20504" name="Group 67"/>
            <p:cNvGrpSpPr>
              <a:grpSpLocks/>
            </p:cNvGrpSpPr>
            <p:nvPr/>
          </p:nvGrpSpPr>
          <p:grpSpPr bwMode="auto">
            <a:xfrm>
              <a:off x="3072" y="960"/>
              <a:ext cx="1296" cy="1682"/>
              <a:chOff x="3072" y="960"/>
              <a:chExt cx="1296" cy="1682"/>
            </a:xfrm>
          </p:grpSpPr>
          <p:sp>
            <p:nvSpPr>
              <p:cNvPr id="20505" name="Text Box 12"/>
              <p:cNvSpPr txBox="1">
                <a:spLocks noChangeArrowheads="1"/>
              </p:cNvSpPr>
              <p:nvPr/>
            </p:nvSpPr>
            <p:spPr bwMode="auto">
              <a:xfrm>
                <a:off x="3264" y="1511"/>
                <a:ext cx="960" cy="208"/>
              </a:xfrm>
              <a:prstGeom prst="rect">
                <a:avLst/>
              </a:prstGeom>
              <a:solidFill>
                <a:srgbClr val="FFCCFF"/>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Net Migration</a:t>
                </a:r>
              </a:p>
            </p:txBody>
          </p:sp>
          <p:sp>
            <p:nvSpPr>
              <p:cNvPr id="20506" name="Text Box 13"/>
              <p:cNvSpPr txBox="1">
                <a:spLocks noChangeArrowheads="1"/>
              </p:cNvSpPr>
              <p:nvPr/>
            </p:nvSpPr>
            <p:spPr bwMode="auto">
              <a:xfrm>
                <a:off x="3264" y="1991"/>
                <a:ext cx="960" cy="342"/>
              </a:xfrm>
              <a:prstGeom prst="rect">
                <a:avLst/>
              </a:prstGeom>
              <a:solidFill>
                <a:srgbClr val="FFCCFF"/>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Participation rate</a:t>
                </a:r>
              </a:p>
            </p:txBody>
          </p:sp>
          <p:sp>
            <p:nvSpPr>
              <p:cNvPr id="20507" name="Text Box 21"/>
              <p:cNvSpPr txBox="1">
                <a:spLocks noChangeArrowheads="1"/>
              </p:cNvSpPr>
              <p:nvPr/>
            </p:nvSpPr>
            <p:spPr bwMode="auto">
              <a:xfrm>
                <a:off x="3072" y="960"/>
                <a:ext cx="960" cy="342"/>
              </a:xfrm>
              <a:prstGeom prst="rect">
                <a:avLst/>
              </a:prstGeom>
              <a:solidFill>
                <a:srgbClr val="CCFFCC"/>
              </a:solidFill>
              <a:ln w="25400">
                <a:solidFill>
                  <a:schemeClr val="tx1"/>
                </a:solidFill>
                <a:prstDash val="sysDot"/>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Region’s productivity</a:t>
                </a:r>
              </a:p>
            </p:txBody>
          </p:sp>
          <p:cxnSp>
            <p:nvCxnSpPr>
              <p:cNvPr id="20508" name="AutoShape 28"/>
              <p:cNvCxnSpPr>
                <a:cxnSpLocks noChangeShapeType="1"/>
                <a:endCxn id="20505" idx="3"/>
              </p:cNvCxnSpPr>
              <p:nvPr/>
            </p:nvCxnSpPr>
            <p:spPr bwMode="auto">
              <a:xfrm rot="10800000" flipV="1">
                <a:off x="4232" y="1607"/>
                <a:ext cx="136" cy="8"/>
              </a:xfrm>
              <a:prstGeom prst="bentConnector3">
                <a:avLst>
                  <a:gd name="adj1" fmla="val 52940"/>
                </a:avLst>
              </a:prstGeom>
              <a:noFill/>
              <a:ln w="25400">
                <a:solidFill>
                  <a:schemeClr val="tx1"/>
                </a:solidFill>
                <a:miter lim="800000"/>
                <a:headEnd type="none" w="sm" len="sm"/>
                <a:tailEnd type="triangle" w="lg" len="med"/>
              </a:ln>
            </p:spPr>
          </p:cxnSp>
          <p:cxnSp>
            <p:nvCxnSpPr>
              <p:cNvPr id="20509" name="AutoShape 50"/>
              <p:cNvCxnSpPr>
                <a:cxnSpLocks noChangeShapeType="1"/>
                <a:stCxn id="20523" idx="3"/>
                <a:endCxn id="20507" idx="3"/>
              </p:cNvCxnSpPr>
              <p:nvPr/>
            </p:nvCxnSpPr>
            <p:spPr bwMode="auto">
              <a:xfrm flipH="1" flipV="1">
                <a:off x="4040" y="1131"/>
                <a:ext cx="192" cy="1511"/>
              </a:xfrm>
              <a:prstGeom prst="bentConnector3">
                <a:avLst>
                  <a:gd name="adj1" fmla="val -70833"/>
                </a:avLst>
              </a:prstGeom>
              <a:noFill/>
              <a:ln w="25400">
                <a:solidFill>
                  <a:srgbClr val="FF6600"/>
                </a:solidFill>
                <a:miter lim="800000"/>
                <a:headEnd type="none" w="sm" len="sm"/>
                <a:tailEnd type="triangle" w="lg" len="med"/>
              </a:ln>
            </p:spPr>
          </p:cxnSp>
        </p:grpSp>
      </p:grpSp>
      <p:sp>
        <p:nvSpPr>
          <p:cNvPr id="84028" name="Text Box 60"/>
          <p:cNvSpPr txBox="1">
            <a:spLocks noChangeArrowheads="1"/>
          </p:cNvSpPr>
          <p:nvPr/>
        </p:nvSpPr>
        <p:spPr bwMode="auto">
          <a:xfrm>
            <a:off x="1963738" y="990600"/>
            <a:ext cx="6297612" cy="457200"/>
          </a:xfrm>
          <a:prstGeom prst="rect">
            <a:avLst/>
          </a:prstGeom>
          <a:noFill/>
          <a:ln w="25400">
            <a:noFill/>
            <a:miter lim="800000"/>
            <a:headEnd type="none" w="sm" len="sm"/>
            <a:tailEnd type="none" w="lg" len="med"/>
          </a:ln>
        </p:spPr>
        <p:txBody>
          <a:bodyPr wrap="none" lIns="93600" tIns="46800" rIns="93600" bIns="46800">
            <a:spAutoFit/>
          </a:bodyPr>
          <a:lstStyle/>
          <a:p>
            <a:pPr eaLnBrk="0" hangingPunct="0"/>
            <a:r>
              <a:rPr lang="en-GB" b="1">
                <a:solidFill>
                  <a:srgbClr val="FF0066"/>
                </a:solidFill>
                <a:latin typeface="Arial" charset="0"/>
              </a:rPr>
              <a:t>Regional econometric model (Conceptual)</a:t>
            </a:r>
          </a:p>
        </p:txBody>
      </p:sp>
      <p:grpSp>
        <p:nvGrpSpPr>
          <p:cNvPr id="84039" name="Group 71"/>
          <p:cNvGrpSpPr>
            <a:grpSpLocks/>
          </p:cNvGrpSpPr>
          <p:nvPr/>
        </p:nvGrpSpPr>
        <p:grpSpPr bwMode="auto">
          <a:xfrm>
            <a:off x="1981200" y="1524000"/>
            <a:ext cx="2882900" cy="2919413"/>
            <a:chOff x="1248" y="960"/>
            <a:chExt cx="1816" cy="1839"/>
          </a:xfrm>
        </p:grpSpPr>
        <p:grpSp>
          <p:nvGrpSpPr>
            <p:cNvPr id="20499" name="Group 70"/>
            <p:cNvGrpSpPr>
              <a:grpSpLocks/>
            </p:cNvGrpSpPr>
            <p:nvPr/>
          </p:nvGrpSpPr>
          <p:grpSpPr bwMode="auto">
            <a:xfrm>
              <a:off x="1248" y="960"/>
              <a:ext cx="1152" cy="1839"/>
              <a:chOff x="1248" y="960"/>
              <a:chExt cx="1152" cy="1839"/>
            </a:xfrm>
          </p:grpSpPr>
          <p:cxnSp>
            <p:nvCxnSpPr>
              <p:cNvPr id="20501" name="AutoShape 29"/>
              <p:cNvCxnSpPr>
                <a:cxnSpLocks noChangeShapeType="1"/>
              </p:cNvCxnSpPr>
              <p:nvPr/>
            </p:nvCxnSpPr>
            <p:spPr bwMode="auto">
              <a:xfrm rot="5400000">
                <a:off x="909" y="1885"/>
                <a:ext cx="1493" cy="336"/>
              </a:xfrm>
              <a:prstGeom prst="bentConnector3">
                <a:avLst>
                  <a:gd name="adj1" fmla="val 49968"/>
                </a:avLst>
              </a:prstGeom>
              <a:noFill/>
              <a:ln w="76200">
                <a:solidFill>
                  <a:srgbClr val="FF9900"/>
                </a:solidFill>
                <a:miter lim="800000"/>
                <a:headEnd type="none" w="sm" len="sm"/>
                <a:tailEnd type="triangle" w="lg" len="med"/>
              </a:ln>
            </p:spPr>
          </p:cxnSp>
          <p:sp>
            <p:nvSpPr>
              <p:cNvPr id="20502" name="Text Box 22"/>
              <p:cNvSpPr txBox="1">
                <a:spLocks noChangeArrowheads="1"/>
              </p:cNvSpPr>
              <p:nvPr/>
            </p:nvSpPr>
            <p:spPr bwMode="auto">
              <a:xfrm>
                <a:off x="1248" y="960"/>
                <a:ext cx="1152" cy="342"/>
              </a:xfrm>
              <a:prstGeom prst="rect">
                <a:avLst/>
              </a:prstGeom>
              <a:solidFill>
                <a:srgbClr val="FF7C80"/>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Competitiveness of region’s exports</a:t>
                </a:r>
              </a:p>
            </p:txBody>
          </p:sp>
        </p:grpSp>
        <p:cxnSp>
          <p:nvCxnSpPr>
            <p:cNvPr id="20500" name="AutoShape 64"/>
            <p:cNvCxnSpPr>
              <a:cxnSpLocks noChangeShapeType="1"/>
              <a:stCxn id="20507" idx="1"/>
              <a:endCxn id="20502" idx="3"/>
            </p:cNvCxnSpPr>
            <p:nvPr/>
          </p:nvCxnSpPr>
          <p:spPr bwMode="auto">
            <a:xfrm rot="10800000">
              <a:off x="2408" y="1131"/>
              <a:ext cx="656" cy="0"/>
            </a:xfrm>
            <a:prstGeom prst="straightConnector1">
              <a:avLst/>
            </a:prstGeom>
            <a:noFill/>
            <a:ln w="25400">
              <a:solidFill>
                <a:srgbClr val="FF6600"/>
              </a:solidFill>
              <a:round/>
              <a:headEnd type="none" w="sm" len="sm"/>
              <a:tailEnd type="triangle" w="lg" len="med"/>
            </a:ln>
          </p:spPr>
        </p:cxnSp>
      </p:grpSp>
      <p:grpSp>
        <p:nvGrpSpPr>
          <p:cNvPr id="84036" name="Group 68"/>
          <p:cNvGrpSpPr>
            <a:grpSpLocks/>
          </p:cNvGrpSpPr>
          <p:nvPr/>
        </p:nvGrpSpPr>
        <p:grpSpPr bwMode="auto">
          <a:xfrm>
            <a:off x="457200" y="2895600"/>
            <a:ext cx="4495800" cy="2332038"/>
            <a:chOff x="288" y="1824"/>
            <a:chExt cx="2832" cy="1469"/>
          </a:xfrm>
        </p:grpSpPr>
        <p:grpSp>
          <p:nvGrpSpPr>
            <p:cNvPr id="20492" name="Group 62"/>
            <p:cNvGrpSpPr>
              <a:grpSpLocks/>
            </p:cNvGrpSpPr>
            <p:nvPr/>
          </p:nvGrpSpPr>
          <p:grpSpPr bwMode="auto">
            <a:xfrm>
              <a:off x="1056" y="2807"/>
              <a:ext cx="2064" cy="486"/>
              <a:chOff x="1056" y="2807"/>
              <a:chExt cx="2064" cy="486"/>
            </a:xfrm>
          </p:grpSpPr>
          <p:grpSp>
            <p:nvGrpSpPr>
              <p:cNvPr id="20495" name="Group 52"/>
              <p:cNvGrpSpPr>
                <a:grpSpLocks/>
              </p:cNvGrpSpPr>
              <p:nvPr/>
            </p:nvGrpSpPr>
            <p:grpSpPr bwMode="auto">
              <a:xfrm>
                <a:off x="1928" y="2951"/>
                <a:ext cx="1192" cy="342"/>
                <a:chOff x="2072" y="3072"/>
                <a:chExt cx="1192" cy="342"/>
              </a:xfrm>
            </p:grpSpPr>
            <p:sp>
              <p:nvSpPr>
                <p:cNvPr id="20497" name="Text Box 16"/>
                <p:cNvSpPr txBox="1">
                  <a:spLocks noChangeArrowheads="1"/>
                </p:cNvSpPr>
                <p:nvPr/>
              </p:nvSpPr>
              <p:spPr bwMode="auto">
                <a:xfrm>
                  <a:off x="2304" y="3072"/>
                  <a:ext cx="960" cy="342"/>
                </a:xfrm>
                <a:prstGeom prst="rect">
                  <a:avLst/>
                </a:prstGeom>
                <a:solidFill>
                  <a:srgbClr val="CCFFFF"/>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Regional employment</a:t>
                  </a:r>
                </a:p>
              </p:txBody>
            </p:sp>
            <p:cxnSp>
              <p:nvCxnSpPr>
                <p:cNvPr id="20498" name="AutoShape 31"/>
                <p:cNvCxnSpPr>
                  <a:cxnSpLocks noChangeShapeType="1"/>
                  <a:stCxn id="20496" idx="3"/>
                  <a:endCxn id="20497" idx="1"/>
                </p:cNvCxnSpPr>
                <p:nvPr/>
              </p:nvCxnSpPr>
              <p:spPr bwMode="auto">
                <a:xfrm>
                  <a:off x="2072" y="3099"/>
                  <a:ext cx="224" cy="144"/>
                </a:xfrm>
                <a:prstGeom prst="bentConnector3">
                  <a:avLst>
                    <a:gd name="adj1" fmla="val 50000"/>
                  </a:avLst>
                </a:prstGeom>
                <a:noFill/>
                <a:ln w="25400">
                  <a:solidFill>
                    <a:srgbClr val="0000FF"/>
                  </a:solidFill>
                  <a:miter lim="800000"/>
                  <a:headEnd type="none" w="sm" len="sm"/>
                  <a:tailEnd type="triangle" w="lg" len="med"/>
                </a:ln>
              </p:spPr>
            </p:cxnSp>
          </p:grpSp>
          <p:sp>
            <p:nvSpPr>
              <p:cNvPr id="20496" name="Text Box 20"/>
              <p:cNvSpPr txBox="1">
                <a:spLocks noChangeArrowheads="1"/>
              </p:cNvSpPr>
              <p:nvPr/>
            </p:nvSpPr>
            <p:spPr bwMode="auto">
              <a:xfrm>
                <a:off x="1056" y="2807"/>
                <a:ext cx="864" cy="342"/>
              </a:xfrm>
              <a:prstGeom prst="rect">
                <a:avLst/>
              </a:prstGeom>
              <a:solidFill>
                <a:srgbClr val="FFCC99"/>
              </a:solidFill>
              <a:ln w="25400">
                <a:solidFill>
                  <a:schemeClr val="tx1"/>
                </a:solidFill>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Output of export sector</a:t>
                </a:r>
              </a:p>
            </p:txBody>
          </p:sp>
        </p:grpSp>
        <p:sp>
          <p:nvSpPr>
            <p:cNvPr id="20493" name="Text Box 2"/>
            <p:cNvSpPr txBox="1">
              <a:spLocks noChangeArrowheads="1"/>
            </p:cNvSpPr>
            <p:nvPr/>
          </p:nvSpPr>
          <p:spPr bwMode="auto">
            <a:xfrm>
              <a:off x="288" y="1824"/>
              <a:ext cx="960" cy="476"/>
            </a:xfrm>
            <a:prstGeom prst="rect">
              <a:avLst/>
            </a:prstGeom>
            <a:solidFill>
              <a:srgbClr val="FFCC99"/>
            </a:solidFill>
            <a:ln w="25400">
              <a:solidFill>
                <a:schemeClr val="tx1"/>
              </a:solidFill>
              <a:prstDash val="sysDot"/>
              <a:miter lim="800000"/>
              <a:headEnd type="none" w="sm" len="sm"/>
              <a:tailEnd type="none" w="lg" len="med"/>
            </a:ln>
          </p:spPr>
          <p:txBody>
            <a:bodyPr lIns="93600" tIns="46800" rIns="93600" bIns="46800">
              <a:spAutoFit/>
            </a:bodyPr>
            <a:lstStyle/>
            <a:p>
              <a:pPr algn="ctr" eaLnBrk="0" hangingPunct="0">
                <a:spcBef>
                  <a:spcPct val="50000"/>
                </a:spcBef>
              </a:pPr>
              <a:r>
                <a:rPr lang="en-GB" sz="1400">
                  <a:latin typeface="Arial" charset="0"/>
                </a:rPr>
                <a:t>World demand for goods and services</a:t>
              </a:r>
            </a:p>
          </p:txBody>
        </p:sp>
        <p:cxnSp>
          <p:nvCxnSpPr>
            <p:cNvPr id="20494" name="AutoShape 48"/>
            <p:cNvCxnSpPr>
              <a:cxnSpLocks noChangeShapeType="1"/>
              <a:stCxn id="20493" idx="2"/>
              <a:endCxn id="20496" idx="1"/>
            </p:cNvCxnSpPr>
            <p:nvPr/>
          </p:nvCxnSpPr>
          <p:spPr bwMode="auto">
            <a:xfrm rot="16200000" flipH="1">
              <a:off x="573" y="2503"/>
              <a:ext cx="670" cy="280"/>
            </a:xfrm>
            <a:prstGeom prst="bentConnector2">
              <a:avLst/>
            </a:prstGeom>
            <a:noFill/>
            <a:ln w="25400">
              <a:solidFill>
                <a:srgbClr val="FF0066"/>
              </a:solidFill>
              <a:miter lim="800000"/>
              <a:headEnd type="none" w="lg" len="med"/>
              <a:tailEnd type="triangle" w="lg" len="med"/>
            </a:ln>
          </p:spPr>
        </p:cxnSp>
      </p:grpSp>
      <p:sp>
        <p:nvSpPr>
          <p:cNvPr id="54" name="TextBox 53"/>
          <p:cNvSpPr txBox="1">
            <a:spLocks noChangeArrowheads="1"/>
          </p:cNvSpPr>
          <p:nvPr/>
        </p:nvSpPr>
        <p:spPr bwMode="auto">
          <a:xfrm>
            <a:off x="7072313" y="2571750"/>
            <a:ext cx="1857375"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32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028"/>
                                        </p:tgtEl>
                                        <p:attrNameLst>
                                          <p:attrName>style.visibility</p:attrName>
                                        </p:attrNameLst>
                                      </p:cBhvr>
                                      <p:to>
                                        <p:strVal val="visible"/>
                                      </p:to>
                                    </p:set>
                                    <p:anim calcmode="lin" valueType="num">
                                      <p:cBhvr additive="base">
                                        <p:cTn id="7" dur="500" fill="hold"/>
                                        <p:tgtEl>
                                          <p:spTgt spid="84028"/>
                                        </p:tgtEl>
                                        <p:attrNameLst>
                                          <p:attrName>ppt_x</p:attrName>
                                        </p:attrNameLst>
                                      </p:cBhvr>
                                      <p:tavLst>
                                        <p:tav tm="0">
                                          <p:val>
                                            <p:strVal val="0-#ppt_w/2"/>
                                          </p:val>
                                        </p:tav>
                                        <p:tav tm="100000">
                                          <p:val>
                                            <p:strVal val="#ppt_x"/>
                                          </p:val>
                                        </p:tav>
                                      </p:tavLst>
                                    </p:anim>
                                    <p:anim calcmode="lin" valueType="num">
                                      <p:cBhvr additive="base">
                                        <p:cTn id="8" dur="500" fill="hold"/>
                                        <p:tgtEl>
                                          <p:spTgt spid="840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4036"/>
                                        </p:tgtEl>
                                        <p:attrNameLst>
                                          <p:attrName>style.visibility</p:attrName>
                                        </p:attrNameLst>
                                      </p:cBhvr>
                                      <p:to>
                                        <p:strVal val="visible"/>
                                      </p:to>
                                    </p:set>
                                    <p:anim calcmode="lin" valueType="num">
                                      <p:cBhvr additive="base">
                                        <p:cTn id="13" dur="500" fill="hold"/>
                                        <p:tgtEl>
                                          <p:spTgt spid="84036"/>
                                        </p:tgtEl>
                                        <p:attrNameLst>
                                          <p:attrName>ppt_x</p:attrName>
                                        </p:attrNameLst>
                                      </p:cBhvr>
                                      <p:tavLst>
                                        <p:tav tm="0">
                                          <p:val>
                                            <p:strVal val="0-#ppt_w/2"/>
                                          </p:val>
                                        </p:tav>
                                        <p:tav tm="100000">
                                          <p:val>
                                            <p:strVal val="#ppt_x"/>
                                          </p:val>
                                        </p:tav>
                                      </p:tavLst>
                                    </p:anim>
                                    <p:anim calcmode="lin" valueType="num">
                                      <p:cBhvr additive="base">
                                        <p:cTn id="14" dur="500" fill="hold"/>
                                        <p:tgtEl>
                                          <p:spTgt spid="8403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4021"/>
                                        </p:tgtEl>
                                        <p:attrNameLst>
                                          <p:attrName>style.visibility</p:attrName>
                                        </p:attrNameLst>
                                      </p:cBhvr>
                                      <p:to>
                                        <p:strVal val="visible"/>
                                      </p:to>
                                    </p:set>
                                    <p:anim calcmode="lin" valueType="num">
                                      <p:cBhvr additive="base">
                                        <p:cTn id="19" dur="500" fill="hold"/>
                                        <p:tgtEl>
                                          <p:spTgt spid="84021"/>
                                        </p:tgtEl>
                                        <p:attrNameLst>
                                          <p:attrName>ppt_x</p:attrName>
                                        </p:attrNameLst>
                                      </p:cBhvr>
                                      <p:tavLst>
                                        <p:tav tm="0">
                                          <p:val>
                                            <p:strVal val="0-#ppt_w/2"/>
                                          </p:val>
                                        </p:tav>
                                        <p:tav tm="100000">
                                          <p:val>
                                            <p:strVal val="#ppt_x"/>
                                          </p:val>
                                        </p:tav>
                                      </p:tavLst>
                                    </p:anim>
                                    <p:anim calcmode="lin" valueType="num">
                                      <p:cBhvr additive="base">
                                        <p:cTn id="20" dur="500" fill="hold"/>
                                        <p:tgtEl>
                                          <p:spTgt spid="8402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4022"/>
                                        </p:tgtEl>
                                        <p:attrNameLst>
                                          <p:attrName>style.visibility</p:attrName>
                                        </p:attrNameLst>
                                      </p:cBhvr>
                                      <p:to>
                                        <p:strVal val="visible"/>
                                      </p:to>
                                    </p:set>
                                    <p:anim calcmode="lin" valueType="num">
                                      <p:cBhvr additive="base">
                                        <p:cTn id="25" dur="500" fill="hold"/>
                                        <p:tgtEl>
                                          <p:spTgt spid="84022"/>
                                        </p:tgtEl>
                                        <p:attrNameLst>
                                          <p:attrName>ppt_x</p:attrName>
                                        </p:attrNameLst>
                                      </p:cBhvr>
                                      <p:tavLst>
                                        <p:tav tm="0">
                                          <p:val>
                                            <p:strVal val="0-#ppt_w/2"/>
                                          </p:val>
                                        </p:tav>
                                        <p:tav tm="100000">
                                          <p:val>
                                            <p:strVal val="#ppt_x"/>
                                          </p:val>
                                        </p:tav>
                                      </p:tavLst>
                                    </p:anim>
                                    <p:anim calcmode="lin" valueType="num">
                                      <p:cBhvr additive="base">
                                        <p:cTn id="26" dur="500" fill="hold"/>
                                        <p:tgtEl>
                                          <p:spTgt spid="8402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4023"/>
                                        </p:tgtEl>
                                        <p:attrNameLst>
                                          <p:attrName>style.visibility</p:attrName>
                                        </p:attrNameLst>
                                      </p:cBhvr>
                                      <p:to>
                                        <p:strVal val="visible"/>
                                      </p:to>
                                    </p:set>
                                    <p:anim calcmode="lin" valueType="num">
                                      <p:cBhvr additive="base">
                                        <p:cTn id="31" dur="500" fill="hold"/>
                                        <p:tgtEl>
                                          <p:spTgt spid="84023"/>
                                        </p:tgtEl>
                                        <p:attrNameLst>
                                          <p:attrName>ppt_x</p:attrName>
                                        </p:attrNameLst>
                                      </p:cBhvr>
                                      <p:tavLst>
                                        <p:tav tm="0">
                                          <p:val>
                                            <p:strVal val="0-#ppt_w/2"/>
                                          </p:val>
                                        </p:tav>
                                        <p:tav tm="100000">
                                          <p:val>
                                            <p:strVal val="#ppt_x"/>
                                          </p:val>
                                        </p:tav>
                                      </p:tavLst>
                                    </p:anim>
                                    <p:anim calcmode="lin" valueType="num">
                                      <p:cBhvr additive="base">
                                        <p:cTn id="32" dur="500" fill="hold"/>
                                        <p:tgtEl>
                                          <p:spTgt spid="8402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84037"/>
                                        </p:tgtEl>
                                        <p:attrNameLst>
                                          <p:attrName>style.visibility</p:attrName>
                                        </p:attrNameLst>
                                      </p:cBhvr>
                                      <p:to>
                                        <p:strVal val="visible"/>
                                      </p:to>
                                    </p:set>
                                    <p:anim calcmode="lin" valueType="num">
                                      <p:cBhvr additive="base">
                                        <p:cTn id="37" dur="500" fill="hold"/>
                                        <p:tgtEl>
                                          <p:spTgt spid="84037"/>
                                        </p:tgtEl>
                                        <p:attrNameLst>
                                          <p:attrName>ppt_x</p:attrName>
                                        </p:attrNameLst>
                                      </p:cBhvr>
                                      <p:tavLst>
                                        <p:tav tm="0">
                                          <p:val>
                                            <p:strVal val="0-#ppt_w/2"/>
                                          </p:val>
                                        </p:tav>
                                        <p:tav tm="100000">
                                          <p:val>
                                            <p:strVal val="#ppt_x"/>
                                          </p:val>
                                        </p:tav>
                                      </p:tavLst>
                                    </p:anim>
                                    <p:anim calcmode="lin" valueType="num">
                                      <p:cBhvr additive="base">
                                        <p:cTn id="38" dur="500" fill="hold"/>
                                        <p:tgtEl>
                                          <p:spTgt spid="8403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84040"/>
                                        </p:tgtEl>
                                        <p:attrNameLst>
                                          <p:attrName>style.visibility</p:attrName>
                                        </p:attrNameLst>
                                      </p:cBhvr>
                                      <p:to>
                                        <p:strVal val="visible"/>
                                      </p:to>
                                    </p:set>
                                    <p:anim calcmode="lin" valueType="num">
                                      <p:cBhvr additive="base">
                                        <p:cTn id="43" dur="500" fill="hold"/>
                                        <p:tgtEl>
                                          <p:spTgt spid="84040"/>
                                        </p:tgtEl>
                                        <p:attrNameLst>
                                          <p:attrName>ppt_x</p:attrName>
                                        </p:attrNameLst>
                                      </p:cBhvr>
                                      <p:tavLst>
                                        <p:tav tm="0">
                                          <p:val>
                                            <p:strVal val="0-#ppt_w/2"/>
                                          </p:val>
                                        </p:tav>
                                        <p:tav tm="100000">
                                          <p:val>
                                            <p:strVal val="#ppt_x"/>
                                          </p:val>
                                        </p:tav>
                                      </p:tavLst>
                                    </p:anim>
                                    <p:anim calcmode="lin" valueType="num">
                                      <p:cBhvr additive="base">
                                        <p:cTn id="44" dur="500" fill="hold"/>
                                        <p:tgtEl>
                                          <p:spTgt spid="8404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84039"/>
                                        </p:tgtEl>
                                        <p:attrNameLst>
                                          <p:attrName>style.visibility</p:attrName>
                                        </p:attrNameLst>
                                      </p:cBhvr>
                                      <p:to>
                                        <p:strVal val="visible"/>
                                      </p:to>
                                    </p:set>
                                    <p:anim calcmode="lin" valueType="num">
                                      <p:cBhvr additive="base">
                                        <p:cTn id="49" dur="500" fill="hold"/>
                                        <p:tgtEl>
                                          <p:spTgt spid="84039"/>
                                        </p:tgtEl>
                                        <p:attrNameLst>
                                          <p:attrName>ppt_x</p:attrName>
                                        </p:attrNameLst>
                                      </p:cBhvr>
                                      <p:tavLst>
                                        <p:tav tm="0">
                                          <p:val>
                                            <p:strVal val="0-#ppt_w/2"/>
                                          </p:val>
                                        </p:tav>
                                        <p:tav tm="100000">
                                          <p:val>
                                            <p:strVal val="#ppt_x"/>
                                          </p:val>
                                        </p:tav>
                                      </p:tavLst>
                                    </p:anim>
                                    <p:anim calcmode="lin" valueType="num">
                                      <p:cBhvr additive="base">
                                        <p:cTn id="50" dur="500" fill="hold"/>
                                        <p:tgtEl>
                                          <p:spTgt spid="84039"/>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028" grpId="0" autoUpdateAnimBg="0"/>
      <p:bldP spid="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5" name="Slide Number Placeholder 5"/>
          <p:cNvSpPr>
            <a:spLocks noGrp="1"/>
          </p:cNvSpPr>
          <p:nvPr>
            <p:ph type="sldNum" sz="quarter" idx="12"/>
          </p:nvPr>
        </p:nvSpPr>
        <p:spPr/>
        <p:txBody>
          <a:bodyPr/>
          <a:lstStyle/>
          <a:p>
            <a:pPr>
              <a:defRPr/>
            </a:pPr>
            <a:fld id="{29E6F116-73FF-4EF1-8262-3EBDD8199EA1}" type="slidenum">
              <a:rPr lang="en-GB"/>
              <a:pPr>
                <a:defRPr/>
              </a:pPr>
              <a:t>5</a:t>
            </a:fld>
            <a:endParaRPr lang="en-GB">
              <a:latin typeface="Times New Roman" pitchFamily="18" charset="0"/>
            </a:endParaRPr>
          </a:p>
        </p:txBody>
      </p:sp>
      <p:sp>
        <p:nvSpPr>
          <p:cNvPr id="70659" name="Rectangle 1027"/>
          <p:cNvSpPr>
            <a:spLocks noGrp="1" noChangeArrowheads="1"/>
          </p:cNvSpPr>
          <p:nvPr>
            <p:ph type="body" idx="1"/>
          </p:nvPr>
        </p:nvSpPr>
        <p:spPr>
          <a:xfrm>
            <a:off x="685800" y="1285875"/>
            <a:ext cx="7772400" cy="4810125"/>
          </a:xfrm>
        </p:spPr>
        <p:txBody>
          <a:bodyPr/>
          <a:lstStyle/>
          <a:p>
            <a:pPr>
              <a:buFont typeface="Wingdings" pitchFamily="2" charset="2"/>
              <a:buNone/>
              <a:defRPr/>
            </a:pPr>
            <a:r>
              <a:rPr lang="en-GB" sz="2400" b="1" dirty="0">
                <a:solidFill>
                  <a:schemeClr val="tx1"/>
                </a:solidFill>
              </a:rPr>
              <a:t>Evaluation of Rival Regional Econometric Models</a:t>
            </a:r>
            <a:r>
              <a:rPr lang="en-GB" sz="2800" b="1" i="1" dirty="0">
                <a:solidFill>
                  <a:schemeClr val="tx1"/>
                </a:solidFill>
              </a:rPr>
              <a:t> </a:t>
            </a:r>
          </a:p>
          <a:p>
            <a:pPr>
              <a:buClr>
                <a:schemeClr val="tx1"/>
              </a:buClr>
              <a:buFont typeface="Wingdings" pitchFamily="2" charset="2"/>
              <a:buChar char="§"/>
              <a:defRPr/>
            </a:pPr>
            <a:r>
              <a:rPr lang="en-GB" sz="1800" b="1" dirty="0">
                <a:solidFill>
                  <a:schemeClr val="tx1"/>
                </a:solidFill>
              </a:rPr>
              <a:t>Hunt (et al) found little or no </a:t>
            </a:r>
            <a:r>
              <a:rPr lang="en-GB" sz="1800" b="1" dirty="0" smtClean="0">
                <a:solidFill>
                  <a:schemeClr val="tx1"/>
                </a:solidFill>
              </a:rPr>
              <a:t>consistency across </a:t>
            </a:r>
            <a:r>
              <a:rPr lang="en-GB" sz="1800" b="1" dirty="0">
                <a:solidFill>
                  <a:schemeClr val="tx1"/>
                </a:solidFill>
              </a:rPr>
              <a:t>the results</a:t>
            </a:r>
          </a:p>
          <a:p>
            <a:pPr>
              <a:buClr>
                <a:schemeClr val="tx1"/>
              </a:buClr>
              <a:buFont typeface="Wingdings" pitchFamily="2" charset="2"/>
              <a:buChar char="§"/>
              <a:defRPr/>
            </a:pPr>
            <a:r>
              <a:rPr lang="en-GB" sz="1800" b="1" dirty="0">
                <a:solidFill>
                  <a:schemeClr val="tx1"/>
                </a:solidFill>
              </a:rPr>
              <a:t>Differences only explained by detailed analysis of the model’s underlying structures, the data sets used, derivation of regional data and treatment of regional and sector productivity. </a:t>
            </a:r>
          </a:p>
          <a:p>
            <a:pPr>
              <a:buClr>
                <a:schemeClr val="tx1"/>
              </a:buClr>
              <a:buFont typeface="Wingdings" pitchFamily="2" charset="2"/>
              <a:buChar char="§"/>
              <a:defRPr/>
            </a:pPr>
            <a:r>
              <a:rPr lang="en-GB" sz="1800" b="1" dirty="0">
                <a:solidFill>
                  <a:schemeClr val="tx1"/>
                </a:solidFill>
              </a:rPr>
              <a:t>They suggest modellers may be attempting to model the impossible - lack of differentiated data on MPC.</a:t>
            </a:r>
          </a:p>
          <a:p>
            <a:pPr marL="0" indent="0">
              <a:buFont typeface="Wingdings" pitchFamily="2" charset="2"/>
              <a:buNone/>
              <a:defRPr/>
            </a:pPr>
            <a:r>
              <a:rPr lang="en-GB" sz="2000" b="1" dirty="0">
                <a:solidFill>
                  <a:schemeClr val="tx1"/>
                </a:solidFill>
              </a:rPr>
              <a:t>Follow up study of stand alone </a:t>
            </a:r>
            <a:r>
              <a:rPr lang="en-GB" sz="2000" b="1" dirty="0" smtClean="0">
                <a:solidFill>
                  <a:schemeClr val="tx1"/>
                </a:solidFill>
              </a:rPr>
              <a:t>models Liverpool-Cardiff and Cambridge Econometrics Local Economy Forecasting Model</a:t>
            </a:r>
            <a:endParaRPr lang="en-GB" sz="2000" b="1" dirty="0">
              <a:solidFill>
                <a:schemeClr val="tx1"/>
              </a:solidFill>
            </a:endParaRPr>
          </a:p>
          <a:p>
            <a:pPr>
              <a:buClr>
                <a:schemeClr val="tx1"/>
              </a:buClr>
              <a:buFont typeface="Wingdings" pitchFamily="2" charset="2"/>
              <a:buChar char="§"/>
              <a:defRPr/>
            </a:pPr>
            <a:r>
              <a:rPr lang="en-GB" sz="1800" b="1" dirty="0" smtClean="0">
                <a:solidFill>
                  <a:schemeClr val="tx1"/>
                </a:solidFill>
              </a:rPr>
              <a:t>L-C </a:t>
            </a:r>
            <a:r>
              <a:rPr lang="en-GB" sz="1800" b="1" dirty="0">
                <a:solidFill>
                  <a:schemeClr val="tx1"/>
                </a:solidFill>
              </a:rPr>
              <a:t>model subjected to academic scrutiny the LEFM has not.</a:t>
            </a:r>
          </a:p>
          <a:p>
            <a:pPr>
              <a:buClr>
                <a:schemeClr val="tx1"/>
              </a:buClr>
              <a:buFont typeface="Wingdings" pitchFamily="2" charset="2"/>
              <a:buChar char="§"/>
              <a:defRPr/>
            </a:pPr>
            <a:r>
              <a:rPr lang="en-GB" sz="1800" b="1" dirty="0">
                <a:solidFill>
                  <a:schemeClr val="tx1"/>
                </a:solidFill>
              </a:rPr>
              <a:t>The LEFM is much more disaggregated than the </a:t>
            </a:r>
            <a:r>
              <a:rPr lang="en-GB" sz="1800" b="1" dirty="0" smtClean="0">
                <a:solidFill>
                  <a:schemeClr val="tx1"/>
                </a:solidFill>
              </a:rPr>
              <a:t>L-C </a:t>
            </a:r>
            <a:r>
              <a:rPr lang="en-GB" sz="1800" b="1" dirty="0">
                <a:solidFill>
                  <a:schemeClr val="tx1"/>
                </a:solidFill>
              </a:rPr>
              <a:t>model</a:t>
            </a:r>
          </a:p>
          <a:p>
            <a:pPr>
              <a:buClr>
                <a:schemeClr val="tx1"/>
              </a:buClr>
              <a:buFont typeface="Wingdings" pitchFamily="2" charset="2"/>
              <a:buChar char="§"/>
              <a:defRPr/>
            </a:pPr>
            <a:r>
              <a:rPr lang="en-GB" sz="1800" b="1" dirty="0">
                <a:solidFill>
                  <a:schemeClr val="tx1"/>
                </a:solidFill>
              </a:rPr>
              <a:t>The </a:t>
            </a:r>
            <a:r>
              <a:rPr lang="en-GB" sz="1800" b="1" dirty="0" smtClean="0">
                <a:solidFill>
                  <a:schemeClr val="tx1"/>
                </a:solidFill>
              </a:rPr>
              <a:t>L-C </a:t>
            </a:r>
            <a:r>
              <a:rPr lang="en-GB" sz="1800" b="1" dirty="0">
                <a:solidFill>
                  <a:schemeClr val="tx1"/>
                </a:solidFill>
              </a:rPr>
              <a:t>model is supply-side driven the LEFM is demand driven. </a:t>
            </a:r>
          </a:p>
          <a:p>
            <a:pPr>
              <a:buClr>
                <a:schemeClr val="tx1"/>
              </a:buClr>
              <a:buFont typeface="Wingdings" pitchFamily="2" charset="2"/>
              <a:buChar char="§"/>
              <a:defRPr/>
            </a:pPr>
            <a:r>
              <a:rPr lang="en-GB" sz="1800" b="1" dirty="0">
                <a:solidFill>
                  <a:schemeClr val="tx1"/>
                </a:solidFill>
              </a:rPr>
              <a:t>The </a:t>
            </a:r>
            <a:r>
              <a:rPr lang="en-GB" sz="1800" b="1" dirty="0" smtClean="0">
                <a:solidFill>
                  <a:schemeClr val="tx1"/>
                </a:solidFill>
              </a:rPr>
              <a:t>L-C </a:t>
            </a:r>
            <a:r>
              <a:rPr lang="en-GB" sz="1800" b="1" dirty="0">
                <a:solidFill>
                  <a:schemeClr val="tx1"/>
                </a:solidFill>
              </a:rPr>
              <a:t>is based on a system of inter-linked equations whereas the LEFM has an input-output approach as its’ underlying philosophy.</a:t>
            </a:r>
          </a:p>
          <a:p>
            <a:pPr>
              <a:defRPr/>
            </a:pPr>
            <a:endParaRPr lang="en-GB" sz="1800" b="1" dirty="0">
              <a:solidFill>
                <a:srgbClr val="660066"/>
              </a:solidFill>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8" name="Slide Number Placeholder 5"/>
          <p:cNvSpPr>
            <a:spLocks noGrp="1"/>
          </p:cNvSpPr>
          <p:nvPr>
            <p:ph type="sldNum" sz="quarter" idx="12"/>
          </p:nvPr>
        </p:nvSpPr>
        <p:spPr/>
        <p:txBody>
          <a:bodyPr/>
          <a:lstStyle/>
          <a:p>
            <a:pPr>
              <a:defRPr/>
            </a:pPr>
            <a:fld id="{F11AF2C7-3002-4557-9CB1-595D409A41A1}" type="slidenum">
              <a:rPr lang="en-GB"/>
              <a:pPr>
                <a:defRPr/>
              </a:pPr>
              <a:t>6</a:t>
            </a:fld>
            <a:endParaRPr lang="en-GB">
              <a:latin typeface="Times New Roman" pitchFamily="18" charset="0"/>
            </a:endParaRPr>
          </a:p>
        </p:txBody>
      </p:sp>
      <p:sp>
        <p:nvSpPr>
          <p:cNvPr id="24579" name="AutoShape 2"/>
          <p:cNvSpPr>
            <a:spLocks noChangeArrowheads="1"/>
          </p:cNvSpPr>
          <p:nvPr/>
        </p:nvSpPr>
        <p:spPr bwMode="auto">
          <a:xfrm>
            <a:off x="4191000" y="2286000"/>
            <a:ext cx="1752600" cy="762000"/>
          </a:xfrm>
          <a:prstGeom prst="rightArrow">
            <a:avLst>
              <a:gd name="adj1" fmla="val 50000"/>
              <a:gd name="adj2" fmla="val 57500"/>
            </a:avLst>
          </a:prstGeom>
          <a:solidFill>
            <a:srgbClr val="FFCCFF"/>
          </a:solidFill>
          <a:ln w="38100">
            <a:solidFill>
              <a:schemeClr val="tx1"/>
            </a:solidFill>
            <a:miter lim="800000"/>
            <a:headEnd type="none" w="sm" len="sm"/>
            <a:tailEnd type="none" w="lg" len="med"/>
          </a:ln>
        </p:spPr>
        <p:txBody>
          <a:bodyPr wrap="none" lIns="92075" tIns="46038" rIns="92075" bIns="46038" anchor="ctr"/>
          <a:lstStyle/>
          <a:p>
            <a:pPr algn="ctr" eaLnBrk="0" hangingPunct="0"/>
            <a:endParaRPr lang="en-US"/>
          </a:p>
        </p:txBody>
      </p:sp>
      <p:sp>
        <p:nvSpPr>
          <p:cNvPr id="24580" name="Rectangle 8"/>
          <p:cNvSpPr>
            <a:spLocks noGrp="1" noChangeArrowheads="1"/>
          </p:cNvSpPr>
          <p:nvPr>
            <p:ph type="body" idx="1"/>
          </p:nvPr>
        </p:nvSpPr>
        <p:spPr>
          <a:xfrm>
            <a:off x="609600" y="3962400"/>
            <a:ext cx="7391400" cy="2590800"/>
          </a:xfrm>
        </p:spPr>
        <p:txBody>
          <a:bodyPr/>
          <a:lstStyle/>
          <a:p>
            <a:pPr>
              <a:buClr>
                <a:schemeClr val="tx1"/>
              </a:buClr>
              <a:buFont typeface="Wingdings" pitchFamily="2" charset="2"/>
              <a:buChar char="§"/>
            </a:pPr>
            <a:r>
              <a:rPr lang="en-GB" sz="2000" b="1" smtClean="0">
                <a:solidFill>
                  <a:schemeClr val="tx1"/>
                </a:solidFill>
              </a:rPr>
              <a:t>Basis of approach is that production of an </a:t>
            </a:r>
            <a:r>
              <a:rPr lang="en-GB" sz="2000" b="1" u="sng" smtClean="0">
                <a:solidFill>
                  <a:schemeClr val="tx1"/>
                </a:solidFill>
              </a:rPr>
              <a:t>OUTPUT</a:t>
            </a:r>
            <a:r>
              <a:rPr lang="en-GB" sz="2000" b="1" smtClean="0">
                <a:solidFill>
                  <a:schemeClr val="tx1"/>
                </a:solidFill>
              </a:rPr>
              <a:t> requires </a:t>
            </a:r>
            <a:r>
              <a:rPr lang="en-GB" sz="2000" b="1" u="sng" smtClean="0">
                <a:solidFill>
                  <a:schemeClr val="tx1"/>
                </a:solidFill>
              </a:rPr>
              <a:t>INPUTS </a:t>
            </a:r>
            <a:r>
              <a:rPr lang="en-GB" sz="2000" b="1" smtClean="0">
                <a:solidFill>
                  <a:schemeClr val="tx1"/>
                </a:solidFill>
              </a:rPr>
              <a:t>. </a:t>
            </a:r>
          </a:p>
          <a:p>
            <a:pPr>
              <a:buClr>
                <a:schemeClr val="tx1"/>
              </a:buClr>
              <a:buFont typeface="Wingdings" pitchFamily="2" charset="2"/>
              <a:buChar char="§"/>
            </a:pPr>
            <a:r>
              <a:rPr lang="en-GB" sz="2000" b="1" smtClean="0">
                <a:solidFill>
                  <a:schemeClr val="tx1"/>
                </a:solidFill>
              </a:rPr>
              <a:t>The input- output linkages are recorded in a “transactions” or “flows” matrix which records all payments TO and FROM a sector within a year. </a:t>
            </a:r>
          </a:p>
          <a:p>
            <a:pPr>
              <a:buClr>
                <a:schemeClr val="tx1"/>
              </a:buClr>
              <a:buFont typeface="Wingdings" pitchFamily="2" charset="2"/>
              <a:buChar char="§"/>
            </a:pPr>
            <a:r>
              <a:rPr lang="en-GB" sz="2000" b="1" smtClean="0">
                <a:solidFill>
                  <a:schemeClr val="tx1"/>
                </a:solidFill>
              </a:rPr>
              <a:t>Works on basis of double-entry book keeping, so that Gross Outputs must equate to Gross Inputs. </a:t>
            </a:r>
          </a:p>
        </p:txBody>
      </p:sp>
      <p:sp>
        <p:nvSpPr>
          <p:cNvPr id="24581" name="Puzzle3"/>
          <p:cNvSpPr>
            <a:spLocks noEditPoints="1" noChangeArrowheads="1"/>
          </p:cNvSpPr>
          <p:nvPr/>
        </p:nvSpPr>
        <p:spPr bwMode="auto">
          <a:xfrm>
            <a:off x="2536825" y="1152525"/>
            <a:ext cx="1617663" cy="1481138"/>
          </a:xfrm>
          <a:custGeom>
            <a:avLst/>
            <a:gdLst>
              <a:gd name="T0" fmla="*/ 778201 w 21600"/>
              <a:gd name="T1" fmla="*/ 1083836 h 21600"/>
              <a:gd name="T2" fmla="*/ 1539102 w 21600"/>
              <a:gd name="T3" fmla="*/ 1446030 h 21600"/>
              <a:gd name="T4" fmla="*/ 987074 w 21600"/>
              <a:gd name="T5" fmla="*/ 946351 h 21600"/>
              <a:gd name="T6" fmla="*/ 1539102 w 21600"/>
              <a:gd name="T7" fmla="*/ 481713 h 21600"/>
              <a:gd name="T8" fmla="*/ 786364 w 21600"/>
              <a:gd name="T9" fmla="*/ 3566 h 21600"/>
              <a:gd name="T10" fmla="*/ 51825 w 21600"/>
              <a:gd name="T11" fmla="*/ 466421 h 21600"/>
              <a:gd name="T12" fmla="*/ 603927 w 21600"/>
              <a:gd name="T13" fmla="*/ 927494 h 21600"/>
              <a:gd name="T14" fmla="*/ 51825 w 21600"/>
              <a:gd name="T15" fmla="*/ 1446030 h 21600"/>
              <a:gd name="T16" fmla="*/ 0 60000 65536"/>
              <a:gd name="T17" fmla="*/ 0 60000 65536"/>
              <a:gd name="T18" fmla="*/ 0 60000 65536"/>
              <a:gd name="T19" fmla="*/ 0 60000 65536"/>
              <a:gd name="T20" fmla="*/ 0 60000 65536"/>
              <a:gd name="T21" fmla="*/ 0 60000 65536"/>
              <a:gd name="T22" fmla="*/ 0 60000 65536"/>
              <a:gd name="T23" fmla="*/ 0 60000 65536"/>
              <a:gd name="T24" fmla="*/ 2273 w 21600"/>
              <a:gd name="T25" fmla="*/ 7719 h 21600"/>
              <a:gd name="T26" fmla="*/ 19149 w 21600"/>
              <a:gd name="T27" fmla="*/ 202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FFCC99"/>
            </a:solidFill>
            <a:miter lim="800000"/>
            <a:headEnd/>
            <a:tailEnd/>
          </a:ln>
        </p:spPr>
        <p:txBody>
          <a:bodyPr/>
          <a:lstStyle/>
          <a:p>
            <a:endParaRPr lang="en-US"/>
          </a:p>
        </p:txBody>
      </p:sp>
      <p:sp>
        <p:nvSpPr>
          <p:cNvPr id="24582" name="Puzzle2"/>
          <p:cNvSpPr>
            <a:spLocks noEditPoints="1" noChangeArrowheads="1"/>
          </p:cNvSpPr>
          <p:nvPr/>
        </p:nvSpPr>
        <p:spPr bwMode="auto">
          <a:xfrm>
            <a:off x="2057400" y="2362200"/>
            <a:ext cx="2582863" cy="1350963"/>
          </a:xfrm>
          <a:custGeom>
            <a:avLst/>
            <a:gdLst>
              <a:gd name="T0" fmla="*/ 1315 w 21600"/>
              <a:gd name="T1" fmla="*/ 837222 h 21600"/>
              <a:gd name="T2" fmla="*/ 502463 w 21600"/>
              <a:gd name="T3" fmla="*/ 1323506 h 21600"/>
              <a:gd name="T4" fmla="*/ 1243601 w 21600"/>
              <a:gd name="T5" fmla="*/ 869933 h 21600"/>
              <a:gd name="T6" fmla="*/ 2011405 w 21600"/>
              <a:gd name="T7" fmla="*/ 1325320 h 21600"/>
              <a:gd name="T8" fmla="*/ 2582863 w 21600"/>
              <a:gd name="T9" fmla="*/ 943360 h 21600"/>
              <a:gd name="T10" fmla="*/ 2019536 w 21600"/>
              <a:gd name="T11" fmla="*/ 358943 h 21600"/>
              <a:gd name="T12" fmla="*/ 1291432 w 21600"/>
              <a:gd name="T13" fmla="*/ 1751 h 21600"/>
              <a:gd name="T14" fmla="*/ 502463 w 21600"/>
              <a:gd name="T15" fmla="*/ 368638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00"/>
          </a:solidFill>
          <a:ln w="28575">
            <a:solidFill>
              <a:srgbClr val="FFFF00"/>
            </a:solidFill>
            <a:miter lim="800000"/>
            <a:headEnd/>
            <a:tailEnd/>
          </a:ln>
        </p:spPr>
        <p:txBody>
          <a:bodyPr/>
          <a:lstStyle/>
          <a:p>
            <a:endParaRPr lang="en-US"/>
          </a:p>
        </p:txBody>
      </p:sp>
      <p:sp>
        <p:nvSpPr>
          <p:cNvPr id="24583" name="Puzzle4"/>
          <p:cNvSpPr>
            <a:spLocks noEditPoints="1" noChangeArrowheads="1"/>
          </p:cNvSpPr>
          <p:nvPr/>
        </p:nvSpPr>
        <p:spPr bwMode="auto">
          <a:xfrm>
            <a:off x="838200" y="2209800"/>
            <a:ext cx="1557338" cy="1727200"/>
          </a:xfrm>
          <a:custGeom>
            <a:avLst/>
            <a:gdLst>
              <a:gd name="T0" fmla="*/ 598926 w 21600"/>
              <a:gd name="T1" fmla="*/ 927011 h 21600"/>
              <a:gd name="T2" fmla="*/ 32661 w 21600"/>
              <a:gd name="T3" fmla="*/ 1354413 h 21600"/>
              <a:gd name="T4" fmla="*/ 829138 w 21600"/>
              <a:gd name="T5" fmla="*/ 1727200 h 21600"/>
              <a:gd name="T6" fmla="*/ 1508311 w 21600"/>
              <a:gd name="T7" fmla="*/ 1339460 h 21600"/>
              <a:gd name="T8" fmla="*/ 1007367 w 21600"/>
              <a:gd name="T9" fmla="*/ 870637 h 21600"/>
              <a:gd name="T10" fmla="*/ 1516458 w 21600"/>
              <a:gd name="T11" fmla="*/ 377105 h 21600"/>
              <a:gd name="T12" fmla="*/ 800443 w 21600"/>
              <a:gd name="T13" fmla="*/ 880 h 21600"/>
              <a:gd name="T14" fmla="*/ 32661 w 21600"/>
              <a:gd name="T15" fmla="*/ 377105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FF00"/>
          </a:solidFill>
          <a:ln w="28575">
            <a:solidFill>
              <a:srgbClr val="00FF00"/>
            </a:solidFill>
            <a:miter lim="800000"/>
            <a:headEnd/>
            <a:tailEnd/>
          </a:ln>
        </p:spPr>
        <p:txBody>
          <a:bodyPr/>
          <a:lstStyle/>
          <a:p>
            <a:endParaRPr lang="en-US"/>
          </a:p>
        </p:txBody>
      </p:sp>
      <p:sp>
        <p:nvSpPr>
          <p:cNvPr id="24584" name="Puzzle1"/>
          <p:cNvSpPr>
            <a:spLocks noEditPoints="1" noChangeArrowheads="1"/>
          </p:cNvSpPr>
          <p:nvPr/>
        </p:nvSpPr>
        <p:spPr bwMode="auto">
          <a:xfrm>
            <a:off x="381000" y="1447800"/>
            <a:ext cx="2614613" cy="1030288"/>
          </a:xfrm>
          <a:custGeom>
            <a:avLst/>
            <a:gdLst>
              <a:gd name="T0" fmla="*/ 2026325 w 21600"/>
              <a:gd name="T1" fmla="*/ 1005389 h 21600"/>
              <a:gd name="T2" fmla="*/ 2054892 w 21600"/>
              <a:gd name="T3" fmla="*/ 24851 h 21600"/>
              <a:gd name="T4" fmla="*/ 571947 w 21600"/>
              <a:gd name="T5" fmla="*/ 40830 h 21600"/>
              <a:gd name="T6" fmla="*/ 610076 w 21600"/>
              <a:gd name="T7" fmla="*/ 1001860 h 21600"/>
              <a:gd name="T8" fmla="*/ 1308638 w 21600"/>
              <a:gd name="T9" fmla="*/ 614595 h 21600"/>
              <a:gd name="T10" fmla="*/ 1312754 w 21600"/>
              <a:gd name="T11" fmla="*/ 415645 h 21600"/>
              <a:gd name="T12" fmla="*/ 2614613 w 21600"/>
              <a:gd name="T13" fmla="*/ 476985 h 21600"/>
              <a:gd name="T14" fmla="*/ 6779 w 21600"/>
              <a:gd name="T15" fmla="*/ 476985 h 21600"/>
              <a:gd name="T16" fmla="*/ 0 60000 65536"/>
              <a:gd name="T17" fmla="*/ 0 60000 65536"/>
              <a:gd name="T18" fmla="*/ 0 60000 65536"/>
              <a:gd name="T19" fmla="*/ 0 60000 65536"/>
              <a:gd name="T20" fmla="*/ 0 60000 65536"/>
              <a:gd name="T21" fmla="*/ 0 60000 65536"/>
              <a:gd name="T22" fmla="*/ 0 60000 65536"/>
              <a:gd name="T23" fmla="*/ 0 60000 65536"/>
              <a:gd name="T24" fmla="*/ 6086 w 21600"/>
              <a:gd name="T25" fmla="*/ 2569 h 21600"/>
              <a:gd name="T26" fmla="*/ 16132 w 21600"/>
              <a:gd name="T27" fmla="*/ 195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33CCFF"/>
          </a:solidFill>
          <a:ln w="28575">
            <a:solidFill>
              <a:srgbClr val="33CCFF"/>
            </a:solidFill>
            <a:miter lim="800000"/>
            <a:headEnd/>
            <a:tailEnd/>
          </a:ln>
        </p:spPr>
        <p:txBody>
          <a:bodyPr/>
          <a:lstStyle/>
          <a:p>
            <a:endParaRPr lang="en-US"/>
          </a:p>
        </p:txBody>
      </p:sp>
      <p:sp>
        <p:nvSpPr>
          <p:cNvPr id="24585" name="Text Box 9"/>
          <p:cNvSpPr txBox="1">
            <a:spLocks noChangeArrowheads="1"/>
          </p:cNvSpPr>
          <p:nvPr/>
        </p:nvSpPr>
        <p:spPr bwMode="auto">
          <a:xfrm>
            <a:off x="685800" y="2743200"/>
            <a:ext cx="1951038" cy="822325"/>
          </a:xfrm>
          <a:prstGeom prst="rect">
            <a:avLst/>
          </a:prstGeom>
          <a:noFill/>
          <a:ln w="38100">
            <a:noFill/>
            <a:miter lim="800000"/>
            <a:headEnd type="none" w="sm" len="sm"/>
            <a:tailEnd type="none" w="lg" len="med"/>
          </a:ln>
        </p:spPr>
        <p:txBody>
          <a:bodyPr lIns="92075" tIns="46038" rIns="92075" bIns="46038">
            <a:spAutoFit/>
          </a:bodyPr>
          <a:lstStyle/>
          <a:p>
            <a:pPr algn="ctr" eaLnBrk="0" hangingPunct="0">
              <a:spcBef>
                <a:spcPct val="50000"/>
              </a:spcBef>
            </a:pPr>
            <a:r>
              <a:rPr lang="en-GB" b="1">
                <a:latin typeface="Arial" charset="0"/>
              </a:rPr>
              <a:t>Raw materials</a:t>
            </a:r>
            <a:endParaRPr lang="en-US" b="1">
              <a:latin typeface="Arial" charset="0"/>
            </a:endParaRPr>
          </a:p>
        </p:txBody>
      </p:sp>
      <p:sp>
        <p:nvSpPr>
          <p:cNvPr id="24586" name="Text Box 10"/>
          <p:cNvSpPr txBox="1">
            <a:spLocks noChangeArrowheads="1"/>
          </p:cNvSpPr>
          <p:nvPr/>
        </p:nvSpPr>
        <p:spPr bwMode="auto">
          <a:xfrm>
            <a:off x="2438400" y="2667000"/>
            <a:ext cx="1862138" cy="1201738"/>
          </a:xfrm>
          <a:prstGeom prst="rect">
            <a:avLst/>
          </a:prstGeom>
          <a:noFill/>
          <a:ln w="38100">
            <a:noFill/>
            <a:miter lim="800000"/>
            <a:headEnd type="none" w="sm" len="sm"/>
            <a:tailEnd type="none" w="lg" len="med"/>
          </a:ln>
        </p:spPr>
        <p:txBody>
          <a:bodyPr lIns="92075" tIns="46038" rIns="92075" bIns="46038">
            <a:spAutoFit/>
          </a:bodyPr>
          <a:lstStyle/>
          <a:p>
            <a:pPr algn="ctr" eaLnBrk="0" hangingPunct="0">
              <a:spcBef>
                <a:spcPct val="50000"/>
              </a:spcBef>
            </a:pPr>
            <a:r>
              <a:rPr lang="en-GB" b="1">
                <a:latin typeface="Arial" charset="0"/>
              </a:rPr>
              <a:t>Semi finished products</a:t>
            </a:r>
            <a:endParaRPr lang="en-US" b="1">
              <a:latin typeface="Arial" charset="0"/>
            </a:endParaRPr>
          </a:p>
        </p:txBody>
      </p:sp>
      <p:sp>
        <p:nvSpPr>
          <p:cNvPr id="24587" name="Text Box 11"/>
          <p:cNvSpPr txBox="1">
            <a:spLocks noChangeArrowheads="1"/>
          </p:cNvSpPr>
          <p:nvPr/>
        </p:nvSpPr>
        <p:spPr bwMode="auto">
          <a:xfrm>
            <a:off x="2743200" y="1676400"/>
            <a:ext cx="1301750" cy="457200"/>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b="1">
                <a:latin typeface="Arial" charset="0"/>
              </a:rPr>
              <a:t>Imports</a:t>
            </a:r>
            <a:endParaRPr lang="en-US" b="1">
              <a:latin typeface="Arial" charset="0"/>
            </a:endParaRPr>
          </a:p>
        </p:txBody>
      </p:sp>
      <p:sp>
        <p:nvSpPr>
          <p:cNvPr id="24588" name="Text Box 12"/>
          <p:cNvSpPr txBox="1">
            <a:spLocks noChangeArrowheads="1"/>
          </p:cNvSpPr>
          <p:nvPr/>
        </p:nvSpPr>
        <p:spPr bwMode="auto">
          <a:xfrm>
            <a:off x="1143000" y="1752600"/>
            <a:ext cx="1112838" cy="457200"/>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b="1">
                <a:latin typeface="Arial" charset="0"/>
              </a:rPr>
              <a:t>labour</a:t>
            </a:r>
            <a:endParaRPr lang="en-US" b="1">
              <a:latin typeface="Arial" charset="0"/>
            </a:endParaRPr>
          </a:p>
        </p:txBody>
      </p:sp>
      <p:grpSp>
        <p:nvGrpSpPr>
          <p:cNvPr id="24589" name="Group 17"/>
          <p:cNvGrpSpPr>
            <a:grpSpLocks/>
          </p:cNvGrpSpPr>
          <p:nvPr/>
        </p:nvGrpSpPr>
        <p:grpSpPr bwMode="auto">
          <a:xfrm>
            <a:off x="6019800" y="1692275"/>
            <a:ext cx="2209800" cy="2209800"/>
            <a:chOff x="3792" y="1066"/>
            <a:chExt cx="1392" cy="1392"/>
          </a:xfrm>
        </p:grpSpPr>
        <p:pic>
          <p:nvPicPr>
            <p:cNvPr id="24591" name="Picture 13" descr="D:\j0237882(p).gif"/>
            <p:cNvPicPr>
              <a:picLocks noChangeAspect="1" noChangeArrowheads="1"/>
            </p:cNvPicPr>
            <p:nvPr/>
          </p:nvPicPr>
          <p:blipFill>
            <a:blip r:embed="rId3"/>
            <a:srcRect/>
            <a:stretch>
              <a:fillRect/>
            </a:stretch>
          </p:blipFill>
          <p:spPr bwMode="auto">
            <a:xfrm>
              <a:off x="3792" y="1066"/>
              <a:ext cx="1392" cy="1392"/>
            </a:xfrm>
            <a:prstGeom prst="rect">
              <a:avLst/>
            </a:prstGeom>
            <a:noFill/>
            <a:ln w="9525">
              <a:noFill/>
              <a:miter lim="800000"/>
              <a:headEnd/>
              <a:tailEnd/>
            </a:ln>
          </p:spPr>
        </p:pic>
        <p:sp>
          <p:nvSpPr>
            <p:cNvPr id="24592" name="Text Box 14"/>
            <p:cNvSpPr txBox="1">
              <a:spLocks noChangeArrowheads="1"/>
            </p:cNvSpPr>
            <p:nvPr/>
          </p:nvSpPr>
          <p:spPr bwMode="auto">
            <a:xfrm>
              <a:off x="4032" y="1824"/>
              <a:ext cx="1008" cy="327"/>
            </a:xfrm>
            <a:prstGeom prst="rect">
              <a:avLst/>
            </a:prstGeom>
            <a:noFill/>
            <a:ln w="38100">
              <a:noFill/>
              <a:miter lim="800000"/>
              <a:headEnd type="none" w="sm" len="sm"/>
              <a:tailEnd type="none" w="lg" len="med"/>
            </a:ln>
          </p:spPr>
          <p:txBody>
            <a:bodyPr lIns="92075" tIns="46038" rIns="92075" bIns="46038">
              <a:spAutoFit/>
            </a:bodyPr>
            <a:lstStyle/>
            <a:p>
              <a:pPr algn="ctr" eaLnBrk="0" hangingPunct="0">
                <a:spcBef>
                  <a:spcPct val="50000"/>
                </a:spcBef>
              </a:pPr>
              <a:r>
                <a:rPr lang="en-GB" sz="2800" b="1">
                  <a:solidFill>
                    <a:srgbClr val="FFFF00"/>
                  </a:solidFill>
                  <a:latin typeface="Arial" charset="0"/>
                </a:rPr>
                <a:t>output</a:t>
              </a:r>
              <a:endParaRPr lang="en-US" sz="2800" b="1">
                <a:solidFill>
                  <a:srgbClr val="FFFF00"/>
                </a:solidFill>
                <a:latin typeface="Arial" charset="0"/>
              </a:endParaRPr>
            </a:p>
          </p:txBody>
        </p:sp>
      </p:grpSp>
      <p:sp>
        <p:nvSpPr>
          <p:cNvPr id="24590" name="Text Box 15"/>
          <p:cNvSpPr txBox="1">
            <a:spLocks noChangeArrowheads="1"/>
          </p:cNvSpPr>
          <p:nvPr/>
        </p:nvSpPr>
        <p:spPr bwMode="auto">
          <a:xfrm>
            <a:off x="1676400" y="914400"/>
            <a:ext cx="4724400" cy="525463"/>
          </a:xfrm>
          <a:prstGeom prst="rect">
            <a:avLst/>
          </a:prstGeom>
          <a:noFill/>
          <a:ln w="25400">
            <a:noFill/>
            <a:miter lim="800000"/>
            <a:headEnd type="none" w="sm" len="sm"/>
            <a:tailEnd type="none" w="lg" len="med"/>
          </a:ln>
        </p:spPr>
        <p:txBody>
          <a:bodyPr lIns="93600" tIns="46800" rIns="93600" bIns="46800">
            <a:spAutoFit/>
          </a:bodyPr>
          <a:lstStyle/>
          <a:p>
            <a:pPr algn="ctr" eaLnBrk="0" hangingPunct="0">
              <a:spcBef>
                <a:spcPct val="50000"/>
              </a:spcBef>
            </a:pPr>
            <a:r>
              <a:rPr lang="en-GB" sz="2800" b="1">
                <a:latin typeface="Arial" charset="0"/>
              </a:rPr>
              <a:t>The Input- Output concept</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4" name="Slide Number Placeholder 5"/>
          <p:cNvSpPr>
            <a:spLocks noGrp="1"/>
          </p:cNvSpPr>
          <p:nvPr>
            <p:ph type="sldNum" sz="quarter" idx="12"/>
          </p:nvPr>
        </p:nvSpPr>
        <p:spPr/>
        <p:txBody>
          <a:bodyPr/>
          <a:lstStyle/>
          <a:p>
            <a:pPr>
              <a:defRPr/>
            </a:pPr>
            <a:fld id="{FB1D37AD-5244-459F-A8C8-D04B8748C719}" type="slidenum">
              <a:rPr lang="en-GB"/>
              <a:pPr>
                <a:defRPr/>
              </a:pPr>
              <a:t>7</a:t>
            </a:fld>
            <a:endParaRPr lang="en-GB">
              <a:latin typeface="Times New Roman" pitchFamily="18" charset="0"/>
            </a:endParaRPr>
          </a:p>
        </p:txBody>
      </p:sp>
      <p:grpSp>
        <p:nvGrpSpPr>
          <p:cNvPr id="26627" name="Group 2"/>
          <p:cNvGrpSpPr>
            <a:grpSpLocks/>
          </p:cNvGrpSpPr>
          <p:nvPr/>
        </p:nvGrpSpPr>
        <p:grpSpPr bwMode="auto">
          <a:xfrm>
            <a:off x="214313" y="3857625"/>
            <a:ext cx="2928937" cy="2767013"/>
            <a:chOff x="423" y="2433"/>
            <a:chExt cx="1845" cy="1743"/>
          </a:xfrm>
        </p:grpSpPr>
        <p:sp>
          <p:nvSpPr>
            <p:cNvPr id="26634" name="AutoShape 3"/>
            <p:cNvSpPr>
              <a:spLocks noChangeArrowheads="1"/>
            </p:cNvSpPr>
            <p:nvPr/>
          </p:nvSpPr>
          <p:spPr bwMode="auto">
            <a:xfrm>
              <a:off x="423" y="2433"/>
              <a:ext cx="1845" cy="1455"/>
            </a:xfrm>
            <a:prstGeom prst="downArrow">
              <a:avLst>
                <a:gd name="adj1" fmla="val 50000"/>
                <a:gd name="adj2" fmla="val 25000"/>
              </a:avLst>
            </a:prstGeom>
            <a:solidFill>
              <a:srgbClr val="CCFFCC">
                <a:alpha val="50195"/>
              </a:srgbClr>
            </a:solidFill>
            <a:ln w="12700">
              <a:solidFill>
                <a:schemeClr val="tx1"/>
              </a:solidFill>
              <a:miter lim="800000"/>
              <a:headEnd type="none" w="sm" len="sm"/>
              <a:tailEnd type="none" w="sm" len="sm"/>
            </a:ln>
          </p:spPr>
          <p:txBody>
            <a:bodyPr wrap="none" lIns="92075" tIns="46038" rIns="92075" bIns="46038" anchor="ctr"/>
            <a:lstStyle/>
            <a:p>
              <a:pPr algn="ctr" eaLnBrk="0" hangingPunct="0"/>
              <a:endParaRPr lang="en-US"/>
            </a:p>
          </p:txBody>
        </p:sp>
        <p:sp>
          <p:nvSpPr>
            <p:cNvPr id="88068" name="Text Box 4"/>
            <p:cNvSpPr txBox="1">
              <a:spLocks noChangeArrowheads="1"/>
            </p:cNvSpPr>
            <p:nvPr/>
          </p:nvSpPr>
          <p:spPr bwMode="auto">
            <a:xfrm>
              <a:off x="816" y="2651"/>
              <a:ext cx="1008" cy="834"/>
            </a:xfrm>
            <a:prstGeom prst="rect">
              <a:avLst/>
            </a:prstGeom>
            <a:noFill/>
            <a:ln w="12700">
              <a:noFill/>
              <a:miter lim="800000"/>
              <a:headEnd type="none" w="sm" len="sm"/>
              <a:tailEnd type="none" w="sm" len="sm"/>
            </a:ln>
            <a:effectLst/>
          </p:spPr>
          <p:txBody>
            <a:bodyPr lIns="92075" tIns="46038" rIns="92075" bIns="46038">
              <a:spAutoFit/>
            </a:bodyPr>
            <a:lstStyle/>
            <a:p>
              <a:pPr algn="ctr" eaLnBrk="0" hangingPunct="0">
                <a:spcBef>
                  <a:spcPct val="50000"/>
                </a:spcBef>
                <a:buClr>
                  <a:schemeClr val="tx2"/>
                </a:buClr>
                <a:buSzPct val="75000"/>
                <a:buFont typeface="Monotype Sorts" pitchFamily="2" charset="2"/>
                <a:buNone/>
                <a:defRPr/>
              </a:pPr>
              <a:r>
                <a:rPr lang="en-GB" sz="2000" b="1" dirty="0">
                  <a:latin typeface="+mn-lt"/>
                  <a:cs typeface="+mn-cs"/>
                </a:rPr>
                <a:t>Columns show purchase of inputs</a:t>
              </a:r>
            </a:p>
          </p:txBody>
        </p:sp>
        <p:sp>
          <p:nvSpPr>
            <p:cNvPr id="26636" name="Text Box 5"/>
            <p:cNvSpPr txBox="1">
              <a:spLocks noChangeArrowheads="1"/>
            </p:cNvSpPr>
            <p:nvPr/>
          </p:nvSpPr>
          <p:spPr bwMode="auto">
            <a:xfrm>
              <a:off x="720" y="3888"/>
              <a:ext cx="1200" cy="288"/>
            </a:xfrm>
            <a:prstGeom prst="rect">
              <a:avLst/>
            </a:prstGeom>
            <a:noFill/>
            <a:ln w="12700">
              <a:no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b="1"/>
                <a:t>Input 100</a:t>
              </a:r>
              <a:endParaRPr lang="en-GB"/>
            </a:p>
          </p:txBody>
        </p:sp>
      </p:grpSp>
      <p:grpSp>
        <p:nvGrpSpPr>
          <p:cNvPr id="26628" name="Group 6"/>
          <p:cNvGrpSpPr>
            <a:grpSpLocks/>
          </p:cNvGrpSpPr>
          <p:nvPr/>
        </p:nvGrpSpPr>
        <p:grpSpPr bwMode="auto">
          <a:xfrm>
            <a:off x="3429000" y="3643313"/>
            <a:ext cx="4914900" cy="2514600"/>
            <a:chOff x="1848" y="2075"/>
            <a:chExt cx="3096" cy="1584"/>
          </a:xfrm>
        </p:grpSpPr>
        <p:sp>
          <p:nvSpPr>
            <p:cNvPr id="26631" name="AutoShape 7"/>
            <p:cNvSpPr>
              <a:spLocks noChangeArrowheads="1"/>
            </p:cNvSpPr>
            <p:nvPr/>
          </p:nvSpPr>
          <p:spPr bwMode="auto">
            <a:xfrm>
              <a:off x="1848" y="2075"/>
              <a:ext cx="1680" cy="1584"/>
            </a:xfrm>
            <a:prstGeom prst="rightArrow">
              <a:avLst>
                <a:gd name="adj1" fmla="val 50000"/>
                <a:gd name="adj2" fmla="val 26515"/>
              </a:avLst>
            </a:prstGeom>
            <a:solidFill>
              <a:srgbClr val="CCFFCC">
                <a:alpha val="50195"/>
              </a:srgbClr>
            </a:solidFill>
            <a:ln w="12700">
              <a:solidFill>
                <a:schemeClr val="tx1"/>
              </a:solidFill>
              <a:miter lim="800000"/>
              <a:headEnd type="none" w="sm" len="sm"/>
              <a:tailEnd type="none" w="sm" len="sm"/>
            </a:ln>
          </p:spPr>
          <p:txBody>
            <a:bodyPr wrap="none" lIns="92075" tIns="46038" rIns="92075" bIns="46038" anchor="ctr"/>
            <a:lstStyle/>
            <a:p>
              <a:pPr algn="ctr" eaLnBrk="0" hangingPunct="0"/>
              <a:endParaRPr lang="en-US"/>
            </a:p>
          </p:txBody>
        </p:sp>
        <p:sp>
          <p:nvSpPr>
            <p:cNvPr id="26632" name="Text Box 8"/>
            <p:cNvSpPr txBox="1">
              <a:spLocks noChangeArrowheads="1"/>
            </p:cNvSpPr>
            <p:nvPr/>
          </p:nvSpPr>
          <p:spPr bwMode="auto">
            <a:xfrm>
              <a:off x="1938" y="2615"/>
              <a:ext cx="1440" cy="518"/>
            </a:xfrm>
            <a:prstGeom prst="rect">
              <a:avLst/>
            </a:prstGeom>
            <a:noFill/>
            <a:ln w="12700">
              <a:no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b="1"/>
                <a:t>Rows show sale of outputs</a:t>
              </a:r>
              <a:endParaRPr lang="en-GB"/>
            </a:p>
          </p:txBody>
        </p:sp>
        <p:sp>
          <p:nvSpPr>
            <p:cNvPr id="26633" name="Text Box 9"/>
            <p:cNvSpPr txBox="1">
              <a:spLocks noChangeArrowheads="1"/>
            </p:cNvSpPr>
            <p:nvPr/>
          </p:nvSpPr>
          <p:spPr bwMode="auto">
            <a:xfrm>
              <a:off x="3840" y="2688"/>
              <a:ext cx="1104" cy="288"/>
            </a:xfrm>
            <a:prstGeom prst="rect">
              <a:avLst/>
            </a:prstGeom>
            <a:noFill/>
            <a:ln w="12700">
              <a:no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b="1"/>
                <a:t>Output 100</a:t>
              </a:r>
              <a:endParaRPr lang="en-GB"/>
            </a:p>
          </p:txBody>
        </p:sp>
      </p:grpSp>
      <p:sp>
        <p:nvSpPr>
          <p:cNvPr id="26629" name="Rectangle 10"/>
          <p:cNvSpPr>
            <a:spLocks noGrp="1" noChangeArrowheads="1"/>
          </p:cNvSpPr>
          <p:nvPr>
            <p:ph type="body" idx="1"/>
          </p:nvPr>
        </p:nvSpPr>
        <p:spPr>
          <a:xfrm>
            <a:off x="428625" y="1295400"/>
            <a:ext cx="8429625" cy="1905000"/>
          </a:xfrm>
        </p:spPr>
        <p:txBody>
          <a:bodyPr/>
          <a:lstStyle/>
          <a:p>
            <a:pPr>
              <a:lnSpc>
                <a:spcPct val="130000"/>
              </a:lnSpc>
              <a:buClr>
                <a:schemeClr val="tx1"/>
              </a:buClr>
              <a:buFont typeface="Wingdings" pitchFamily="2" charset="2"/>
              <a:buChar char="§"/>
            </a:pPr>
            <a:r>
              <a:rPr lang="en-GB" sz="2000" b="1" smtClean="0">
                <a:solidFill>
                  <a:schemeClr val="tx1"/>
                </a:solidFill>
                <a:sym typeface="WP Greek Helve"/>
              </a:rPr>
              <a:t>Main UK Input-Output table uses a 123 sector model but a simpler version can be used. Simpler versions used to demonstrate the concept e.g. 3 sectors.</a:t>
            </a:r>
          </a:p>
          <a:p>
            <a:pPr>
              <a:lnSpc>
                <a:spcPct val="130000"/>
              </a:lnSpc>
              <a:buClr>
                <a:schemeClr val="tx1"/>
              </a:buClr>
              <a:buFont typeface="Wingdings" pitchFamily="2" charset="2"/>
              <a:buChar char="§"/>
            </a:pPr>
            <a:r>
              <a:rPr lang="en-GB" sz="2000" b="1" smtClean="0">
                <a:solidFill>
                  <a:schemeClr val="tx1"/>
                </a:solidFill>
                <a:sym typeface="WP Greek Helve"/>
              </a:rPr>
              <a:t>Cells in columns = purchases that a sector makes (inputs)</a:t>
            </a:r>
          </a:p>
          <a:p>
            <a:pPr>
              <a:lnSpc>
                <a:spcPct val="130000"/>
              </a:lnSpc>
              <a:buClr>
                <a:schemeClr val="tx1"/>
              </a:buClr>
              <a:buFont typeface="Wingdings" pitchFamily="2" charset="2"/>
              <a:buChar char="§"/>
            </a:pPr>
            <a:r>
              <a:rPr lang="en-GB" sz="2000" b="1" smtClean="0">
                <a:solidFill>
                  <a:schemeClr val="tx1"/>
                </a:solidFill>
                <a:sym typeface="WP Greek Helve"/>
              </a:rPr>
              <a:t>Cells in Rows = Sales of Products from sector (outputs)</a:t>
            </a:r>
          </a:p>
        </p:txBody>
      </p:sp>
      <p:sp>
        <p:nvSpPr>
          <p:cNvPr id="26630" name="Text Box 11"/>
          <p:cNvSpPr txBox="1">
            <a:spLocks noChangeArrowheads="1"/>
          </p:cNvSpPr>
          <p:nvPr/>
        </p:nvSpPr>
        <p:spPr bwMode="auto">
          <a:xfrm>
            <a:off x="914400" y="838200"/>
            <a:ext cx="5427663" cy="463550"/>
          </a:xfrm>
          <a:prstGeom prst="rect">
            <a:avLst/>
          </a:prstGeom>
          <a:noFill/>
          <a:ln w="25400">
            <a:noFill/>
            <a:miter lim="800000"/>
            <a:headEnd type="none" w="sm" len="sm"/>
            <a:tailEnd type="none" w="lg" len="med"/>
          </a:ln>
        </p:spPr>
        <p:txBody>
          <a:bodyPr lIns="93600" tIns="46800" rIns="93600" bIns="46800">
            <a:spAutoFit/>
          </a:bodyPr>
          <a:lstStyle/>
          <a:p>
            <a:pPr eaLnBrk="0" hangingPunct="0"/>
            <a:r>
              <a:rPr lang="en-GB" b="1">
                <a:latin typeface="Arial" charset="0"/>
              </a:rPr>
              <a:t>Transaction Tables</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50"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7" name="Slide Number Placeholder 5"/>
          <p:cNvSpPr>
            <a:spLocks noGrp="1"/>
          </p:cNvSpPr>
          <p:nvPr>
            <p:ph type="sldNum" sz="quarter" idx="12"/>
          </p:nvPr>
        </p:nvSpPr>
        <p:spPr/>
        <p:txBody>
          <a:bodyPr/>
          <a:lstStyle/>
          <a:p>
            <a:pPr>
              <a:defRPr/>
            </a:pPr>
            <a:fld id="{AC258379-02F2-4203-9F9D-17D0679274A4}" type="slidenum">
              <a:rPr lang="en-GB"/>
              <a:pPr>
                <a:defRPr/>
              </a:pPr>
              <a:t>8</a:t>
            </a:fld>
            <a:endParaRPr lang="en-GB">
              <a:latin typeface="Times New Roman" pitchFamily="18" charset="0"/>
            </a:endParaRPr>
          </a:p>
        </p:txBody>
      </p:sp>
      <p:sp>
        <p:nvSpPr>
          <p:cNvPr id="108552" name="Text Box 2"/>
          <p:cNvSpPr>
            <a:spLocks noGrp="1" noChangeArrowheads="1"/>
          </p:cNvSpPr>
          <p:nvPr>
            <p:ph type="body" idx="1"/>
          </p:nvPr>
        </p:nvSpPr>
        <p:spPr>
          <a:xfrm>
            <a:off x="285750" y="928688"/>
            <a:ext cx="7391400" cy="704850"/>
          </a:xfrm>
        </p:spPr>
        <p:txBody>
          <a:bodyPr/>
          <a:lstStyle/>
          <a:p>
            <a:pPr algn="ctr">
              <a:spcBef>
                <a:spcPct val="50000"/>
              </a:spcBef>
              <a:buClr>
                <a:schemeClr val="tx2"/>
              </a:buClr>
              <a:buSzPct val="75000"/>
              <a:buFont typeface="Monotype Sorts"/>
              <a:buNone/>
            </a:pPr>
            <a:r>
              <a:rPr lang="en-GB" sz="2800" b="1" smtClean="0">
                <a:solidFill>
                  <a:schemeClr val="tx1"/>
                </a:solidFill>
              </a:rPr>
              <a:t>The Transaction Table</a:t>
            </a:r>
          </a:p>
        </p:txBody>
      </p:sp>
      <p:sp>
        <p:nvSpPr>
          <p:cNvPr id="108553" name="Rectangle 4"/>
          <p:cNvSpPr>
            <a:spLocks noChangeArrowheads="1"/>
          </p:cNvSpPr>
          <p:nvPr/>
        </p:nvSpPr>
        <p:spPr bwMode="auto">
          <a:xfrm>
            <a:off x="1000125" y="5643563"/>
            <a:ext cx="6715125" cy="401637"/>
          </a:xfrm>
          <a:prstGeom prst="rect">
            <a:avLst/>
          </a:prstGeom>
          <a:noFill/>
          <a:ln w="25400">
            <a:noFill/>
            <a:miter lim="800000"/>
            <a:headEnd type="none" w="sm" len="sm"/>
            <a:tailEnd type="none" w="lg" len="med"/>
          </a:ln>
        </p:spPr>
        <p:txBody>
          <a:bodyPr lIns="93600" tIns="46800" rIns="93600" bIns="46800">
            <a:spAutoFit/>
          </a:bodyPr>
          <a:lstStyle/>
          <a:p>
            <a:pPr eaLnBrk="0" hangingPunct="0">
              <a:spcBef>
                <a:spcPct val="30000"/>
              </a:spcBef>
            </a:pPr>
            <a:r>
              <a:rPr lang="en-GB" sz="2000" b="1">
                <a:latin typeface="Arial" charset="0"/>
                <a:cs typeface="Times New Roman" pitchFamily="18" charset="0"/>
              </a:rPr>
              <a:t>GDP = C+G+I+(X-M) = 125+(30-30)+15+(80-60) = 160 </a:t>
            </a:r>
          </a:p>
        </p:txBody>
      </p:sp>
      <p:graphicFrame>
        <p:nvGraphicFramePr>
          <p:cNvPr id="108549" name="Object 5"/>
          <p:cNvGraphicFramePr>
            <a:graphicFrameLocks noChangeAspect="1"/>
          </p:cNvGraphicFramePr>
          <p:nvPr/>
        </p:nvGraphicFramePr>
        <p:xfrm>
          <a:off x="434975" y="1649413"/>
          <a:ext cx="8378825" cy="3836987"/>
        </p:xfrm>
        <a:graphic>
          <a:graphicData uri="http://schemas.openxmlformats.org/presentationml/2006/ole">
            <p:oleObj spid="_x0000_s108549" name="Document" r:id="rId4" imgW="5593256" imgH="2491697" progId="Word.Document.8">
              <p:embed/>
            </p:oleObj>
          </a:graphicData>
        </a:graphic>
      </p:graphicFrame>
      <p:sp>
        <p:nvSpPr>
          <p:cNvPr id="108554" name="TextBox 7"/>
          <p:cNvSpPr txBox="1">
            <a:spLocks noChangeArrowheads="1"/>
          </p:cNvSpPr>
          <p:nvPr/>
        </p:nvSpPr>
        <p:spPr bwMode="auto">
          <a:xfrm>
            <a:off x="5572125" y="6072188"/>
            <a:ext cx="3214688" cy="246062"/>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39</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Footer Placeholder 4"/>
          <p:cNvSpPr>
            <a:spLocks noGrp="1"/>
          </p:cNvSpPr>
          <p:nvPr>
            <p:ph type="ftr" sz="quarter" idx="11"/>
          </p:nvPr>
        </p:nvSpPr>
        <p:spPr>
          <a:noFill/>
        </p:spPr>
        <p:txBody>
          <a:bodyPr/>
          <a:lstStyle/>
          <a:p>
            <a:r>
              <a:rPr lang="en-GB" i="1">
                <a:solidFill>
                  <a:srgbClr val="339966"/>
                </a:solidFill>
              </a:rPr>
              <a:t>Regional and Local Economics (RALE) Lecture slides – Lecture 2b </a:t>
            </a:r>
            <a:endParaRPr lang="en-GB">
              <a:latin typeface="Arial" charset="0"/>
            </a:endParaRPr>
          </a:p>
        </p:txBody>
      </p:sp>
      <p:sp>
        <p:nvSpPr>
          <p:cNvPr id="11" name="Slide Number Placeholder 5"/>
          <p:cNvSpPr>
            <a:spLocks noGrp="1"/>
          </p:cNvSpPr>
          <p:nvPr>
            <p:ph type="sldNum" sz="quarter" idx="12"/>
          </p:nvPr>
        </p:nvSpPr>
        <p:spPr/>
        <p:txBody>
          <a:bodyPr/>
          <a:lstStyle/>
          <a:p>
            <a:pPr>
              <a:defRPr/>
            </a:pPr>
            <a:fld id="{9E2EAAE0-09E2-4AA8-92FB-723E824CBDB1}" type="slidenum">
              <a:rPr lang="en-GB"/>
              <a:pPr>
                <a:defRPr/>
              </a:pPr>
              <a:t>9</a:t>
            </a:fld>
            <a:endParaRPr lang="en-GB">
              <a:latin typeface="Times New Roman" pitchFamily="18" charset="0"/>
            </a:endParaRPr>
          </a:p>
        </p:txBody>
      </p:sp>
      <p:sp>
        <p:nvSpPr>
          <p:cNvPr id="90119" name="Rectangle 2"/>
          <p:cNvSpPr>
            <a:spLocks noGrp="1" noChangeArrowheads="1"/>
          </p:cNvSpPr>
          <p:nvPr>
            <p:ph type="body" idx="1"/>
          </p:nvPr>
        </p:nvSpPr>
        <p:spPr>
          <a:xfrm>
            <a:off x="685800" y="990600"/>
            <a:ext cx="7772400" cy="914400"/>
          </a:xfrm>
        </p:spPr>
        <p:txBody>
          <a:bodyPr/>
          <a:lstStyle/>
          <a:p>
            <a:pPr>
              <a:lnSpc>
                <a:spcPct val="110000"/>
              </a:lnSpc>
              <a:buFont typeface="Wingdings" pitchFamily="2" charset="2"/>
              <a:buNone/>
            </a:pPr>
            <a:r>
              <a:rPr lang="en-GB" sz="2400" b="1" smtClean="0">
                <a:solidFill>
                  <a:schemeClr val="tx1"/>
                </a:solidFill>
              </a:rPr>
              <a:t>Two Ways to construct the Transactions Matrix</a:t>
            </a:r>
            <a:endParaRPr lang="en-GB" sz="2800" b="1" smtClean="0">
              <a:solidFill>
                <a:schemeClr val="tx1"/>
              </a:solidFill>
            </a:endParaRPr>
          </a:p>
          <a:p>
            <a:pPr>
              <a:lnSpc>
                <a:spcPct val="110000"/>
              </a:lnSpc>
              <a:buClr>
                <a:schemeClr val="tx1"/>
              </a:buClr>
              <a:buFont typeface="Wingdings" pitchFamily="2" charset="2"/>
              <a:buChar char="§"/>
            </a:pPr>
            <a:r>
              <a:rPr lang="en-GB" sz="2000" b="1" smtClean="0">
                <a:solidFill>
                  <a:schemeClr val="tx1"/>
                </a:solidFill>
              </a:rPr>
              <a:t>The DOMESTIC flow  &amp; The TOTAL flows approaches </a:t>
            </a:r>
          </a:p>
          <a:p>
            <a:pPr>
              <a:lnSpc>
                <a:spcPct val="110000"/>
              </a:lnSpc>
              <a:buClr>
                <a:schemeClr val="tx1"/>
              </a:buClr>
              <a:buFont typeface="Wingdings" pitchFamily="2" charset="2"/>
              <a:buChar char="§"/>
            </a:pPr>
            <a:endParaRPr lang="en-GB" sz="2000" b="1" smtClean="0">
              <a:solidFill>
                <a:srgbClr val="660066"/>
              </a:solidFill>
            </a:endParaRPr>
          </a:p>
          <a:p>
            <a:pPr>
              <a:lnSpc>
                <a:spcPct val="110000"/>
              </a:lnSpc>
              <a:buClr>
                <a:srgbClr val="FF0066"/>
              </a:buClr>
              <a:buFont typeface="Wingdings" pitchFamily="2" charset="2"/>
              <a:buChar char="q"/>
            </a:pPr>
            <a:endParaRPr lang="en-GB" sz="2000" b="1" smtClean="0">
              <a:solidFill>
                <a:srgbClr val="660066"/>
              </a:solidFill>
            </a:endParaRPr>
          </a:p>
          <a:p>
            <a:pPr>
              <a:lnSpc>
                <a:spcPct val="110000"/>
              </a:lnSpc>
              <a:buClr>
                <a:srgbClr val="FF0066"/>
              </a:buClr>
              <a:buFont typeface="Wingdings" pitchFamily="2" charset="2"/>
              <a:buChar char="q"/>
            </a:pPr>
            <a:endParaRPr lang="en-GB" sz="2000" b="1" smtClean="0">
              <a:solidFill>
                <a:srgbClr val="660066"/>
              </a:solidFill>
            </a:endParaRPr>
          </a:p>
          <a:p>
            <a:pPr>
              <a:lnSpc>
                <a:spcPct val="110000"/>
              </a:lnSpc>
              <a:buClr>
                <a:srgbClr val="FF0066"/>
              </a:buClr>
              <a:buFont typeface="Wingdings" pitchFamily="2" charset="2"/>
              <a:buChar char="q"/>
            </a:pPr>
            <a:endParaRPr lang="en-GB" sz="2000" b="1" smtClean="0">
              <a:solidFill>
                <a:srgbClr val="660066"/>
              </a:solidFill>
            </a:endParaRPr>
          </a:p>
          <a:p>
            <a:pPr>
              <a:lnSpc>
                <a:spcPct val="110000"/>
              </a:lnSpc>
              <a:buClr>
                <a:srgbClr val="FF0066"/>
              </a:buClr>
              <a:buFont typeface="Wingdings" pitchFamily="2" charset="2"/>
              <a:buChar char="q"/>
            </a:pPr>
            <a:endParaRPr lang="en-GB" sz="2000" b="1" smtClean="0">
              <a:solidFill>
                <a:srgbClr val="660066"/>
              </a:solidFill>
            </a:endParaRPr>
          </a:p>
          <a:p>
            <a:pPr>
              <a:lnSpc>
                <a:spcPct val="110000"/>
              </a:lnSpc>
              <a:buClr>
                <a:srgbClr val="FF0066"/>
              </a:buClr>
              <a:buFont typeface="Wingdings" pitchFamily="2" charset="2"/>
              <a:buNone/>
            </a:pPr>
            <a:endParaRPr lang="en-GB" sz="2000" b="1" smtClean="0">
              <a:solidFill>
                <a:srgbClr val="660066"/>
              </a:solidFill>
            </a:endParaRPr>
          </a:p>
          <a:p>
            <a:pPr>
              <a:lnSpc>
                <a:spcPct val="110000"/>
              </a:lnSpc>
              <a:buClr>
                <a:srgbClr val="FF0066"/>
              </a:buClr>
              <a:buFont typeface="Wingdings" pitchFamily="2" charset="2"/>
              <a:buNone/>
            </a:pPr>
            <a:endParaRPr lang="en-GB" sz="2400" smtClean="0">
              <a:solidFill>
                <a:srgbClr val="660066"/>
              </a:solidFill>
            </a:endParaRPr>
          </a:p>
          <a:p>
            <a:pPr>
              <a:lnSpc>
                <a:spcPct val="110000"/>
              </a:lnSpc>
              <a:buFont typeface="Wingdings" pitchFamily="2" charset="2"/>
              <a:buNone/>
            </a:pPr>
            <a:endParaRPr lang="en-GB" sz="2800" smtClean="0">
              <a:solidFill>
                <a:srgbClr val="660066"/>
              </a:solidFill>
            </a:endParaRPr>
          </a:p>
        </p:txBody>
      </p:sp>
      <p:graphicFrame>
        <p:nvGraphicFramePr>
          <p:cNvPr id="90116" name="Object 4"/>
          <p:cNvGraphicFramePr>
            <a:graphicFrameLocks noChangeAspect="1"/>
          </p:cNvGraphicFramePr>
          <p:nvPr/>
        </p:nvGraphicFramePr>
        <p:xfrm>
          <a:off x="990600" y="1981200"/>
          <a:ext cx="6400800" cy="2033588"/>
        </p:xfrm>
        <a:graphic>
          <a:graphicData uri="http://schemas.openxmlformats.org/presentationml/2006/ole">
            <p:oleObj spid="_x0000_s90116" name="Document" r:id="rId4" imgW="5632920" imgH="1789200" progId="Word.Document.8">
              <p:embed/>
            </p:oleObj>
          </a:graphicData>
        </a:graphic>
      </p:graphicFrame>
      <p:sp>
        <p:nvSpPr>
          <p:cNvPr id="2" name="Rectangle 5"/>
          <p:cNvSpPr>
            <a:spLocks noChangeArrowheads="1"/>
          </p:cNvSpPr>
          <p:nvPr/>
        </p:nvSpPr>
        <p:spPr bwMode="auto">
          <a:xfrm>
            <a:off x="2057400" y="2438400"/>
            <a:ext cx="1905000" cy="457200"/>
          </a:xfrm>
          <a:prstGeom prst="rect">
            <a:avLst/>
          </a:prstGeom>
          <a:noFill/>
          <a:ln w="25400">
            <a:solidFill>
              <a:srgbClr val="FF0000"/>
            </a:solidFill>
            <a:miter lim="800000"/>
            <a:headEnd type="none" w="sm" len="sm"/>
            <a:tailEnd type="none" w="lg" len="med"/>
          </a:ln>
        </p:spPr>
        <p:txBody>
          <a:bodyPr wrap="none" lIns="93600" tIns="46800" rIns="93600" bIns="46800" anchor="ctr">
            <a:spAutoFit/>
          </a:bodyPr>
          <a:lstStyle/>
          <a:p>
            <a:pPr algn="ctr" eaLnBrk="0" hangingPunct="0"/>
            <a:endParaRPr lang="en-US"/>
          </a:p>
        </p:txBody>
      </p:sp>
      <p:sp>
        <p:nvSpPr>
          <p:cNvPr id="90121" name="Text Box 9"/>
          <p:cNvSpPr txBox="1">
            <a:spLocks noChangeArrowheads="1"/>
          </p:cNvSpPr>
          <p:nvPr/>
        </p:nvSpPr>
        <p:spPr bwMode="auto">
          <a:xfrm>
            <a:off x="609600" y="4191000"/>
            <a:ext cx="7772400" cy="1887538"/>
          </a:xfrm>
          <a:prstGeom prst="rect">
            <a:avLst/>
          </a:prstGeom>
          <a:noFill/>
          <a:ln w="25400">
            <a:noFill/>
            <a:miter lim="800000"/>
            <a:headEnd type="none" w="sm" len="sm"/>
            <a:tailEnd type="none" w="lg" len="med"/>
          </a:ln>
        </p:spPr>
        <p:txBody>
          <a:bodyPr lIns="93600" tIns="46800" rIns="93600" bIns="46800">
            <a:spAutoFit/>
          </a:bodyPr>
          <a:lstStyle/>
          <a:p>
            <a:pPr eaLnBrk="0" hangingPunct="0">
              <a:lnSpc>
                <a:spcPct val="110000"/>
              </a:lnSpc>
              <a:spcBef>
                <a:spcPct val="20000"/>
              </a:spcBef>
              <a:buClr>
                <a:srgbClr val="FF0066"/>
              </a:buClr>
              <a:buFont typeface="Wingdings" pitchFamily="2" charset="2"/>
              <a:buNone/>
            </a:pPr>
            <a:r>
              <a:rPr lang="en-GB" sz="2000" b="1">
                <a:latin typeface="Arial" charset="0"/>
              </a:rPr>
              <a:t>KEY ASSUMPTIONS:</a:t>
            </a:r>
          </a:p>
          <a:p>
            <a:pPr eaLnBrk="0" hangingPunct="0">
              <a:lnSpc>
                <a:spcPct val="110000"/>
              </a:lnSpc>
              <a:spcBef>
                <a:spcPct val="20000"/>
              </a:spcBef>
              <a:buClr>
                <a:schemeClr val="tx1"/>
              </a:buClr>
              <a:buFont typeface="Wingdings" pitchFamily="2" charset="2"/>
              <a:buChar char="§"/>
            </a:pPr>
            <a:r>
              <a:rPr lang="en-GB" sz="2000" b="1">
                <a:latin typeface="Arial" charset="0"/>
              </a:rPr>
              <a:t>Production Technology is in fixed proportions therefore if demand doubles inputs will have to double.</a:t>
            </a:r>
          </a:p>
          <a:p>
            <a:pPr eaLnBrk="0" hangingPunct="0">
              <a:lnSpc>
                <a:spcPct val="110000"/>
              </a:lnSpc>
              <a:spcBef>
                <a:spcPct val="20000"/>
              </a:spcBef>
              <a:buClr>
                <a:schemeClr val="tx1"/>
              </a:buClr>
              <a:buFont typeface="Wingdings" pitchFamily="2" charset="2"/>
              <a:buChar char="§"/>
            </a:pPr>
            <a:r>
              <a:rPr lang="en-GB" sz="2000" b="1">
                <a:latin typeface="Arial" charset="0"/>
              </a:rPr>
              <a:t>There are no constraints on productive capacity thus the supply of factor inputs is perfectly elastic</a:t>
            </a:r>
          </a:p>
        </p:txBody>
      </p:sp>
      <p:grpSp>
        <p:nvGrpSpPr>
          <p:cNvPr id="12" name="Group 11"/>
          <p:cNvGrpSpPr>
            <a:grpSpLocks/>
          </p:cNvGrpSpPr>
          <p:nvPr/>
        </p:nvGrpSpPr>
        <p:grpSpPr bwMode="auto">
          <a:xfrm>
            <a:off x="2057400" y="2286000"/>
            <a:ext cx="5467350" cy="1219200"/>
            <a:chOff x="2057400" y="2285992"/>
            <a:chExt cx="5467368" cy="1219208"/>
          </a:xfrm>
        </p:grpSpPr>
        <p:sp>
          <p:nvSpPr>
            <p:cNvPr id="90123" name="Rectangle 6"/>
            <p:cNvSpPr>
              <a:spLocks noChangeArrowheads="1"/>
            </p:cNvSpPr>
            <p:nvPr/>
          </p:nvSpPr>
          <p:spPr bwMode="auto">
            <a:xfrm>
              <a:off x="2057400" y="3352800"/>
              <a:ext cx="1905000" cy="152400"/>
            </a:xfrm>
            <a:prstGeom prst="rect">
              <a:avLst/>
            </a:prstGeom>
            <a:solidFill>
              <a:srgbClr val="FF6600">
                <a:alpha val="50195"/>
              </a:srgbClr>
            </a:solidFill>
            <a:ln w="25400">
              <a:solidFill>
                <a:srgbClr val="FF6600"/>
              </a:solidFill>
              <a:miter lim="800000"/>
              <a:headEnd type="none" w="sm" len="sm"/>
              <a:tailEnd type="none" w="lg" len="med"/>
            </a:ln>
          </p:spPr>
          <p:txBody>
            <a:bodyPr wrap="none" lIns="93600" tIns="46800" rIns="93600" bIns="46800" anchor="ctr">
              <a:spAutoFit/>
            </a:bodyPr>
            <a:lstStyle/>
            <a:p>
              <a:pPr algn="ctr" eaLnBrk="0" hangingPunct="0"/>
              <a:endParaRPr lang="en-US"/>
            </a:p>
          </p:txBody>
        </p:sp>
        <p:sp>
          <p:nvSpPr>
            <p:cNvPr id="90124" name="Line 7"/>
            <p:cNvSpPr>
              <a:spLocks noChangeShapeType="1"/>
            </p:cNvSpPr>
            <p:nvPr/>
          </p:nvSpPr>
          <p:spPr bwMode="auto">
            <a:xfrm flipV="1">
              <a:off x="3962400" y="2286000"/>
              <a:ext cx="3276600" cy="1219200"/>
            </a:xfrm>
            <a:prstGeom prst="line">
              <a:avLst/>
            </a:prstGeom>
            <a:noFill/>
            <a:ln w="25400">
              <a:solidFill>
                <a:srgbClr val="FF6600"/>
              </a:solidFill>
              <a:round/>
              <a:headEnd type="none" w="sm" len="sm"/>
              <a:tailEnd type="triangle" w="lg" len="med"/>
            </a:ln>
          </p:spPr>
          <p:txBody>
            <a:bodyPr lIns="93600" tIns="46800" rIns="93600" bIns="46800">
              <a:spAutoFit/>
            </a:bodyPr>
            <a:lstStyle/>
            <a:p>
              <a:endParaRPr lang="en-US"/>
            </a:p>
          </p:txBody>
        </p:sp>
        <p:sp>
          <p:nvSpPr>
            <p:cNvPr id="90125" name="Text Box 10"/>
            <p:cNvSpPr txBox="1">
              <a:spLocks noChangeArrowheads="1"/>
            </p:cNvSpPr>
            <p:nvPr/>
          </p:nvSpPr>
          <p:spPr bwMode="auto">
            <a:xfrm>
              <a:off x="7143768" y="2285992"/>
              <a:ext cx="381000" cy="608013"/>
            </a:xfrm>
            <a:prstGeom prst="rect">
              <a:avLst/>
            </a:prstGeom>
            <a:noFill/>
            <a:ln w="25400">
              <a:solidFill>
                <a:srgbClr val="FF6600"/>
              </a:solidFill>
              <a:miter lim="800000"/>
              <a:headEnd type="none" w="sm" len="sm"/>
              <a:tailEnd type="none" w="lg" len="med"/>
            </a:ln>
          </p:spPr>
          <p:txBody>
            <a:bodyPr lIns="93600" tIns="46800" rIns="93600" bIns="46800">
              <a:spAutoFit/>
            </a:bodyPr>
            <a:lstStyle/>
            <a:p>
              <a:pPr eaLnBrk="0" hangingPunct="0">
                <a:spcBef>
                  <a:spcPct val="50000"/>
                </a:spcBef>
              </a:pPr>
              <a:r>
                <a:rPr lang="en-GB" sz="800" b="1">
                  <a:solidFill>
                    <a:srgbClr val="FF0066"/>
                  </a:solidFill>
                </a:rPr>
                <a:t>-10</a:t>
              </a:r>
            </a:p>
            <a:p>
              <a:pPr eaLnBrk="0" hangingPunct="0">
                <a:spcBef>
                  <a:spcPct val="50000"/>
                </a:spcBef>
              </a:pPr>
              <a:r>
                <a:rPr lang="en-GB" sz="800" b="1">
                  <a:solidFill>
                    <a:srgbClr val="FF0066"/>
                  </a:solidFill>
                </a:rPr>
                <a:t>-40</a:t>
              </a:r>
            </a:p>
            <a:p>
              <a:pPr eaLnBrk="0" hangingPunct="0">
                <a:spcBef>
                  <a:spcPct val="50000"/>
                </a:spcBef>
              </a:pPr>
              <a:r>
                <a:rPr lang="en-GB" sz="800" b="1">
                  <a:solidFill>
                    <a:srgbClr val="FF0066"/>
                  </a:solidFill>
                </a:rPr>
                <a:t>-5</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theme/theme1.xml><?xml version="1.0" encoding="utf-8"?>
<a:theme xmlns:a="http://schemas.openxmlformats.org/drawingml/2006/main" name="Uni_OHP_Col2_PP97">
  <a:themeElements>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i_OHP_Col2_PP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FF0000"/>
          </a:solidFill>
          <a:prstDash val="solid"/>
          <a:round/>
          <a:headEnd type="none" w="med" len="med"/>
          <a:tailEnd type="none" w="med" len="med"/>
        </a:ln>
        <a:effectLst/>
      </a:spPr>
      <a:bodyPr vert="horz" wrap="square" lIns="93600" tIns="46800" rIns="93600" bIns="4680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38100" cap="flat" cmpd="sng" algn="ctr">
          <a:solidFill>
            <a:srgbClr val="FF0000"/>
          </a:solidFill>
          <a:prstDash val="solid"/>
          <a:round/>
          <a:headEnd type="none" w="med" len="med"/>
          <a:tailEnd type="none" w="med" len="med"/>
        </a:ln>
        <a:effectLst/>
      </a:spPr>
      <a:bodyPr vert="horz" wrap="square" lIns="93600" tIns="46800" rIns="93600" bIns="4680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i_OHP_Col2_PP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i_OHP_Col2_PP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i_OHP_Col2_PP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i_OHP_Col2_PP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i_OHP_Col2_PP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i_OHP_Col2_PP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Office\Templates\Uni_OHP_Col2_PP97.pot</Template>
  <TotalTime>22802</TotalTime>
  <Words>4159</Words>
  <Application>Microsoft Office PowerPoint</Application>
  <PresentationFormat>On-screen Show (4:3)</PresentationFormat>
  <Paragraphs>357</Paragraphs>
  <Slides>19</Slides>
  <Notes>17</Notes>
  <HiddenSlides>0</HiddenSlides>
  <MMClips>0</MMClips>
  <ScaleCrop>false</ScaleCrop>
  <HeadingPairs>
    <vt:vector size="8" baseType="variant">
      <vt:variant>
        <vt:lpstr>Fonts Used</vt:lpstr>
      </vt:variant>
      <vt:variant>
        <vt:i4>7</vt:i4>
      </vt:variant>
      <vt:variant>
        <vt:lpstr>Design Template</vt:lpstr>
      </vt:variant>
      <vt:variant>
        <vt:i4>12</vt:i4>
      </vt:variant>
      <vt:variant>
        <vt:lpstr>Embedded OLE Servers</vt:lpstr>
      </vt:variant>
      <vt:variant>
        <vt:i4>3</vt:i4>
      </vt:variant>
      <vt:variant>
        <vt:lpstr>Slide Titles</vt:lpstr>
      </vt:variant>
      <vt:variant>
        <vt:i4>19</vt:i4>
      </vt:variant>
    </vt:vector>
  </HeadingPairs>
  <TitlesOfParts>
    <vt:vector size="41" baseType="lpstr">
      <vt:lpstr>Times New Roman</vt:lpstr>
      <vt:lpstr>Arial</vt:lpstr>
      <vt:lpstr>Wingdings</vt:lpstr>
      <vt:lpstr>Book Antiqua</vt:lpstr>
      <vt:lpstr>Monotype Sorts</vt:lpstr>
      <vt:lpstr>WP Greek Courier</vt:lpstr>
      <vt:lpstr>WP Greek Helve</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Document</vt:lpstr>
      <vt:lpstr>Equation</vt:lpstr>
      <vt:lpstr>Worksheet</vt:lpstr>
      <vt:lpstr>Lecture 2b - Introduction to econometric &amp;  input-output models</vt:lpstr>
      <vt:lpstr>Slide 2</vt:lpstr>
      <vt:lpstr>Slide 3</vt:lpstr>
      <vt:lpstr>Slide 4</vt:lpstr>
      <vt:lpstr>Slide 5</vt:lpstr>
      <vt:lpstr>Slide 6</vt:lpstr>
      <vt:lpstr>Slide 7</vt:lpstr>
      <vt:lpstr>Slide 8</vt:lpstr>
      <vt:lpstr>Slide 9</vt:lpstr>
      <vt:lpstr>Slide 10</vt:lpstr>
      <vt:lpstr>Slide 11</vt:lpstr>
      <vt:lpstr>The inverse Matrix</vt:lpstr>
      <vt:lpstr>Slide 13</vt:lpstr>
      <vt:lpstr>Slide 14</vt:lpstr>
      <vt:lpstr>Slide 15</vt:lpstr>
      <vt:lpstr>Slide 16</vt:lpstr>
      <vt:lpstr>Slide 17</vt:lpstr>
      <vt:lpstr>Slide 18</vt:lpstr>
      <vt:lpstr>Slide 19</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econometric &amp; input-output models</dc:title>
  <dc:subject>Regional Economic Analysis</dc:subject>
  <dc:creator>Jeff Grainger</dc:creator>
  <cp:lastModifiedBy>plmlp</cp:lastModifiedBy>
  <cp:revision>142</cp:revision>
  <cp:lastPrinted>2000-09-27T13:29:50Z</cp:lastPrinted>
  <dcterms:created xsi:type="dcterms:W3CDTF">1998-10-23T14:37:10Z</dcterms:created>
  <dcterms:modified xsi:type="dcterms:W3CDTF">2010-02-23T16:25:28Z</dcterms:modified>
</cp:coreProperties>
</file>