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Default Extension="bin" ContentType="application/vnd.openxmlformats-officedocument.oleObject"/>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54" r:id="rId1"/>
  </p:sldMasterIdLst>
  <p:notesMasterIdLst>
    <p:notesMasterId r:id="rId16"/>
  </p:notesMasterIdLst>
  <p:handoutMasterIdLst>
    <p:handoutMasterId r:id="rId17"/>
  </p:handoutMasterIdLst>
  <p:sldIdLst>
    <p:sldId id="271" r:id="rId2"/>
    <p:sldId id="256" r:id="rId3"/>
    <p:sldId id="257" r:id="rId4"/>
    <p:sldId id="258" r:id="rId5"/>
    <p:sldId id="259" r:id="rId6"/>
    <p:sldId id="260" r:id="rId7"/>
    <p:sldId id="274" r:id="rId8"/>
    <p:sldId id="261" r:id="rId9"/>
    <p:sldId id="263" r:id="rId10"/>
    <p:sldId id="264" r:id="rId11"/>
    <p:sldId id="265" r:id="rId12"/>
    <p:sldId id="267" r:id="rId13"/>
    <p:sldId id="268" r:id="rId14"/>
    <p:sldId id="270" r:id="rId15"/>
  </p:sldIdLst>
  <p:sldSz cx="9144000" cy="6858000" type="screen4x3"/>
  <p:notesSz cx="6854825" cy="9664700"/>
  <p:defaultTextStyle>
    <a:defPPr>
      <a:defRPr lang="en-GB"/>
    </a:defPPr>
    <a:lvl1pPr algn="l" rtl="0" fontAlgn="base">
      <a:spcBef>
        <a:spcPct val="0"/>
      </a:spcBef>
      <a:spcAft>
        <a:spcPct val="0"/>
      </a:spcAft>
      <a:defRPr sz="2400" kern="1200">
        <a:solidFill>
          <a:schemeClr val="tx1"/>
        </a:solidFill>
        <a:latin typeface="Times New Roman" pitchFamily="18" charset="0"/>
        <a:ea typeface="+mn-ea"/>
        <a:cs typeface="Arial" charset="0"/>
      </a:defRPr>
    </a:lvl1pPr>
    <a:lvl2pPr marL="457200" algn="l" rtl="0" fontAlgn="base">
      <a:spcBef>
        <a:spcPct val="0"/>
      </a:spcBef>
      <a:spcAft>
        <a:spcPct val="0"/>
      </a:spcAft>
      <a:defRPr sz="2400" kern="1200">
        <a:solidFill>
          <a:schemeClr val="tx1"/>
        </a:solidFill>
        <a:latin typeface="Times New Roman" pitchFamily="18" charset="0"/>
        <a:ea typeface="+mn-ea"/>
        <a:cs typeface="Arial" charset="0"/>
      </a:defRPr>
    </a:lvl2pPr>
    <a:lvl3pPr marL="914400" algn="l" rtl="0" fontAlgn="base">
      <a:spcBef>
        <a:spcPct val="0"/>
      </a:spcBef>
      <a:spcAft>
        <a:spcPct val="0"/>
      </a:spcAft>
      <a:defRPr sz="24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24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2400" kern="1200">
        <a:solidFill>
          <a:schemeClr val="tx1"/>
        </a:solidFill>
        <a:latin typeface="Times New Roman" pitchFamily="18" charset="0"/>
        <a:ea typeface="+mn-ea"/>
        <a:cs typeface="Arial" charset="0"/>
      </a:defRPr>
    </a:lvl5pPr>
    <a:lvl6pPr marL="2286000" algn="l" defTabSz="914400" rtl="0" eaLnBrk="1" latinLnBrk="0" hangingPunct="1">
      <a:defRPr sz="2400" kern="1200">
        <a:solidFill>
          <a:schemeClr val="tx1"/>
        </a:solidFill>
        <a:latin typeface="Times New Roman" pitchFamily="18" charset="0"/>
        <a:ea typeface="+mn-ea"/>
        <a:cs typeface="Arial" charset="0"/>
      </a:defRPr>
    </a:lvl6pPr>
    <a:lvl7pPr marL="2743200" algn="l" defTabSz="914400" rtl="0" eaLnBrk="1" latinLnBrk="0" hangingPunct="1">
      <a:defRPr sz="2400" kern="1200">
        <a:solidFill>
          <a:schemeClr val="tx1"/>
        </a:solidFill>
        <a:latin typeface="Times New Roman" pitchFamily="18" charset="0"/>
        <a:ea typeface="+mn-ea"/>
        <a:cs typeface="Arial" charset="0"/>
      </a:defRPr>
    </a:lvl7pPr>
    <a:lvl8pPr marL="3200400" algn="l" defTabSz="914400" rtl="0" eaLnBrk="1" latinLnBrk="0" hangingPunct="1">
      <a:defRPr sz="2400" kern="1200">
        <a:solidFill>
          <a:schemeClr val="tx1"/>
        </a:solidFill>
        <a:latin typeface="Times New Roman" pitchFamily="18" charset="0"/>
        <a:ea typeface="+mn-ea"/>
        <a:cs typeface="Arial" charset="0"/>
      </a:defRPr>
    </a:lvl8pPr>
    <a:lvl9pPr marL="3657600" algn="l" defTabSz="914400" rtl="0" eaLnBrk="1" latinLnBrk="0" hangingPunct="1">
      <a:defRPr sz="2400" kern="1200">
        <a:solidFill>
          <a:schemeClr val="tx1"/>
        </a:solidFill>
        <a:latin typeface="Times New Roman" pitchFamily="18"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66"/>
    <a:srgbClr val="33CCFF"/>
    <a:srgbClr val="FFCCFF"/>
    <a:srgbClr val="800080"/>
    <a:srgbClr val="660066"/>
    <a:srgbClr val="FFFFFF"/>
    <a:srgbClr val="CCFF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40" autoAdjust="0"/>
    <p:restoredTop sz="94643" autoAdjust="0"/>
  </p:normalViewPr>
  <p:slideViewPr>
    <p:cSldViewPr>
      <p:cViewPr varScale="1">
        <p:scale>
          <a:sx n="86" d="100"/>
          <a:sy n="86" d="100"/>
        </p:scale>
        <p:origin x="-84" y="-42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p:scale>
          <a:sx n="100" d="100"/>
          <a:sy n="100" d="100"/>
        </p:scale>
        <p:origin x="-864" y="1524"/>
      </p:cViewPr>
      <p:guideLst>
        <p:guide orient="horz" pos="3044"/>
        <p:guide pos="2159"/>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image" Target="../media/image3.w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7.wmf"/><Relationship Id="rId7" Type="http://schemas.openxmlformats.org/officeDocument/2006/relationships/image" Target="../media/image11.wmf"/><Relationship Id="rId2" Type="http://schemas.openxmlformats.org/officeDocument/2006/relationships/image" Target="../media/image6.wmf"/><Relationship Id="rId1" Type="http://schemas.openxmlformats.org/officeDocument/2006/relationships/image" Target="../media/image5.wmf"/><Relationship Id="rId6" Type="http://schemas.openxmlformats.org/officeDocument/2006/relationships/image" Target="../media/image10.wmf"/><Relationship Id="rId5" Type="http://schemas.openxmlformats.org/officeDocument/2006/relationships/image" Target="../media/image9.wmf"/><Relationship Id="rId4" Type="http://schemas.openxmlformats.org/officeDocument/2006/relationships/image" Target="../media/image8.wmf"/></Relationships>
</file>

<file path=ppt/drawings/_rels/vmlDrawing3.vml.rels><?xml version="1.0" encoding="UTF-8" standalone="yes"?>
<Relationships xmlns="http://schemas.openxmlformats.org/package/2006/relationships"><Relationship Id="rId8" Type="http://schemas.openxmlformats.org/officeDocument/2006/relationships/image" Target="../media/image19.wmf"/><Relationship Id="rId3" Type="http://schemas.openxmlformats.org/officeDocument/2006/relationships/image" Target="../media/image14.wmf"/><Relationship Id="rId7" Type="http://schemas.openxmlformats.org/officeDocument/2006/relationships/image" Target="../media/image18.wmf"/><Relationship Id="rId2" Type="http://schemas.openxmlformats.org/officeDocument/2006/relationships/image" Target="../media/image13.wmf"/><Relationship Id="rId1" Type="http://schemas.openxmlformats.org/officeDocument/2006/relationships/image" Target="../media/image12.wmf"/><Relationship Id="rId6" Type="http://schemas.openxmlformats.org/officeDocument/2006/relationships/image" Target="../media/image17.wmf"/><Relationship Id="rId5" Type="http://schemas.openxmlformats.org/officeDocument/2006/relationships/image" Target="../media/image16.wmf"/><Relationship Id="rId4" Type="http://schemas.openxmlformats.org/officeDocument/2006/relationships/image" Target="../media/image15.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bwMode="auto">
          <a:xfrm>
            <a:off x="0" y="0"/>
            <a:ext cx="2970213" cy="484188"/>
          </a:xfrm>
          <a:prstGeom prst="rect">
            <a:avLst/>
          </a:prstGeom>
          <a:noFill/>
          <a:ln w="9525">
            <a:noFill/>
            <a:miter lim="800000"/>
            <a:headEnd/>
            <a:tailEnd/>
          </a:ln>
          <a:effectLst/>
        </p:spPr>
        <p:txBody>
          <a:bodyPr vert="horz" wrap="square" lIns="90807" tIns="45404" rIns="90807" bIns="45404" numCol="1" anchor="t" anchorCtr="0" compatLnSpc="1">
            <a:prstTxWarp prst="textNoShape">
              <a:avLst/>
            </a:prstTxWarp>
          </a:bodyPr>
          <a:lstStyle>
            <a:lvl1pPr eaLnBrk="0" hangingPunct="0">
              <a:defRPr sz="1200">
                <a:cs typeface="+mn-cs"/>
              </a:defRPr>
            </a:lvl1pPr>
          </a:lstStyle>
          <a:p>
            <a:pPr>
              <a:defRPr/>
            </a:pPr>
            <a:endParaRPr lang="en-GB"/>
          </a:p>
        </p:txBody>
      </p:sp>
      <p:sp>
        <p:nvSpPr>
          <p:cNvPr id="11267" name="Rectangle 3"/>
          <p:cNvSpPr>
            <a:spLocks noGrp="1" noChangeArrowheads="1"/>
          </p:cNvSpPr>
          <p:nvPr>
            <p:ph type="dt" sz="quarter" idx="1"/>
          </p:nvPr>
        </p:nvSpPr>
        <p:spPr bwMode="auto">
          <a:xfrm>
            <a:off x="3884613" y="0"/>
            <a:ext cx="2970212" cy="484188"/>
          </a:xfrm>
          <a:prstGeom prst="rect">
            <a:avLst/>
          </a:prstGeom>
          <a:noFill/>
          <a:ln w="9525">
            <a:noFill/>
            <a:miter lim="800000"/>
            <a:headEnd/>
            <a:tailEnd/>
          </a:ln>
          <a:effectLst/>
        </p:spPr>
        <p:txBody>
          <a:bodyPr vert="horz" wrap="square" lIns="90807" tIns="45404" rIns="90807" bIns="45404" numCol="1" anchor="t" anchorCtr="0" compatLnSpc="1">
            <a:prstTxWarp prst="textNoShape">
              <a:avLst/>
            </a:prstTxWarp>
          </a:bodyPr>
          <a:lstStyle>
            <a:lvl1pPr algn="r" eaLnBrk="0" hangingPunct="0">
              <a:defRPr sz="1200">
                <a:cs typeface="+mn-cs"/>
              </a:defRPr>
            </a:lvl1pPr>
          </a:lstStyle>
          <a:p>
            <a:pPr>
              <a:defRPr/>
            </a:pPr>
            <a:endParaRPr lang="en-GB"/>
          </a:p>
        </p:txBody>
      </p:sp>
      <p:sp>
        <p:nvSpPr>
          <p:cNvPr id="11268" name="Rectangle 4"/>
          <p:cNvSpPr>
            <a:spLocks noGrp="1" noChangeArrowheads="1"/>
          </p:cNvSpPr>
          <p:nvPr>
            <p:ph type="ftr" sz="quarter" idx="2"/>
          </p:nvPr>
        </p:nvSpPr>
        <p:spPr bwMode="auto">
          <a:xfrm>
            <a:off x="0" y="9180513"/>
            <a:ext cx="2970213" cy="484187"/>
          </a:xfrm>
          <a:prstGeom prst="rect">
            <a:avLst/>
          </a:prstGeom>
          <a:noFill/>
          <a:ln w="9525">
            <a:noFill/>
            <a:miter lim="800000"/>
            <a:headEnd/>
            <a:tailEnd/>
          </a:ln>
          <a:effectLst/>
        </p:spPr>
        <p:txBody>
          <a:bodyPr vert="horz" wrap="square" lIns="90807" tIns="45404" rIns="90807" bIns="45404" numCol="1" anchor="b" anchorCtr="0" compatLnSpc="1">
            <a:prstTxWarp prst="textNoShape">
              <a:avLst/>
            </a:prstTxWarp>
          </a:bodyPr>
          <a:lstStyle>
            <a:lvl1pPr eaLnBrk="0" hangingPunct="0">
              <a:defRPr sz="1200">
                <a:cs typeface="+mn-cs"/>
              </a:defRPr>
            </a:lvl1pPr>
          </a:lstStyle>
          <a:p>
            <a:pPr>
              <a:defRPr/>
            </a:pPr>
            <a:endParaRPr lang="en-GB"/>
          </a:p>
        </p:txBody>
      </p:sp>
      <p:sp>
        <p:nvSpPr>
          <p:cNvPr id="11269" name="Rectangle 5"/>
          <p:cNvSpPr>
            <a:spLocks noGrp="1" noChangeArrowheads="1"/>
          </p:cNvSpPr>
          <p:nvPr>
            <p:ph type="sldNum" sz="quarter" idx="3"/>
          </p:nvPr>
        </p:nvSpPr>
        <p:spPr bwMode="auto">
          <a:xfrm>
            <a:off x="3884613" y="9180513"/>
            <a:ext cx="2970212" cy="484187"/>
          </a:xfrm>
          <a:prstGeom prst="rect">
            <a:avLst/>
          </a:prstGeom>
          <a:noFill/>
          <a:ln w="9525">
            <a:noFill/>
            <a:miter lim="800000"/>
            <a:headEnd/>
            <a:tailEnd/>
          </a:ln>
          <a:effectLst/>
        </p:spPr>
        <p:txBody>
          <a:bodyPr vert="horz" wrap="square" lIns="90807" tIns="45404" rIns="90807" bIns="45404" numCol="1" anchor="b" anchorCtr="0" compatLnSpc="1">
            <a:prstTxWarp prst="textNoShape">
              <a:avLst/>
            </a:prstTxWarp>
          </a:bodyPr>
          <a:lstStyle>
            <a:lvl1pPr algn="r" eaLnBrk="0" hangingPunct="0">
              <a:defRPr sz="1200">
                <a:cs typeface="+mn-cs"/>
              </a:defRPr>
            </a:lvl1pPr>
          </a:lstStyle>
          <a:p>
            <a:pPr>
              <a:defRPr/>
            </a:pPr>
            <a:fld id="{CD486EEF-3D05-435B-A929-1FF03591752A}" type="slidenum">
              <a:rPr lang="en-GB"/>
              <a:pPr>
                <a:defRPr/>
              </a:pPr>
              <a:t>‹#›</a:t>
            </a:fld>
            <a:endParaRPr lang="en-GB"/>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Rectangle 1026"/>
          <p:cNvSpPr>
            <a:spLocks noGrp="1" noChangeArrowheads="1"/>
          </p:cNvSpPr>
          <p:nvPr>
            <p:ph type="hdr" sz="quarter"/>
          </p:nvPr>
        </p:nvSpPr>
        <p:spPr bwMode="auto">
          <a:xfrm>
            <a:off x="0" y="0"/>
            <a:ext cx="2970213" cy="452438"/>
          </a:xfrm>
          <a:prstGeom prst="rect">
            <a:avLst/>
          </a:prstGeom>
          <a:noFill/>
          <a:ln w="9525">
            <a:noFill/>
            <a:miter lim="800000"/>
            <a:headEnd/>
            <a:tailEnd/>
          </a:ln>
          <a:effectLst/>
        </p:spPr>
        <p:txBody>
          <a:bodyPr vert="horz" wrap="square" lIns="91439" tIns="45719" rIns="91439" bIns="45719" numCol="1" anchor="t" anchorCtr="0" compatLnSpc="1">
            <a:prstTxWarp prst="textNoShape">
              <a:avLst/>
            </a:prstTxWarp>
          </a:bodyPr>
          <a:lstStyle>
            <a:lvl1pPr eaLnBrk="0" hangingPunct="0">
              <a:spcBef>
                <a:spcPct val="20000"/>
              </a:spcBef>
              <a:buClr>
                <a:schemeClr val="tx2"/>
              </a:buClr>
              <a:buSzPct val="75000"/>
              <a:buFont typeface="Monotype Sorts" pitchFamily="2" charset="2"/>
              <a:buNone/>
              <a:defRPr sz="1200">
                <a:cs typeface="+mn-cs"/>
              </a:defRPr>
            </a:lvl1pPr>
          </a:lstStyle>
          <a:p>
            <a:pPr>
              <a:defRPr/>
            </a:pPr>
            <a:endParaRPr lang="en-GB"/>
          </a:p>
        </p:txBody>
      </p:sp>
      <p:sp>
        <p:nvSpPr>
          <p:cNvPr id="28675" name="Rectangle 1027"/>
          <p:cNvSpPr>
            <a:spLocks noGrp="1" noChangeArrowheads="1"/>
          </p:cNvSpPr>
          <p:nvPr>
            <p:ph type="dt" idx="1"/>
          </p:nvPr>
        </p:nvSpPr>
        <p:spPr bwMode="auto">
          <a:xfrm>
            <a:off x="3884613" y="0"/>
            <a:ext cx="2970212" cy="452438"/>
          </a:xfrm>
          <a:prstGeom prst="rect">
            <a:avLst/>
          </a:prstGeom>
          <a:noFill/>
          <a:ln w="9525">
            <a:noFill/>
            <a:miter lim="800000"/>
            <a:headEnd/>
            <a:tailEnd/>
          </a:ln>
          <a:effectLst/>
        </p:spPr>
        <p:txBody>
          <a:bodyPr vert="horz" wrap="square" lIns="91439" tIns="45719" rIns="91439" bIns="45719" numCol="1" anchor="t" anchorCtr="0" compatLnSpc="1">
            <a:prstTxWarp prst="textNoShape">
              <a:avLst/>
            </a:prstTxWarp>
          </a:bodyPr>
          <a:lstStyle>
            <a:lvl1pPr algn="r" eaLnBrk="0" hangingPunct="0">
              <a:spcBef>
                <a:spcPct val="20000"/>
              </a:spcBef>
              <a:buClr>
                <a:schemeClr val="tx2"/>
              </a:buClr>
              <a:buSzPct val="75000"/>
              <a:buFont typeface="Monotype Sorts" pitchFamily="2" charset="2"/>
              <a:buNone/>
              <a:defRPr sz="1200">
                <a:cs typeface="+mn-cs"/>
              </a:defRPr>
            </a:lvl1pPr>
          </a:lstStyle>
          <a:p>
            <a:pPr>
              <a:defRPr/>
            </a:pPr>
            <a:endParaRPr lang="en-GB"/>
          </a:p>
        </p:txBody>
      </p:sp>
      <p:sp>
        <p:nvSpPr>
          <p:cNvPr id="13316" name="Rectangle 1028"/>
          <p:cNvSpPr>
            <a:spLocks noGrp="1" noRot="1" noChangeAspect="1" noChangeArrowheads="1" noTextEdit="1"/>
          </p:cNvSpPr>
          <p:nvPr>
            <p:ph type="sldImg" idx="2"/>
          </p:nvPr>
        </p:nvSpPr>
        <p:spPr bwMode="auto">
          <a:xfrm>
            <a:off x="1016000" y="754063"/>
            <a:ext cx="4822825" cy="3616325"/>
          </a:xfrm>
          <a:prstGeom prst="rect">
            <a:avLst/>
          </a:prstGeom>
          <a:noFill/>
          <a:ln w="9525">
            <a:solidFill>
              <a:srgbClr val="000000"/>
            </a:solidFill>
            <a:miter lim="800000"/>
            <a:headEnd/>
            <a:tailEnd/>
          </a:ln>
        </p:spPr>
      </p:sp>
      <p:sp>
        <p:nvSpPr>
          <p:cNvPr id="28677" name="Rectangle 1029"/>
          <p:cNvSpPr>
            <a:spLocks noGrp="1" noChangeArrowheads="1"/>
          </p:cNvSpPr>
          <p:nvPr>
            <p:ph type="body" sz="quarter" idx="3"/>
          </p:nvPr>
        </p:nvSpPr>
        <p:spPr bwMode="auto">
          <a:xfrm>
            <a:off x="914400" y="4595813"/>
            <a:ext cx="5026025" cy="4370387"/>
          </a:xfrm>
          <a:prstGeom prst="rect">
            <a:avLst/>
          </a:prstGeom>
          <a:noFill/>
          <a:ln w="9525">
            <a:noFill/>
            <a:miter lim="800000"/>
            <a:headEnd/>
            <a:tailEnd/>
          </a:ln>
          <a:effectLst/>
        </p:spPr>
        <p:txBody>
          <a:bodyPr vert="horz" wrap="square" lIns="91439" tIns="45719" rIns="91439" bIns="45719" numCol="1" anchor="t" anchorCtr="0" compatLnSpc="1">
            <a:prstTxWarp prst="textNoShape">
              <a:avLst/>
            </a:prstTxWarp>
          </a:bodyPr>
          <a:lstStyle/>
          <a:p>
            <a:pPr lvl="0"/>
            <a:r>
              <a:rPr lang="en-GB" noProof="0" smtClean="0"/>
              <a:t>Click to edit Master text styles</a:t>
            </a:r>
          </a:p>
          <a:p>
            <a:pPr lvl="1"/>
            <a:r>
              <a:rPr lang="en-GB" noProof="0" smtClean="0"/>
              <a:t>Second level</a:t>
            </a:r>
          </a:p>
          <a:p>
            <a:pPr lvl="2"/>
            <a:r>
              <a:rPr lang="en-GB" noProof="0" smtClean="0"/>
              <a:t>Third level</a:t>
            </a:r>
          </a:p>
          <a:p>
            <a:pPr lvl="3"/>
            <a:r>
              <a:rPr lang="en-GB" noProof="0" smtClean="0"/>
              <a:t>Fourth level</a:t>
            </a:r>
          </a:p>
          <a:p>
            <a:pPr lvl="4"/>
            <a:r>
              <a:rPr lang="en-GB" noProof="0" smtClean="0"/>
              <a:t>Fifth level</a:t>
            </a:r>
          </a:p>
        </p:txBody>
      </p:sp>
      <p:sp>
        <p:nvSpPr>
          <p:cNvPr id="28678" name="Rectangle 1030"/>
          <p:cNvSpPr>
            <a:spLocks noGrp="1" noChangeArrowheads="1"/>
          </p:cNvSpPr>
          <p:nvPr>
            <p:ph type="ftr" sz="quarter" idx="4"/>
          </p:nvPr>
        </p:nvSpPr>
        <p:spPr bwMode="auto">
          <a:xfrm>
            <a:off x="0" y="9191625"/>
            <a:ext cx="2970213" cy="452438"/>
          </a:xfrm>
          <a:prstGeom prst="rect">
            <a:avLst/>
          </a:prstGeom>
          <a:noFill/>
          <a:ln w="9525">
            <a:noFill/>
            <a:miter lim="800000"/>
            <a:headEnd/>
            <a:tailEnd/>
          </a:ln>
          <a:effectLst/>
        </p:spPr>
        <p:txBody>
          <a:bodyPr vert="horz" wrap="square" lIns="91439" tIns="45719" rIns="91439" bIns="45719" numCol="1" anchor="b" anchorCtr="0" compatLnSpc="1">
            <a:prstTxWarp prst="textNoShape">
              <a:avLst/>
            </a:prstTxWarp>
          </a:bodyPr>
          <a:lstStyle>
            <a:lvl1pPr eaLnBrk="0" hangingPunct="0">
              <a:spcBef>
                <a:spcPct val="20000"/>
              </a:spcBef>
              <a:buClr>
                <a:schemeClr val="tx2"/>
              </a:buClr>
              <a:buSzPct val="75000"/>
              <a:buFont typeface="Monotype Sorts" pitchFamily="2" charset="2"/>
              <a:buNone/>
              <a:defRPr sz="1200">
                <a:cs typeface="+mn-cs"/>
              </a:defRPr>
            </a:lvl1pPr>
          </a:lstStyle>
          <a:p>
            <a:pPr>
              <a:defRPr/>
            </a:pPr>
            <a:endParaRPr lang="en-GB"/>
          </a:p>
        </p:txBody>
      </p:sp>
      <p:sp>
        <p:nvSpPr>
          <p:cNvPr id="28679" name="Rectangle 1031"/>
          <p:cNvSpPr>
            <a:spLocks noGrp="1" noChangeArrowheads="1"/>
          </p:cNvSpPr>
          <p:nvPr>
            <p:ph type="sldNum" sz="quarter" idx="5"/>
          </p:nvPr>
        </p:nvSpPr>
        <p:spPr bwMode="auto">
          <a:xfrm>
            <a:off x="3884613" y="9191625"/>
            <a:ext cx="2970212" cy="452438"/>
          </a:xfrm>
          <a:prstGeom prst="rect">
            <a:avLst/>
          </a:prstGeom>
          <a:noFill/>
          <a:ln w="9525">
            <a:noFill/>
            <a:miter lim="800000"/>
            <a:headEnd/>
            <a:tailEnd/>
          </a:ln>
          <a:effectLst/>
        </p:spPr>
        <p:txBody>
          <a:bodyPr vert="horz" wrap="square" lIns="91439" tIns="45719" rIns="91439" bIns="45719" numCol="1" anchor="b" anchorCtr="0" compatLnSpc="1">
            <a:prstTxWarp prst="textNoShape">
              <a:avLst/>
            </a:prstTxWarp>
          </a:bodyPr>
          <a:lstStyle>
            <a:lvl1pPr algn="r" eaLnBrk="0" hangingPunct="0">
              <a:spcBef>
                <a:spcPct val="20000"/>
              </a:spcBef>
              <a:buClr>
                <a:schemeClr val="tx2"/>
              </a:buClr>
              <a:buSzPct val="75000"/>
              <a:buFont typeface="Monotype Sorts" pitchFamily="2" charset="2"/>
              <a:buNone/>
              <a:defRPr sz="1200">
                <a:cs typeface="+mn-cs"/>
              </a:defRPr>
            </a:lvl1pPr>
          </a:lstStyle>
          <a:p>
            <a:pPr>
              <a:defRPr/>
            </a:pPr>
            <a:fld id="{3CAB3E0E-4668-43DF-BE29-30BA2B1EA078}" type="slidenum">
              <a:rPr lang="en-GB"/>
              <a:pPr>
                <a:defRPr/>
              </a:pPr>
              <a:t>‹#›</a:t>
            </a:fld>
            <a:endParaRPr lang="en-GB"/>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1031"/>
          <p:cNvSpPr>
            <a:spLocks noGrp="1" noChangeArrowheads="1"/>
          </p:cNvSpPr>
          <p:nvPr>
            <p:ph type="sldNum" sz="quarter" idx="5"/>
          </p:nvPr>
        </p:nvSpPr>
        <p:spPr>
          <a:noFill/>
        </p:spPr>
        <p:txBody>
          <a:bodyPr/>
          <a:lstStyle/>
          <a:p>
            <a:pPr>
              <a:buFont typeface="Monotype Sorts"/>
              <a:buNone/>
            </a:pPr>
            <a:fld id="{2DDC40A1-429D-492D-85A8-B85E34099BED}" type="slidenum">
              <a:rPr lang="en-GB" smtClean="0">
                <a:cs typeface="Arial" charset="0"/>
              </a:rPr>
              <a:pPr>
                <a:buFont typeface="Monotype Sorts"/>
                <a:buNone/>
              </a:pPr>
              <a:t>2</a:t>
            </a:fld>
            <a:endParaRPr lang="en-GB" smtClean="0">
              <a:cs typeface="Arial" charset="0"/>
            </a:endParaRPr>
          </a:p>
        </p:txBody>
      </p:sp>
      <p:sp>
        <p:nvSpPr>
          <p:cNvPr id="17410" name="Rectangle 2"/>
          <p:cNvSpPr>
            <a:spLocks noGrp="1" noRot="1" noChangeAspect="1" noChangeArrowheads="1" noTextEdit="1"/>
          </p:cNvSpPr>
          <p:nvPr>
            <p:ph type="sldImg"/>
          </p:nvPr>
        </p:nvSpPr>
        <p:spPr>
          <a:ln/>
        </p:spPr>
      </p:sp>
      <p:sp>
        <p:nvSpPr>
          <p:cNvPr id="17411"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1" name="Rectangle 1031"/>
          <p:cNvSpPr>
            <a:spLocks noGrp="1" noChangeArrowheads="1"/>
          </p:cNvSpPr>
          <p:nvPr>
            <p:ph type="sldNum" sz="quarter" idx="5"/>
          </p:nvPr>
        </p:nvSpPr>
        <p:spPr>
          <a:noFill/>
        </p:spPr>
        <p:txBody>
          <a:bodyPr/>
          <a:lstStyle/>
          <a:p>
            <a:pPr>
              <a:buFont typeface="Monotype Sorts"/>
              <a:buNone/>
            </a:pPr>
            <a:fld id="{2440567D-81FB-4706-91C9-140270A01809}" type="slidenum">
              <a:rPr lang="en-GB" smtClean="0">
                <a:cs typeface="Arial" charset="0"/>
              </a:rPr>
              <a:pPr>
                <a:buFont typeface="Monotype Sorts"/>
                <a:buNone/>
              </a:pPr>
              <a:t>11</a:t>
            </a:fld>
            <a:endParaRPr lang="en-GB" smtClean="0">
              <a:cs typeface="Arial" charset="0"/>
            </a:endParaRPr>
          </a:p>
        </p:txBody>
      </p:sp>
      <p:sp>
        <p:nvSpPr>
          <p:cNvPr id="133122" name="Rectangle 2"/>
          <p:cNvSpPr>
            <a:spLocks noGrp="1" noRot="1" noChangeAspect="1" noChangeArrowheads="1" noTextEdit="1"/>
          </p:cNvSpPr>
          <p:nvPr>
            <p:ph type="sldImg"/>
          </p:nvPr>
        </p:nvSpPr>
        <p:spPr>
          <a:ln/>
        </p:spPr>
      </p:sp>
      <p:sp>
        <p:nvSpPr>
          <p:cNvPr id="133123" name="Rectangle 3"/>
          <p:cNvSpPr>
            <a:spLocks noGrp="1" noChangeArrowheads="1"/>
          </p:cNvSpPr>
          <p:nvPr>
            <p:ph type="body" idx="1"/>
          </p:nvPr>
        </p:nvSpPr>
        <p:spPr>
          <a:xfrm>
            <a:off x="228600" y="4445000"/>
            <a:ext cx="6245225" cy="4521200"/>
          </a:xfrm>
          <a:noFill/>
          <a:ln/>
        </p:spPr>
        <p:txBody>
          <a:bodyPr/>
          <a:lstStyle/>
          <a:p>
            <a:r>
              <a:rPr lang="en-GB" b="1" smtClean="0">
                <a:cs typeface="Times New Roman" pitchFamily="18" charset="0"/>
              </a:rPr>
              <a:t>Internal economies of scale</a:t>
            </a:r>
            <a:r>
              <a:rPr lang="en-GB" smtClean="0">
                <a:cs typeface="Times New Roman" pitchFamily="18" charset="0"/>
              </a:rPr>
              <a:t> in a firm cause rapid growth of that firm in relationship to its competitors which leads it into a position of competitive advantage over its rivals this is usually manifest through specialising production via standardisation of product and automation (Fordism).</a:t>
            </a:r>
          </a:p>
          <a:p>
            <a:r>
              <a:rPr lang="en-GB" b="1" smtClean="0">
                <a:cs typeface="Times New Roman" pitchFamily="18" charset="0"/>
              </a:rPr>
              <a:t>External economies of scale</a:t>
            </a:r>
            <a:r>
              <a:rPr lang="en-GB" smtClean="0">
                <a:cs typeface="Times New Roman" pitchFamily="18" charset="0"/>
              </a:rPr>
              <a:t> occur because of proximity to related activity. There are two types - </a:t>
            </a:r>
            <a:r>
              <a:rPr lang="en-GB" b="1" i="1" smtClean="0">
                <a:cs typeface="Times New Roman" pitchFamily="18" charset="0"/>
              </a:rPr>
              <a:t>localised economies</a:t>
            </a:r>
            <a:r>
              <a:rPr lang="en-GB" smtClean="0">
                <a:cs typeface="Times New Roman" pitchFamily="18" charset="0"/>
              </a:rPr>
              <a:t> - geographical concentrations of plants with input-output relationships. Nodal points of transport networks are points where transport and assembly costs can be minimised. Examples include boarder regions such as USA, Mexico (</a:t>
            </a:r>
            <a:r>
              <a:rPr lang="en-GB" i="1" smtClean="0">
                <a:cs typeface="Times New Roman" pitchFamily="18" charset="0"/>
              </a:rPr>
              <a:t>nearer to home Southampton</a:t>
            </a:r>
            <a:r>
              <a:rPr lang="en-GB" smtClean="0">
                <a:cs typeface="Times New Roman" pitchFamily="18" charset="0"/>
              </a:rPr>
              <a:t>). This allows greater plant specialisation reducing long-run average costs, leading to greater efficiency. Firms cluster, allowing individual plants to specialise (making the part of a product for which they are best suited and most efficient). In addition, clustering allows research and innovation to proceed because costs are shared. There are also spillover effects from a pool of labour with the required skills who can move between firms with advantages for both the firms and workers, or research and innovation e.g. Silicon Valley or Silicon Fen. It is argued that both firms and workers benefit - </a:t>
            </a:r>
            <a:r>
              <a:rPr lang="en-GB" b="1" smtClean="0">
                <a:cs typeface="Times New Roman" pitchFamily="18" charset="0"/>
              </a:rPr>
              <a:t>Firms</a:t>
            </a:r>
            <a:r>
              <a:rPr lang="en-GB" smtClean="0">
                <a:cs typeface="Times New Roman" pitchFamily="18" charset="0"/>
              </a:rPr>
              <a:t> have a large pool of workers with the required skills from which to draw their workers and will pay lower labour cost than if they were competing with a wider range of firms; </a:t>
            </a:r>
            <a:r>
              <a:rPr lang="en-GB" b="1" smtClean="0">
                <a:cs typeface="Times New Roman" pitchFamily="18" charset="0"/>
              </a:rPr>
              <a:t>Workers</a:t>
            </a:r>
            <a:r>
              <a:rPr lang="en-GB" smtClean="0">
                <a:cs typeface="Times New Roman" pitchFamily="18" charset="0"/>
              </a:rPr>
              <a:t> are more mobile between firms in the given area and are more likely to acquire industry specific skills if there is less risk to their future job prospects.</a:t>
            </a:r>
          </a:p>
          <a:p>
            <a:r>
              <a:rPr lang="en-GB" b="1" i="1" smtClean="0">
                <a:cs typeface="Times New Roman" pitchFamily="18" charset="0"/>
              </a:rPr>
              <a:t>Agglomeration economies</a:t>
            </a:r>
            <a:r>
              <a:rPr lang="en-GB" smtClean="0">
                <a:cs typeface="Times New Roman" pitchFamily="18" charset="0"/>
              </a:rPr>
              <a:t> - geographical proximity of a large number of economic activities. This enhances competitiveness drawing together many firms who may not have direct input-output linkages but who trade with one another (through third parties) and provide all (or most of) the services required by firms. Because these large dynamic areas are centres of trade, culture and administration they tend to draw in resources from less developed regions including the most dynamic elements in the workforce. Examples include:</a:t>
            </a:r>
          </a:p>
          <a:p>
            <a:r>
              <a:rPr lang="en-GB" smtClean="0">
                <a:cs typeface="Times New Roman" pitchFamily="18" charset="0"/>
              </a:rPr>
              <a:t>urban transport and commuting facilities, cultural and recreational activities, legal and commercial services, R&amp;D clusters, large diverse labour markets, government services, service trades</a:t>
            </a:r>
          </a:p>
          <a:p>
            <a:r>
              <a:rPr lang="en-GB" smtClean="0">
                <a:cs typeface="Times New Roman" pitchFamily="18" charset="0"/>
              </a:rPr>
              <a:t> </a:t>
            </a:r>
          </a:p>
          <a:p>
            <a:endParaRPr lang="en-GB"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69" name="Rectangle 1031"/>
          <p:cNvSpPr>
            <a:spLocks noGrp="1" noChangeArrowheads="1"/>
          </p:cNvSpPr>
          <p:nvPr>
            <p:ph type="sldNum" sz="quarter" idx="5"/>
          </p:nvPr>
        </p:nvSpPr>
        <p:spPr>
          <a:noFill/>
        </p:spPr>
        <p:txBody>
          <a:bodyPr/>
          <a:lstStyle/>
          <a:p>
            <a:pPr>
              <a:buFont typeface="Monotype Sorts"/>
              <a:buNone/>
            </a:pPr>
            <a:fld id="{2306E096-D41E-4957-B038-C77A22473707}" type="slidenum">
              <a:rPr lang="en-GB" smtClean="0">
                <a:cs typeface="Arial" charset="0"/>
              </a:rPr>
              <a:pPr>
                <a:buFont typeface="Monotype Sorts"/>
                <a:buNone/>
              </a:pPr>
              <a:t>12</a:t>
            </a:fld>
            <a:endParaRPr lang="en-GB" smtClean="0">
              <a:cs typeface="Arial" charset="0"/>
            </a:endParaRPr>
          </a:p>
        </p:txBody>
      </p:sp>
      <p:sp>
        <p:nvSpPr>
          <p:cNvPr id="135170" name="Rectangle 2"/>
          <p:cNvSpPr>
            <a:spLocks noGrp="1" noRot="1" noChangeAspect="1" noChangeArrowheads="1" noTextEdit="1"/>
          </p:cNvSpPr>
          <p:nvPr>
            <p:ph type="sldImg"/>
          </p:nvPr>
        </p:nvSpPr>
        <p:spPr>
          <a:ln/>
        </p:spPr>
      </p:sp>
      <p:sp>
        <p:nvSpPr>
          <p:cNvPr id="135171" name="Rectangle 3"/>
          <p:cNvSpPr>
            <a:spLocks noGrp="1" noChangeArrowheads="1"/>
          </p:cNvSpPr>
          <p:nvPr>
            <p:ph type="body" idx="1"/>
          </p:nvPr>
        </p:nvSpPr>
        <p:spPr>
          <a:xfrm>
            <a:off x="304800" y="4370388"/>
            <a:ext cx="6092825" cy="4595812"/>
          </a:xfrm>
          <a:noFill/>
          <a:ln/>
        </p:spPr>
        <p:txBody>
          <a:bodyPr/>
          <a:lstStyle/>
          <a:p>
            <a:r>
              <a:rPr lang="en-GB" b="1" i="1" smtClean="0">
                <a:cs typeface="Times New Roman" pitchFamily="18" charset="0"/>
              </a:rPr>
              <a:t>The New trade theory approach</a:t>
            </a:r>
            <a:r>
              <a:rPr lang="en-GB" smtClean="0">
                <a:cs typeface="Times New Roman" pitchFamily="18" charset="0"/>
              </a:rPr>
              <a:t> draws on cumulative causation mechanisms. This suggests that it is the interaction between internal scale economies, market access and agglomeration which determines inter-regional trade flows. New trade theory is based on three propositions:</a:t>
            </a:r>
          </a:p>
          <a:p>
            <a:r>
              <a:rPr lang="en-GB" smtClean="0">
                <a:latin typeface="Symbol" pitchFamily="18" charset="2"/>
                <a:cs typeface="Times New Roman" pitchFamily="18" charset="0"/>
              </a:rPr>
              <a:t>·</a:t>
            </a:r>
            <a:r>
              <a:rPr lang="en-GB" smtClean="0">
                <a:cs typeface="Times New Roman" pitchFamily="18" charset="0"/>
              </a:rPr>
              <a:t>     The existence of scale economies encourages firms to chose a single location (</a:t>
            </a:r>
            <a:r>
              <a:rPr lang="en-GB" i="1" smtClean="0">
                <a:cs typeface="Times New Roman" pitchFamily="18" charset="0"/>
              </a:rPr>
              <a:t>i.e.                                                                                                             greenfield sites next to motorway</a:t>
            </a:r>
            <a:r>
              <a:rPr lang="en-GB" smtClean="0">
                <a:cs typeface="Times New Roman" pitchFamily="18" charset="0"/>
              </a:rPr>
              <a:t>) </a:t>
            </a:r>
          </a:p>
          <a:p>
            <a:r>
              <a:rPr lang="en-GB" smtClean="0">
                <a:cs typeface="Times New Roman" pitchFamily="18" charset="0"/>
              </a:rPr>
              <a:t>       Barriers to trade encourage firms to locate near their markets (</a:t>
            </a:r>
            <a:r>
              <a:rPr lang="en-GB" i="1" smtClean="0">
                <a:cs typeface="Times New Roman" pitchFamily="18" charset="0"/>
              </a:rPr>
              <a:t>travel costs</a:t>
            </a:r>
            <a:r>
              <a:rPr lang="en-GB" smtClean="0">
                <a:cs typeface="Times New Roman" pitchFamily="18" charset="0"/>
              </a:rPr>
              <a:t>)</a:t>
            </a:r>
          </a:p>
          <a:p>
            <a:r>
              <a:rPr lang="en-GB" smtClean="0">
                <a:latin typeface="Symbol" pitchFamily="18" charset="2"/>
                <a:cs typeface="Times New Roman" pitchFamily="18" charset="0"/>
              </a:rPr>
              <a:t>·</a:t>
            </a:r>
            <a:r>
              <a:rPr lang="en-GB" smtClean="0">
                <a:cs typeface="Times New Roman" pitchFamily="18" charset="0"/>
              </a:rPr>
              <a:t>     Agglomeration economies encourage firms to cluster in certain locations (</a:t>
            </a:r>
            <a:r>
              <a:rPr lang="en-GB" i="1" smtClean="0">
                <a:cs typeface="Times New Roman" pitchFamily="18" charset="0"/>
              </a:rPr>
              <a:t>supply chains</a:t>
            </a:r>
            <a:r>
              <a:rPr lang="en-GB" smtClean="0">
                <a:cs typeface="Times New Roman" pitchFamily="18" charset="0"/>
              </a:rPr>
              <a:t>)</a:t>
            </a:r>
          </a:p>
          <a:p>
            <a:r>
              <a:rPr lang="en-GB" smtClean="0">
                <a:cs typeface="Times New Roman" pitchFamily="18" charset="0"/>
              </a:rPr>
              <a:t> If trade barriers initially exist then trade is restricted and the regions do not export,</a:t>
            </a:r>
          </a:p>
          <a:p>
            <a:r>
              <a:rPr lang="en-GB" smtClean="0">
                <a:cs typeface="Times New Roman" pitchFamily="18" charset="0"/>
              </a:rPr>
              <a:t>If barriers are withdrawn there is an opportunity to trade, One region decides to specialise in manufacturing (it increases output and exports), Through scale economies it gains a competitive advantage, These internal scale economies are reinforced if there is a high degree of vertical integration in the region (clustering allows cost reductions).</a:t>
            </a:r>
          </a:p>
          <a:p>
            <a:r>
              <a:rPr lang="en-GB" smtClean="0">
                <a:cs typeface="Times New Roman" pitchFamily="18" charset="0"/>
              </a:rPr>
              <a:t> Which region grow and which decline depends on a number of factors:</a:t>
            </a:r>
          </a:p>
          <a:p>
            <a:r>
              <a:rPr lang="en-GB" smtClean="0">
                <a:latin typeface="Symbol" pitchFamily="18" charset="2"/>
                <a:cs typeface="Times New Roman" pitchFamily="18" charset="0"/>
              </a:rPr>
              <a:t>·</a:t>
            </a:r>
            <a:r>
              <a:rPr lang="en-GB" smtClean="0">
                <a:cs typeface="Times New Roman" pitchFamily="18" charset="0"/>
              </a:rPr>
              <a:t>          Cost of transport (inputs)   {optimal location midway between suppliers and customers }</a:t>
            </a:r>
          </a:p>
          <a:p>
            <a:r>
              <a:rPr lang="en-GB" smtClean="0">
                <a:latin typeface="Symbol" pitchFamily="18" charset="2"/>
                <a:cs typeface="Times New Roman" pitchFamily="18" charset="0"/>
              </a:rPr>
              <a:t>·</a:t>
            </a:r>
            <a:r>
              <a:rPr lang="en-GB" smtClean="0">
                <a:cs typeface="Times New Roman" pitchFamily="18" charset="0"/>
              </a:rPr>
              <a:t>          Cost of transport (outputs) {				  }</a:t>
            </a:r>
          </a:p>
          <a:p>
            <a:r>
              <a:rPr lang="en-GB" smtClean="0">
                <a:latin typeface="Symbol" pitchFamily="18" charset="2"/>
                <a:cs typeface="Times New Roman" pitchFamily="18" charset="0"/>
              </a:rPr>
              <a:t>·</a:t>
            </a:r>
            <a:r>
              <a:rPr lang="en-GB" smtClean="0">
                <a:cs typeface="Times New Roman" pitchFamily="18" charset="0"/>
              </a:rPr>
              <a:t>          Low labour costs {Labour intensive industries}</a:t>
            </a:r>
          </a:p>
          <a:p>
            <a:r>
              <a:rPr lang="en-GB" smtClean="0">
                <a:latin typeface="Symbol" pitchFamily="18" charset="2"/>
                <a:cs typeface="Times New Roman" pitchFamily="18" charset="0"/>
              </a:rPr>
              <a:t>·</a:t>
            </a:r>
            <a:r>
              <a:rPr lang="en-GB" smtClean="0">
                <a:cs typeface="Times New Roman" pitchFamily="18" charset="0"/>
              </a:rPr>
              <a:t>          Degree of agglomeration (concentration of economic activity)</a:t>
            </a:r>
          </a:p>
          <a:p>
            <a:r>
              <a:rPr lang="en-GB" smtClean="0">
                <a:latin typeface="Symbol" pitchFamily="18" charset="2"/>
                <a:cs typeface="Times New Roman" pitchFamily="18" charset="0"/>
              </a:rPr>
              <a:t>·</a:t>
            </a:r>
            <a:r>
              <a:rPr lang="en-GB" smtClean="0">
                <a:cs typeface="Times New Roman" pitchFamily="18" charset="0"/>
              </a:rPr>
              <a:t>          Congestion &amp; land costs</a:t>
            </a:r>
          </a:p>
          <a:p>
            <a:r>
              <a:rPr lang="en-GB" smtClean="0">
                <a:cs typeface="Times New Roman" pitchFamily="18" charset="0"/>
              </a:rPr>
              <a:t>For evidence see Amiti (1998) </a:t>
            </a:r>
            <a:r>
              <a:rPr lang="en-GB" i="1" smtClean="0">
                <a:cs typeface="Times New Roman" pitchFamily="18" charset="0"/>
              </a:rPr>
              <a:t>New trade Theories and Industry Location in the EU</a:t>
            </a:r>
            <a:r>
              <a:rPr lang="en-GB" smtClean="0">
                <a:cs typeface="Times New Roman" pitchFamily="18" charset="0"/>
              </a:rPr>
              <a:t>, Oxford Review of Economic Policy</a:t>
            </a:r>
          </a:p>
          <a:p>
            <a:endParaRPr lang="en-GB"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217" name="Rectangle 1031"/>
          <p:cNvSpPr>
            <a:spLocks noGrp="1" noChangeArrowheads="1"/>
          </p:cNvSpPr>
          <p:nvPr>
            <p:ph type="sldNum" sz="quarter" idx="5"/>
          </p:nvPr>
        </p:nvSpPr>
        <p:spPr>
          <a:noFill/>
        </p:spPr>
        <p:txBody>
          <a:bodyPr/>
          <a:lstStyle/>
          <a:p>
            <a:pPr>
              <a:buFont typeface="Monotype Sorts"/>
              <a:buNone/>
            </a:pPr>
            <a:fld id="{ABBC503B-8BDE-417F-858C-CEE5544D7DAD}" type="slidenum">
              <a:rPr lang="en-GB" smtClean="0">
                <a:cs typeface="Arial" charset="0"/>
              </a:rPr>
              <a:pPr>
                <a:buFont typeface="Monotype Sorts"/>
                <a:buNone/>
              </a:pPr>
              <a:t>13</a:t>
            </a:fld>
            <a:endParaRPr lang="en-GB" smtClean="0">
              <a:cs typeface="Arial" charset="0"/>
            </a:endParaRPr>
          </a:p>
        </p:txBody>
      </p:sp>
      <p:sp>
        <p:nvSpPr>
          <p:cNvPr id="137218" name="Rectangle 2"/>
          <p:cNvSpPr>
            <a:spLocks noGrp="1" noRot="1" noChangeAspect="1" noChangeArrowheads="1" noTextEdit="1"/>
          </p:cNvSpPr>
          <p:nvPr>
            <p:ph type="sldImg"/>
          </p:nvPr>
        </p:nvSpPr>
        <p:spPr>
          <a:ln/>
        </p:spPr>
      </p:sp>
      <p:sp>
        <p:nvSpPr>
          <p:cNvPr id="137219" name="Rectangle 3"/>
          <p:cNvSpPr>
            <a:spLocks noGrp="1" noChangeArrowheads="1"/>
          </p:cNvSpPr>
          <p:nvPr>
            <p:ph type="body" idx="1"/>
          </p:nvPr>
        </p:nvSpPr>
        <p:spPr>
          <a:xfrm>
            <a:off x="457200" y="4445000"/>
            <a:ext cx="6169025" cy="4521200"/>
          </a:xfrm>
          <a:noFill/>
          <a:ln/>
        </p:spPr>
        <p:txBody>
          <a:bodyPr/>
          <a:lstStyle/>
          <a:p>
            <a:pPr marL="227013" indent="-227013">
              <a:lnSpc>
                <a:spcPct val="90000"/>
              </a:lnSpc>
            </a:pPr>
            <a:r>
              <a:rPr lang="en-GB" smtClean="0">
                <a:cs typeface="Times New Roman" pitchFamily="18" charset="0"/>
              </a:rPr>
              <a:t>	</a:t>
            </a:r>
            <a:r>
              <a:rPr lang="en-GB" b="1" smtClean="0">
                <a:cs typeface="Times New Roman" pitchFamily="18" charset="0"/>
              </a:rPr>
              <a:t>Hanson found that</a:t>
            </a:r>
            <a:r>
              <a:rPr lang="en-GB" smtClean="0">
                <a:cs typeface="Times New Roman" pitchFamily="18" charset="0"/>
              </a:rPr>
              <a:t> three specific location factors played a crucial part. </a:t>
            </a:r>
          </a:p>
          <a:p>
            <a:pPr marL="227013" indent="-227013">
              <a:lnSpc>
                <a:spcPct val="90000"/>
              </a:lnSpc>
            </a:pPr>
            <a:r>
              <a:rPr lang="en-GB" smtClean="0"/>
              <a:t>	</a:t>
            </a:r>
            <a:r>
              <a:rPr lang="en-GB" smtClean="0">
                <a:sym typeface="Wingdings" pitchFamily="2" charset="2"/>
              </a:rPr>
              <a:t></a:t>
            </a:r>
            <a:r>
              <a:rPr lang="en-GB" smtClean="0"/>
              <a:t>US firms took advantage of low-cost Mexican labour, </a:t>
            </a:r>
            <a:r>
              <a:rPr lang="en-GB" smtClean="0">
                <a:sym typeface="Wingdings" pitchFamily="2" charset="2"/>
              </a:rPr>
              <a:t></a:t>
            </a:r>
            <a:r>
              <a:rPr lang="en-GB" smtClean="0"/>
              <a:t>access to US markets primary consideration (particularly the South and West) transport costs are minimised,. </a:t>
            </a:r>
            <a:r>
              <a:rPr lang="en-GB" smtClean="0">
                <a:sym typeface="Wingdings" pitchFamily="2" charset="2"/>
              </a:rPr>
              <a:t></a:t>
            </a:r>
            <a:r>
              <a:rPr lang="en-GB" smtClean="0"/>
              <a:t>backward linkages to suppliers in the US was also important.</a:t>
            </a:r>
          </a:p>
          <a:p>
            <a:pPr marL="227013" indent="-227013">
              <a:lnSpc>
                <a:spcPct val="90000"/>
              </a:lnSpc>
            </a:pPr>
            <a:r>
              <a:rPr lang="en-GB" smtClean="0">
                <a:cs typeface="Times New Roman" pitchFamily="18" charset="0"/>
              </a:rPr>
              <a:t>	Hanson shows that in 1995 40% (18% 1980) of US imports from Mexico are from US owned multinational export assembly plants known as </a:t>
            </a:r>
            <a:r>
              <a:rPr lang="en-GB" i="1" smtClean="0">
                <a:cs typeface="Times New Roman" pitchFamily="18" charset="0"/>
              </a:rPr>
              <a:t>maquiladoras</a:t>
            </a:r>
            <a:r>
              <a:rPr lang="en-GB" smtClean="0">
                <a:cs typeface="Times New Roman" pitchFamily="18" charset="0"/>
              </a:rPr>
              <a:t>. Most of their parts and components come from the US and they export finish product back. They are in 3 sectors clothing (apparel), electronics and car parts. The comparative advantage of most central and Latin American countries in low-skilled assembly over the US suggests that the Americas may develop a number of manufacturing hubs these are most likely to be in or close to the country with the dominant economy with other countries trading through the hub rather than directly with each other.</a:t>
            </a:r>
            <a:r>
              <a:rPr lang="en-GB" smtClean="0"/>
              <a:t> </a:t>
            </a:r>
          </a:p>
          <a:p>
            <a:pPr marL="227013" indent="-227013">
              <a:lnSpc>
                <a:spcPct val="90000"/>
              </a:lnSpc>
            </a:pPr>
            <a:r>
              <a:rPr lang="en-GB" smtClean="0"/>
              <a:t>      </a:t>
            </a:r>
            <a:r>
              <a:rPr lang="en-GB" b="1" smtClean="0"/>
              <a:t>See also Head</a:t>
            </a:r>
            <a:r>
              <a:rPr lang="en-GB" smtClean="0"/>
              <a:t> who found that Japanese manufactures clustered because </a:t>
            </a:r>
          </a:p>
          <a:p>
            <a:pPr marL="227013" indent="-227013">
              <a:lnSpc>
                <a:spcPct val="90000"/>
              </a:lnSpc>
              <a:spcBef>
                <a:spcPct val="0"/>
              </a:spcBef>
              <a:buFontTx/>
              <a:buAutoNum type="arabicPeriod"/>
            </a:pPr>
            <a:r>
              <a:rPr lang="en-GB" smtClean="0">
                <a:cs typeface="Times New Roman" pitchFamily="18" charset="0"/>
              </a:rPr>
              <a:t>There are already an existing concentration of plants in the same industry</a:t>
            </a:r>
          </a:p>
          <a:p>
            <a:pPr marL="227013" indent="-227013">
              <a:lnSpc>
                <a:spcPct val="90000"/>
              </a:lnSpc>
              <a:spcBef>
                <a:spcPct val="0"/>
              </a:spcBef>
              <a:buFontTx/>
              <a:buAutoNum type="arabicPeriod"/>
            </a:pPr>
            <a:r>
              <a:rPr lang="en-GB" smtClean="0">
                <a:cs typeface="Times New Roman" pitchFamily="18" charset="0"/>
              </a:rPr>
              <a:t>The pull of areas which already have Japanese firms in the same industry is even stronger</a:t>
            </a:r>
            <a:r>
              <a:rPr lang="en-GB" smtClean="0"/>
              <a:t> </a:t>
            </a:r>
          </a:p>
          <a:p>
            <a:pPr marL="227013" indent="-227013">
              <a:lnSpc>
                <a:spcPct val="90000"/>
              </a:lnSpc>
              <a:spcBef>
                <a:spcPct val="0"/>
              </a:spcBef>
            </a:pPr>
            <a:r>
              <a:rPr lang="en-GB" smtClean="0">
                <a:cs typeface="Times New Roman" pitchFamily="18" charset="0"/>
              </a:rPr>
              <a:t>	The reason for this is the long-term relationship they have with suppliers and "just in time" production methods. Thus suppliers tend to follow buyers. </a:t>
            </a:r>
          </a:p>
          <a:p>
            <a:pPr marL="227013" indent="-227013">
              <a:lnSpc>
                <a:spcPct val="90000"/>
              </a:lnSpc>
              <a:spcBef>
                <a:spcPct val="0"/>
              </a:spcBef>
              <a:buClr>
                <a:srgbClr val="FF0066"/>
              </a:buClr>
            </a:pPr>
            <a:r>
              <a:rPr lang="en-GB" smtClean="0">
                <a:cs typeface="Times New Roman" pitchFamily="18" charset="0"/>
              </a:rPr>
              <a:t>	</a:t>
            </a:r>
            <a:r>
              <a:rPr lang="en-GB" b="1" smtClean="0">
                <a:cs typeface="Times New Roman" pitchFamily="18" charset="0"/>
              </a:rPr>
              <a:t>Cheshire et al (1996).</a:t>
            </a:r>
            <a:r>
              <a:rPr lang="en-GB" smtClean="0">
                <a:cs typeface="Times New Roman" pitchFamily="18" charset="0"/>
              </a:rPr>
              <a:t> Examines difference in per capita GDP growth between major cities in the EU. The aim was to establish the main causes of regional growth disparities. The variables that they found to be significant were: The growth rate of the national economy (National); The growth of neighbouring regions (Spill over); Population of the region (Location); Number of R&amp;D establishments per capita (Endogenous). Resource based industries and port areas (less rapid growth).  Finally, Cheshire suggests that interventionist regional policy is required if gains from integration are to be spread more widely these include transport networks, start-up capital and innovation exchange.</a:t>
            </a:r>
          </a:p>
          <a:p>
            <a:pPr marL="227013" indent="-227013">
              <a:lnSpc>
                <a:spcPct val="90000"/>
              </a:lnSpc>
              <a:spcBef>
                <a:spcPct val="0"/>
              </a:spcBef>
            </a:pPr>
            <a:endParaRPr lang="en-GB" smtClean="0">
              <a:cs typeface="Times New Roman" pitchFamily="18"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65" name="Rectangle 1031"/>
          <p:cNvSpPr>
            <a:spLocks noGrp="1" noChangeArrowheads="1"/>
          </p:cNvSpPr>
          <p:nvPr>
            <p:ph type="sldNum" sz="quarter" idx="5"/>
          </p:nvPr>
        </p:nvSpPr>
        <p:spPr>
          <a:noFill/>
        </p:spPr>
        <p:txBody>
          <a:bodyPr/>
          <a:lstStyle/>
          <a:p>
            <a:pPr>
              <a:buFont typeface="Monotype Sorts"/>
              <a:buNone/>
            </a:pPr>
            <a:fld id="{9D24B4E4-DF47-4F74-AC84-6E93CED319DD}" type="slidenum">
              <a:rPr lang="en-GB" smtClean="0">
                <a:cs typeface="Arial" charset="0"/>
              </a:rPr>
              <a:pPr>
                <a:buFont typeface="Monotype Sorts"/>
                <a:buNone/>
              </a:pPr>
              <a:t>14</a:t>
            </a:fld>
            <a:endParaRPr lang="en-GB" smtClean="0">
              <a:cs typeface="Arial" charset="0"/>
            </a:endParaRPr>
          </a:p>
        </p:txBody>
      </p:sp>
      <p:sp>
        <p:nvSpPr>
          <p:cNvPr id="139266" name="Rectangle 2"/>
          <p:cNvSpPr>
            <a:spLocks noGrp="1" noRot="1" noChangeAspect="1" noChangeArrowheads="1" noTextEdit="1"/>
          </p:cNvSpPr>
          <p:nvPr>
            <p:ph type="sldImg"/>
          </p:nvPr>
        </p:nvSpPr>
        <p:spPr>
          <a:ln/>
        </p:spPr>
      </p:sp>
      <p:sp>
        <p:nvSpPr>
          <p:cNvPr id="139267"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1031"/>
          <p:cNvSpPr>
            <a:spLocks noGrp="1" noChangeArrowheads="1"/>
          </p:cNvSpPr>
          <p:nvPr>
            <p:ph type="sldNum" sz="quarter" idx="5"/>
          </p:nvPr>
        </p:nvSpPr>
        <p:spPr>
          <a:noFill/>
        </p:spPr>
        <p:txBody>
          <a:bodyPr/>
          <a:lstStyle/>
          <a:p>
            <a:pPr>
              <a:buFont typeface="Monotype Sorts"/>
              <a:buNone/>
            </a:pPr>
            <a:fld id="{4E9BF4E5-E86C-4E45-B43D-21AEE31B2798}" type="slidenum">
              <a:rPr lang="en-GB" smtClean="0">
                <a:cs typeface="Arial" charset="0"/>
              </a:rPr>
              <a:pPr>
                <a:buFont typeface="Monotype Sorts"/>
                <a:buNone/>
              </a:pPr>
              <a:t>3</a:t>
            </a:fld>
            <a:endParaRPr lang="en-GB" smtClean="0">
              <a:cs typeface="Arial" charset="0"/>
            </a:endParaRPr>
          </a:p>
        </p:txBody>
      </p:sp>
      <p:sp>
        <p:nvSpPr>
          <p:cNvPr id="19458" name="Rectangle 2"/>
          <p:cNvSpPr>
            <a:spLocks noGrp="1" noRot="1" noChangeAspect="1" noChangeArrowheads="1" noTextEdit="1"/>
          </p:cNvSpPr>
          <p:nvPr>
            <p:ph type="sldImg"/>
          </p:nvPr>
        </p:nvSpPr>
        <p:spPr>
          <a:ln/>
        </p:spPr>
      </p:sp>
      <p:sp>
        <p:nvSpPr>
          <p:cNvPr id="19459"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7" name="Rectangle 1031"/>
          <p:cNvSpPr>
            <a:spLocks noGrp="1" noChangeArrowheads="1"/>
          </p:cNvSpPr>
          <p:nvPr>
            <p:ph type="sldNum" sz="quarter" idx="5"/>
          </p:nvPr>
        </p:nvSpPr>
        <p:spPr>
          <a:noFill/>
        </p:spPr>
        <p:txBody>
          <a:bodyPr/>
          <a:lstStyle/>
          <a:p>
            <a:pPr>
              <a:buFont typeface="Monotype Sorts"/>
              <a:buNone/>
            </a:pPr>
            <a:fld id="{BD305E35-3CCE-4D22-84E6-464653438A8B}" type="slidenum">
              <a:rPr lang="en-GB" smtClean="0">
                <a:cs typeface="Arial" charset="0"/>
              </a:rPr>
              <a:pPr>
                <a:buFont typeface="Monotype Sorts"/>
                <a:buNone/>
              </a:pPr>
              <a:t>4</a:t>
            </a:fld>
            <a:endParaRPr lang="en-GB" smtClean="0">
              <a:cs typeface="Arial" charset="0"/>
            </a:endParaRPr>
          </a:p>
        </p:txBody>
      </p:sp>
      <p:sp>
        <p:nvSpPr>
          <p:cNvPr id="80898" name="Rectangle 2"/>
          <p:cNvSpPr>
            <a:spLocks noGrp="1" noRot="1" noChangeAspect="1" noChangeArrowheads="1" noTextEdit="1"/>
          </p:cNvSpPr>
          <p:nvPr>
            <p:ph type="sldImg"/>
          </p:nvPr>
        </p:nvSpPr>
        <p:spPr>
          <a:ln/>
        </p:spPr>
      </p:sp>
      <p:sp>
        <p:nvSpPr>
          <p:cNvPr id="80899" name="Rectangle 3"/>
          <p:cNvSpPr>
            <a:spLocks noGrp="1" noChangeArrowheads="1"/>
          </p:cNvSpPr>
          <p:nvPr>
            <p:ph type="body" idx="1"/>
          </p:nvPr>
        </p:nvSpPr>
        <p:spPr>
          <a:xfrm>
            <a:off x="457200" y="4595813"/>
            <a:ext cx="6016625" cy="4370387"/>
          </a:xfrm>
          <a:noFill/>
          <a:ln/>
        </p:spPr>
        <p:txBody>
          <a:bodyPr/>
          <a:lstStyle/>
          <a:p>
            <a:pPr marL="227013" indent="-227013">
              <a:buClr>
                <a:srgbClr val="FF0066"/>
              </a:buClr>
            </a:pPr>
            <a:r>
              <a:rPr lang="en-GB" smtClean="0"/>
              <a:t>H-O Theory argues that regions specialise in the production and export of commodities that use their relatively abundant factors intensively. Therefore</a:t>
            </a:r>
          </a:p>
          <a:p>
            <a:pPr marL="227013" indent="-227013">
              <a:buClr>
                <a:srgbClr val="FF0066"/>
              </a:buClr>
            </a:pPr>
            <a:r>
              <a:rPr lang="en-GB" smtClean="0"/>
              <a:t>Raw material abundance - primary and semi-processed goods</a:t>
            </a:r>
          </a:p>
          <a:p>
            <a:pPr marL="227013" indent="-227013">
              <a:buClr>
                <a:srgbClr val="FF0066"/>
              </a:buClr>
            </a:pPr>
            <a:r>
              <a:rPr lang="en-GB" smtClean="0"/>
              <a:t>Labour abundance - labour intensive commodities (services)</a:t>
            </a:r>
          </a:p>
          <a:p>
            <a:pPr marL="227013" indent="-227013">
              <a:buClr>
                <a:srgbClr val="FF0066"/>
              </a:buClr>
            </a:pPr>
            <a:r>
              <a:rPr lang="en-GB" smtClean="0"/>
              <a:t>Capital abundance - capital intensive commodities (high value added manufactures)</a:t>
            </a:r>
          </a:p>
          <a:p>
            <a:pPr marL="227013" indent="-227013">
              <a:buClr>
                <a:srgbClr val="FF0066"/>
              </a:buClr>
            </a:pPr>
            <a:r>
              <a:rPr lang="en-GB" b="1" smtClean="0"/>
              <a:t>Possibly true for natural resources but is this really true for labour and capital?</a:t>
            </a:r>
            <a:r>
              <a:rPr lang="en-GB" smtClean="0"/>
              <a:t> </a:t>
            </a:r>
          </a:p>
          <a:p>
            <a:pPr marL="227013" indent="-227013"/>
            <a:r>
              <a:rPr lang="en-GB" b="1" smtClean="0"/>
              <a:t>If Export Demand and Supply functions are favourable to a region the result will be:</a:t>
            </a:r>
            <a:endParaRPr lang="en-GB" smtClean="0"/>
          </a:p>
          <a:p>
            <a:pPr marL="227013" indent="-227013">
              <a:buClr>
                <a:srgbClr val="FF0066"/>
              </a:buClr>
              <a:buFontTx/>
              <a:buAutoNum type="arabicPeriod"/>
            </a:pPr>
            <a:r>
              <a:rPr lang="en-GB" smtClean="0"/>
              <a:t>an increase in demand for factors</a:t>
            </a:r>
          </a:p>
          <a:p>
            <a:pPr marL="227013" indent="-227013">
              <a:buClr>
                <a:srgbClr val="FF0066"/>
              </a:buClr>
              <a:buFontTx/>
              <a:buAutoNum type="arabicPeriod"/>
            </a:pPr>
            <a:r>
              <a:rPr lang="en-GB" smtClean="0"/>
              <a:t>increase in factor prices</a:t>
            </a:r>
          </a:p>
          <a:p>
            <a:pPr marL="227013" indent="-227013">
              <a:buClr>
                <a:srgbClr val="FF0066"/>
              </a:buClr>
              <a:buFontTx/>
              <a:buAutoNum type="arabicPeriod"/>
            </a:pPr>
            <a:r>
              <a:rPr lang="en-GB" smtClean="0"/>
              <a:t>in-migration from other regions</a:t>
            </a:r>
          </a:p>
          <a:p>
            <a:pPr marL="227013" indent="-227013">
              <a:buClr>
                <a:srgbClr val="FF0066"/>
              </a:buClr>
              <a:buFontTx/>
              <a:buAutoNum type="arabicPeriod"/>
            </a:pPr>
            <a:r>
              <a:rPr lang="en-GB" smtClean="0"/>
              <a:t>Thus, disparities arise between regions. The Duration of disparities will depend upon:</a:t>
            </a:r>
          </a:p>
          <a:p>
            <a:pPr marL="227013" indent="-227013">
              <a:buClr>
                <a:srgbClr val="FF0066"/>
              </a:buClr>
              <a:buFontTx/>
              <a:buAutoNum type="arabicPeriod"/>
            </a:pPr>
            <a:r>
              <a:rPr lang="en-GB" smtClean="0"/>
              <a:t>factor shortages on supply side as costs are bid up,  reducing competitiveness</a:t>
            </a:r>
          </a:p>
          <a:p>
            <a:pPr marL="227013" indent="-227013">
              <a:buClr>
                <a:srgbClr val="FF0066"/>
              </a:buClr>
              <a:buFontTx/>
              <a:buAutoNum type="arabicPeriod"/>
            </a:pPr>
            <a:r>
              <a:rPr lang="en-GB" smtClean="0"/>
              <a:t>on demand side consumers may turn to other regions exports as prices are increased</a:t>
            </a:r>
            <a:endParaRPr lang="en-GB" smtClean="0">
              <a:sym typeface="WP Greek Helve"/>
            </a:endParaRPr>
          </a:p>
          <a:p>
            <a:pPr marL="227013" indent="-227013"/>
            <a:r>
              <a:rPr lang="en-GB" b="1" smtClean="0"/>
              <a:t>Criticisms of Export model</a:t>
            </a:r>
          </a:p>
          <a:p>
            <a:pPr marL="227013" indent="-227013">
              <a:buClr>
                <a:srgbClr val="FF0066"/>
              </a:buClr>
            </a:pPr>
            <a:r>
              <a:rPr lang="en-GB" smtClean="0"/>
              <a:t>Merely describes the development of regions dependant on raw material exports.</a:t>
            </a:r>
          </a:p>
          <a:p>
            <a:pPr marL="227013" indent="-227013">
              <a:buClr>
                <a:srgbClr val="FF0066"/>
              </a:buClr>
            </a:pPr>
            <a:r>
              <a:rPr lang="en-GB" smtClean="0"/>
              <a:t>Assumes factors do not migrate between regions (raw materials yes but not L and K)</a:t>
            </a:r>
          </a:p>
          <a:p>
            <a:pPr marL="227013" indent="-227013">
              <a:buClr>
                <a:srgbClr val="FF0066"/>
              </a:buClr>
            </a:pPr>
            <a:r>
              <a:rPr lang="en-GB" smtClean="0"/>
              <a:t>Offers no insight about local entrepreneurial activity and gov. development programmes</a:t>
            </a:r>
          </a:p>
          <a:p>
            <a:pPr marL="227013" indent="-227013">
              <a:buClr>
                <a:srgbClr val="FF0066"/>
              </a:buClr>
            </a:pPr>
            <a:r>
              <a:rPr lang="en-GB" smtClean="0"/>
              <a:t>No explanation of the determinants of demand for a region’s exports without which it is impossible to predict regional growth differences (price, uniqueness, fashion) Argued that it is less rigorous than the classical model.</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5" name="Rectangle 1031"/>
          <p:cNvSpPr>
            <a:spLocks noGrp="1" noChangeArrowheads="1"/>
          </p:cNvSpPr>
          <p:nvPr>
            <p:ph type="sldNum" sz="quarter" idx="5"/>
          </p:nvPr>
        </p:nvSpPr>
        <p:spPr>
          <a:noFill/>
        </p:spPr>
        <p:txBody>
          <a:bodyPr/>
          <a:lstStyle/>
          <a:p>
            <a:pPr>
              <a:buFont typeface="Monotype Sorts"/>
              <a:buNone/>
            </a:pPr>
            <a:fld id="{926CC3F0-EECD-450D-BF1A-D6DD06531A1E}" type="slidenum">
              <a:rPr lang="en-GB" smtClean="0">
                <a:cs typeface="Arial" charset="0"/>
              </a:rPr>
              <a:pPr>
                <a:buFont typeface="Monotype Sorts"/>
                <a:buNone/>
              </a:pPr>
              <a:t>5</a:t>
            </a:fld>
            <a:endParaRPr lang="en-GB" smtClean="0">
              <a:cs typeface="Arial" charset="0"/>
            </a:endParaRPr>
          </a:p>
        </p:txBody>
      </p:sp>
      <p:sp>
        <p:nvSpPr>
          <p:cNvPr id="82946" name="Rectangle 2"/>
          <p:cNvSpPr>
            <a:spLocks noGrp="1" noRot="1" noChangeAspect="1" noChangeArrowheads="1" noTextEdit="1"/>
          </p:cNvSpPr>
          <p:nvPr>
            <p:ph type="sldImg"/>
          </p:nvPr>
        </p:nvSpPr>
        <p:spPr>
          <a:ln/>
        </p:spPr>
      </p:sp>
      <p:sp>
        <p:nvSpPr>
          <p:cNvPr id="82947" name="Rectangle 3"/>
          <p:cNvSpPr>
            <a:spLocks noGrp="1" noChangeArrowheads="1"/>
          </p:cNvSpPr>
          <p:nvPr>
            <p:ph type="body" idx="1"/>
          </p:nvPr>
        </p:nvSpPr>
        <p:spPr>
          <a:xfrm>
            <a:off x="533400" y="4445000"/>
            <a:ext cx="5864225" cy="4521200"/>
          </a:xfrm>
          <a:noFill/>
          <a:ln/>
        </p:spPr>
        <p:txBody>
          <a:bodyPr/>
          <a:lstStyle/>
          <a:p>
            <a:r>
              <a:rPr lang="en-GB" smtClean="0">
                <a:cs typeface="Times New Roman" pitchFamily="18" charset="0"/>
              </a:rPr>
              <a:t>In an attempt to broaden out the basic model and to explain why some regions appear to maintain their position as economic leaders a number of economists have sought to explain the concept of cumulative causation. The early work of Kaldor was extended by Thirlwall and Dixon in the mid 1970s into a more carefully specified model, which emphasises the cumulative nature of the growth process.</a:t>
            </a:r>
          </a:p>
          <a:p>
            <a:r>
              <a:rPr lang="en-GB" smtClean="0">
                <a:cs typeface="Times New Roman" pitchFamily="18" charset="0"/>
              </a:rPr>
              <a:t> </a:t>
            </a:r>
          </a:p>
          <a:p>
            <a:r>
              <a:rPr lang="en-GB" b="1" smtClean="0">
                <a:cs typeface="Times New Roman" pitchFamily="18" charset="0"/>
              </a:rPr>
              <a:t>Kaldor’s </a:t>
            </a:r>
            <a:r>
              <a:rPr lang="en-GB" smtClean="0">
                <a:cs typeface="Times New Roman" pitchFamily="18" charset="0"/>
              </a:rPr>
              <a:t>hypothesis was that growth of per capita output is determined by the region’s ability to exploit economies of scale and the type of activity in which it specialises. </a:t>
            </a:r>
          </a:p>
          <a:p>
            <a:r>
              <a:rPr lang="en-GB" smtClean="0">
                <a:cs typeface="Times New Roman" pitchFamily="18" charset="0"/>
              </a:rPr>
              <a:t>Thus, manufacturing reaps greater benefit gains than land based activity because of the greater scope for productivity gains. </a:t>
            </a:r>
            <a:r>
              <a:rPr lang="en-GB" i="1" smtClean="0">
                <a:cs typeface="Times New Roman" pitchFamily="18" charset="0"/>
              </a:rPr>
              <a:t>In the 1990s he might argue that regions with substantial high technology bases are likely to accrue the largest gains </a:t>
            </a:r>
            <a:r>
              <a:rPr lang="en-GB" smtClean="0">
                <a:cs typeface="Times New Roman" pitchFamily="18" charset="0"/>
              </a:rPr>
              <a:t>Which has occued</a:t>
            </a:r>
            <a:r>
              <a:rPr lang="en-GB" i="1" smtClean="0">
                <a:cs typeface="Times New Roman" pitchFamily="18" charset="0"/>
              </a:rPr>
              <a:t>. </a:t>
            </a:r>
            <a:r>
              <a:rPr lang="en-GB" smtClean="0">
                <a:cs typeface="Times New Roman" pitchFamily="18" charset="0"/>
              </a:rPr>
              <a:t>More importantly the process is cumulative since the advanced regions have an in-built competitive advantage which in turn will reinforce the region’s specialisation. (See the classic article </a:t>
            </a:r>
            <a:r>
              <a:rPr lang="en-GB" i="1" smtClean="0">
                <a:cs typeface="Times New Roman" pitchFamily="18" charset="0"/>
              </a:rPr>
              <a:t>“</a:t>
            </a:r>
            <a:r>
              <a:rPr lang="en-GB" i="1" u="sng" smtClean="0">
                <a:cs typeface="Times New Roman" pitchFamily="18" charset="0"/>
              </a:rPr>
              <a:t>The case for Regional Policies</a:t>
            </a:r>
            <a:r>
              <a:rPr lang="en-GB" i="1" smtClean="0">
                <a:cs typeface="Times New Roman" pitchFamily="18" charset="0"/>
              </a:rPr>
              <a:t>”</a:t>
            </a:r>
            <a:r>
              <a:rPr lang="en-GB" smtClean="0">
                <a:cs typeface="Times New Roman" pitchFamily="18" charset="0"/>
              </a:rPr>
              <a:t>, Kaldor N, Scottish Journal of Political Economy Vol. 17, 1970, p337).</a:t>
            </a:r>
          </a:p>
          <a:p>
            <a:r>
              <a:rPr lang="en-GB" smtClean="0">
                <a:cs typeface="Times New Roman" pitchFamily="18" charset="0"/>
              </a:rPr>
              <a:t> </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3" name="Rectangle 1031"/>
          <p:cNvSpPr>
            <a:spLocks noGrp="1" noChangeArrowheads="1"/>
          </p:cNvSpPr>
          <p:nvPr>
            <p:ph type="sldNum" sz="quarter" idx="5"/>
          </p:nvPr>
        </p:nvSpPr>
        <p:spPr>
          <a:noFill/>
        </p:spPr>
        <p:txBody>
          <a:bodyPr/>
          <a:lstStyle/>
          <a:p>
            <a:pPr>
              <a:buFont typeface="Monotype Sorts"/>
              <a:buNone/>
            </a:pPr>
            <a:fld id="{7995F395-403D-4748-9027-3D8E6B87CC18}" type="slidenum">
              <a:rPr lang="en-GB" smtClean="0">
                <a:cs typeface="Arial" charset="0"/>
              </a:rPr>
              <a:pPr>
                <a:buFont typeface="Monotype Sorts"/>
                <a:buNone/>
              </a:pPr>
              <a:t>6</a:t>
            </a:fld>
            <a:endParaRPr lang="en-GB" smtClean="0">
              <a:cs typeface="Arial" charset="0"/>
            </a:endParaRPr>
          </a:p>
        </p:txBody>
      </p:sp>
      <p:sp>
        <p:nvSpPr>
          <p:cNvPr id="84994" name="Rectangle 2"/>
          <p:cNvSpPr>
            <a:spLocks noGrp="1" noRot="1" noChangeAspect="1" noChangeArrowheads="1" noTextEdit="1"/>
          </p:cNvSpPr>
          <p:nvPr>
            <p:ph type="sldImg"/>
          </p:nvPr>
        </p:nvSpPr>
        <p:spPr>
          <a:ln/>
        </p:spPr>
      </p:sp>
      <p:sp>
        <p:nvSpPr>
          <p:cNvPr id="84995" name="Rectangle 3"/>
          <p:cNvSpPr>
            <a:spLocks noGrp="1" noChangeArrowheads="1"/>
          </p:cNvSpPr>
          <p:nvPr>
            <p:ph type="body" idx="1"/>
          </p:nvPr>
        </p:nvSpPr>
        <p:spPr>
          <a:xfrm>
            <a:off x="457200" y="4595813"/>
            <a:ext cx="6016625" cy="4370387"/>
          </a:xfrm>
          <a:noFill/>
          <a:ln/>
        </p:spPr>
        <p:txBody>
          <a:bodyPr/>
          <a:lstStyle/>
          <a:p>
            <a:r>
              <a:rPr lang="en-GB" b="1" smtClean="0">
                <a:cs typeface="Times New Roman" pitchFamily="18" charset="0"/>
              </a:rPr>
              <a:t>Thirlwall and Dixon</a:t>
            </a:r>
            <a:r>
              <a:rPr lang="en-GB" smtClean="0">
                <a:cs typeface="Times New Roman" pitchFamily="18" charset="0"/>
              </a:rPr>
              <a:t> sought to improve Kaldor’s original model by paying attention to the way in which the process of cumulative causation affects a region’s growth. This is achieved through the feedback effect of regional growth impacting on the competitiveness of a region’s export sector. This increases output growth in the region, which further benefits productivity and competitiveness in the export sector.   </a:t>
            </a:r>
          </a:p>
          <a:p>
            <a:r>
              <a:rPr lang="en-GB" smtClean="0">
                <a:cs typeface="Times New Roman" pitchFamily="18" charset="0"/>
              </a:rPr>
              <a:t>Look at this in the next slide</a:t>
            </a:r>
          </a:p>
          <a:p>
            <a:endParaRPr lang="en-GB" smtClean="0"/>
          </a:p>
          <a:p>
            <a:endParaRPr lang="en-GB" b="1" u="sng" smtClean="0">
              <a:cs typeface="Times New Roman" pitchFamily="18" charset="0"/>
            </a:endParaRPr>
          </a:p>
          <a:p>
            <a:r>
              <a:rPr lang="en-GB" b="1" u="sng" smtClean="0">
                <a:cs typeface="Times New Roman" pitchFamily="18" charset="0"/>
              </a:rPr>
              <a:t>Key features of the model</a:t>
            </a:r>
            <a:endParaRPr lang="en-GB" smtClean="0">
              <a:cs typeface="Times New Roman" pitchFamily="18" charset="0"/>
            </a:endParaRPr>
          </a:p>
          <a:p>
            <a:r>
              <a:rPr lang="en-GB" smtClean="0">
                <a:cs typeface="Times New Roman" pitchFamily="18" charset="0"/>
              </a:rPr>
              <a:t>Focal point of the model is the growth in labour productivity.</a:t>
            </a:r>
          </a:p>
          <a:p>
            <a:r>
              <a:rPr lang="en-GB" smtClean="0">
                <a:latin typeface="Symbol" pitchFamily="18" charset="2"/>
                <a:cs typeface="Times New Roman" pitchFamily="18" charset="0"/>
              </a:rPr>
              <a:t>·</a:t>
            </a:r>
            <a:r>
              <a:rPr lang="en-GB" smtClean="0">
                <a:cs typeface="Times New Roman" pitchFamily="18" charset="0"/>
              </a:rPr>
              <a:t>        Factors which determine labour productivity include the rate of technical change and the growth in capital/labour ratio (capital deepening) - </a:t>
            </a:r>
            <a:r>
              <a:rPr lang="en-GB" i="1" smtClean="0">
                <a:cs typeface="Times New Roman" pitchFamily="18" charset="0"/>
              </a:rPr>
              <a:t>labour productivity rises if either or both increase.</a:t>
            </a:r>
            <a:endParaRPr lang="en-GB" smtClean="0">
              <a:cs typeface="Times New Roman" pitchFamily="18" charset="0"/>
            </a:endParaRPr>
          </a:p>
          <a:p>
            <a:r>
              <a:rPr lang="en-GB" smtClean="0">
                <a:latin typeface="Symbol" pitchFamily="18" charset="2"/>
                <a:cs typeface="Times New Roman" pitchFamily="18" charset="0"/>
              </a:rPr>
              <a:t>·</a:t>
            </a:r>
            <a:r>
              <a:rPr lang="en-GB" smtClean="0">
                <a:cs typeface="Times New Roman" pitchFamily="18" charset="0"/>
              </a:rPr>
              <a:t>        The rate of technical change and capital deepening are dependent on regional output growth</a:t>
            </a:r>
            <a:r>
              <a:rPr lang="en-GB" i="1" smtClean="0">
                <a:cs typeface="Times New Roman" pitchFamily="18" charset="0"/>
              </a:rPr>
              <a:t> (to stimulate investment and R&amp;D</a:t>
            </a:r>
            <a:r>
              <a:rPr lang="en-GB" smtClean="0">
                <a:cs typeface="Times New Roman" pitchFamily="18" charset="0"/>
              </a:rPr>
              <a:t>).</a:t>
            </a:r>
          </a:p>
          <a:p>
            <a:r>
              <a:rPr lang="en-GB" smtClean="0">
                <a:latin typeface="Symbol" pitchFamily="18" charset="2"/>
                <a:cs typeface="Times New Roman" pitchFamily="18" charset="0"/>
              </a:rPr>
              <a:t>·</a:t>
            </a:r>
            <a:r>
              <a:rPr lang="en-GB" smtClean="0">
                <a:cs typeface="Times New Roman" pitchFamily="18" charset="0"/>
              </a:rPr>
              <a:t>        Output growth is in turn partially determined by export growth (</a:t>
            </a:r>
            <a:r>
              <a:rPr lang="en-GB" i="1" smtClean="0">
                <a:cs typeface="Times New Roman" pitchFamily="18" charset="0"/>
              </a:rPr>
              <a:t>totally in the simple export-base model</a:t>
            </a:r>
            <a:r>
              <a:rPr lang="en-GB" smtClean="0">
                <a:cs typeface="Times New Roman" pitchFamily="18" charset="0"/>
              </a:rPr>
              <a:t>).</a:t>
            </a:r>
          </a:p>
          <a:p>
            <a:r>
              <a:rPr lang="en-GB" smtClean="0">
                <a:latin typeface="Symbol" pitchFamily="18" charset="2"/>
                <a:cs typeface="Times New Roman" pitchFamily="18" charset="0"/>
              </a:rPr>
              <a:t>·</a:t>
            </a:r>
            <a:r>
              <a:rPr lang="en-GB" smtClean="0">
                <a:cs typeface="Times New Roman" pitchFamily="18" charset="0"/>
              </a:rPr>
              <a:t>        Export growth is dependent on the region’s competitiveness relative to other areas producing substitutes and the rate of change in income of the recipient region (</a:t>
            </a:r>
            <a:r>
              <a:rPr lang="en-GB" i="1" smtClean="0">
                <a:cs typeface="Times New Roman" pitchFamily="18" charset="0"/>
              </a:rPr>
              <a:t>for exports</a:t>
            </a:r>
            <a:r>
              <a:rPr lang="en-GB" smtClean="0">
                <a:cs typeface="Times New Roman" pitchFamily="18" charset="0"/>
              </a:rPr>
              <a:t>).</a:t>
            </a:r>
          </a:p>
          <a:p>
            <a:r>
              <a:rPr lang="en-GB" smtClean="0">
                <a:latin typeface="Symbol" pitchFamily="18" charset="2"/>
                <a:cs typeface="Times New Roman" pitchFamily="18" charset="0"/>
              </a:rPr>
              <a:t>·</a:t>
            </a:r>
            <a:r>
              <a:rPr lang="en-GB" smtClean="0">
                <a:cs typeface="Times New Roman" pitchFamily="18" charset="0"/>
              </a:rPr>
              <a:t>        Finally, the price of a region’s exports is partially determined by productivity gains that it is able to achieve (growth in labour productivity and rate of change in input prices i.e. wages). </a:t>
            </a:r>
          </a:p>
          <a:p>
            <a:r>
              <a:rPr lang="en-GB" smtClean="0">
                <a:latin typeface="Symbol" pitchFamily="18" charset="2"/>
                <a:cs typeface="Times New Roman" pitchFamily="18" charset="0"/>
              </a:rPr>
              <a:t>·</a:t>
            </a:r>
            <a:r>
              <a:rPr lang="en-GB" smtClean="0">
                <a:cs typeface="Times New Roman" pitchFamily="18" charset="0"/>
              </a:rPr>
              <a:t>        And so on.  </a:t>
            </a:r>
          </a:p>
          <a:p>
            <a:endParaRPr lang="en-GB"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29" name="Rectangle 1031"/>
          <p:cNvSpPr>
            <a:spLocks noGrp="1" noChangeArrowheads="1"/>
          </p:cNvSpPr>
          <p:nvPr>
            <p:ph type="sldNum" sz="quarter" idx="5"/>
          </p:nvPr>
        </p:nvSpPr>
        <p:spPr>
          <a:noFill/>
        </p:spPr>
        <p:txBody>
          <a:bodyPr/>
          <a:lstStyle/>
          <a:p>
            <a:pPr>
              <a:buFont typeface="Monotype Sorts"/>
              <a:buNone/>
            </a:pPr>
            <a:fld id="{19B1CC9E-AFD6-4741-849A-7C53BDEE8113}" type="slidenum">
              <a:rPr lang="en-GB" smtClean="0">
                <a:cs typeface="Arial" charset="0"/>
              </a:rPr>
              <a:pPr>
                <a:buFont typeface="Monotype Sorts"/>
                <a:buNone/>
              </a:pPr>
              <a:t>7</a:t>
            </a:fld>
            <a:endParaRPr lang="en-GB" smtClean="0">
              <a:cs typeface="Arial" charset="0"/>
            </a:endParaRPr>
          </a:p>
        </p:txBody>
      </p:sp>
      <p:sp>
        <p:nvSpPr>
          <p:cNvPr id="124930" name="Rectangle 2"/>
          <p:cNvSpPr>
            <a:spLocks noGrp="1" noRot="1" noChangeAspect="1" noChangeArrowheads="1" noTextEdit="1"/>
          </p:cNvSpPr>
          <p:nvPr>
            <p:ph type="sldImg"/>
          </p:nvPr>
        </p:nvSpPr>
        <p:spPr>
          <a:ln/>
        </p:spPr>
      </p:sp>
      <p:sp>
        <p:nvSpPr>
          <p:cNvPr id="124931" name="Rectangle 3"/>
          <p:cNvSpPr>
            <a:spLocks noGrp="1" noChangeArrowheads="1"/>
          </p:cNvSpPr>
          <p:nvPr>
            <p:ph type="body" idx="1"/>
          </p:nvPr>
        </p:nvSpPr>
        <p:spPr>
          <a:xfrm>
            <a:off x="152400" y="4378325"/>
            <a:ext cx="6550025" cy="4587875"/>
          </a:xfrm>
          <a:noFill/>
          <a:ln/>
        </p:spPr>
        <p:txBody>
          <a:bodyPr/>
          <a:lstStyle/>
          <a:p>
            <a:pPr>
              <a:lnSpc>
                <a:spcPct val="90000"/>
              </a:lnSpc>
            </a:pPr>
            <a:r>
              <a:rPr lang="en-GB" smtClean="0">
                <a:cs typeface="Times New Roman" pitchFamily="18" charset="0"/>
              </a:rPr>
              <a:t>The model consists of four functional relationships, (these can be shown as equations). </a:t>
            </a:r>
          </a:p>
          <a:p>
            <a:pPr>
              <a:lnSpc>
                <a:spcPct val="90000"/>
              </a:lnSpc>
            </a:pPr>
            <a:r>
              <a:rPr lang="en-GB" b="1" i="1" smtClean="0">
                <a:cs typeface="Times New Roman" pitchFamily="18" charset="0"/>
              </a:rPr>
              <a:t>1. The first relationship is between output and productivity growth.</a:t>
            </a:r>
            <a:r>
              <a:rPr lang="en-GB" smtClean="0">
                <a:cs typeface="Times New Roman" pitchFamily="18" charset="0"/>
              </a:rPr>
              <a:t> where q = productivity growth; y = output growth; </a:t>
            </a:r>
            <a:r>
              <a:rPr lang="en-GB" smtClean="0">
                <a:cs typeface="Times New Roman" pitchFamily="18" charset="0"/>
                <a:sym typeface="Symbol" pitchFamily="18" charset="2"/>
              </a:rPr>
              <a:t></a:t>
            </a:r>
            <a:r>
              <a:rPr lang="en-GB" smtClean="0">
                <a:cs typeface="Times New Roman" pitchFamily="18" charset="0"/>
              </a:rPr>
              <a:t> = autonomous productivity growth; </a:t>
            </a:r>
            <a:r>
              <a:rPr lang="en-GB" smtClean="0">
                <a:cs typeface="Times New Roman" pitchFamily="18" charset="0"/>
                <a:sym typeface="Symbol" pitchFamily="18" charset="2"/>
              </a:rPr>
              <a:t></a:t>
            </a:r>
            <a:r>
              <a:rPr lang="en-GB" smtClean="0">
                <a:cs typeface="Times New Roman" pitchFamily="18" charset="0"/>
              </a:rPr>
              <a:t> = the Verdoorn coefficient (a constant). Verdoorn’s law states that productivity is partly determined by growth in the previous period and partly by other unspecified factors (</a:t>
            </a:r>
            <a:r>
              <a:rPr lang="en-GB" smtClean="0">
                <a:cs typeface="Times New Roman" pitchFamily="18" charset="0"/>
                <a:sym typeface="Symbol" pitchFamily="18" charset="2"/>
              </a:rPr>
              <a:t></a:t>
            </a:r>
            <a:r>
              <a:rPr lang="en-GB" smtClean="0">
                <a:cs typeface="Times New Roman" pitchFamily="18" charset="0"/>
              </a:rPr>
              <a:t>). The faster the growth in output the faster the growth in labour productivity</a:t>
            </a:r>
          </a:p>
          <a:p>
            <a:pPr>
              <a:lnSpc>
                <a:spcPct val="90000"/>
              </a:lnSpc>
            </a:pPr>
            <a:r>
              <a:rPr lang="en-GB" smtClean="0">
                <a:cs typeface="Times New Roman" pitchFamily="18" charset="0"/>
              </a:rPr>
              <a:t> </a:t>
            </a:r>
            <a:r>
              <a:rPr lang="en-GB" b="1" i="1" smtClean="0">
                <a:cs typeface="Times New Roman" pitchFamily="18" charset="0"/>
              </a:rPr>
              <a:t>2. The second relationship contends that any increase in production costs will feed through into the regions rate of inflation and productivity gains will reduce inflation.</a:t>
            </a:r>
            <a:r>
              <a:rPr lang="en-GB" smtClean="0">
                <a:cs typeface="Times New Roman" pitchFamily="18" charset="0"/>
              </a:rPr>
              <a:t> where p = price inflation in the region.and w = cost inflation in the region. Therefore if productivity gains keep pace with costs inflation prices remain stable. Cost inflation is said to be determined outside the model (</a:t>
            </a:r>
            <a:r>
              <a:rPr lang="en-GB" i="1" smtClean="0">
                <a:cs typeface="Times New Roman" pitchFamily="18" charset="0"/>
              </a:rPr>
              <a:t>nationally rather then regionally</a:t>
            </a:r>
            <a:r>
              <a:rPr lang="en-GB" smtClean="0">
                <a:cs typeface="Times New Roman" pitchFamily="18" charset="0"/>
              </a:rPr>
              <a:t>).</a:t>
            </a:r>
          </a:p>
          <a:p>
            <a:pPr>
              <a:lnSpc>
                <a:spcPct val="90000"/>
              </a:lnSpc>
            </a:pPr>
            <a:r>
              <a:rPr lang="en-GB" smtClean="0">
                <a:cs typeface="Times New Roman" pitchFamily="18" charset="0"/>
              </a:rPr>
              <a:t> </a:t>
            </a:r>
            <a:r>
              <a:rPr lang="en-GB" b="1" i="1" smtClean="0">
                <a:cs typeface="Times New Roman" pitchFamily="18" charset="0"/>
              </a:rPr>
              <a:t>3. The third element states that growth in exports (x) is determined by the region’s price inflation (p); price inflation in its main competitors (p</a:t>
            </a:r>
            <a:r>
              <a:rPr lang="en-GB" b="1" i="1" baseline="-30000" smtClean="0">
                <a:cs typeface="Times New Roman" pitchFamily="18" charset="0"/>
              </a:rPr>
              <a:t>f</a:t>
            </a:r>
            <a:r>
              <a:rPr lang="en-GB" b="1" i="1" smtClean="0">
                <a:cs typeface="Times New Roman" pitchFamily="18" charset="0"/>
              </a:rPr>
              <a:t>); and the growth in income (z) of the region’s main export market. </a:t>
            </a:r>
            <a:r>
              <a:rPr lang="en-GB" smtClean="0">
                <a:cs typeface="Times New Roman" pitchFamily="18" charset="0"/>
              </a:rPr>
              <a:t>where b</a:t>
            </a:r>
            <a:r>
              <a:rPr lang="en-GB" baseline="-30000" smtClean="0">
                <a:cs typeface="Times New Roman" pitchFamily="18" charset="0"/>
              </a:rPr>
              <a:t>0</a:t>
            </a:r>
            <a:r>
              <a:rPr lang="en-GB" smtClean="0">
                <a:cs typeface="Times New Roman" pitchFamily="18" charset="0"/>
              </a:rPr>
              <a:t> and b</a:t>
            </a:r>
            <a:r>
              <a:rPr lang="en-GB" baseline="-30000" smtClean="0">
                <a:cs typeface="Times New Roman" pitchFamily="18" charset="0"/>
              </a:rPr>
              <a:t>1</a:t>
            </a:r>
            <a:r>
              <a:rPr lang="en-GB" smtClean="0">
                <a:cs typeface="Times New Roman" pitchFamily="18" charset="0"/>
              </a:rPr>
              <a:t> are price elasticity of demand and b</a:t>
            </a:r>
            <a:r>
              <a:rPr lang="en-GB" baseline="-30000" smtClean="0">
                <a:cs typeface="Times New Roman" pitchFamily="18" charset="0"/>
              </a:rPr>
              <a:t>2</a:t>
            </a:r>
            <a:r>
              <a:rPr lang="en-GB" smtClean="0">
                <a:cs typeface="Times New Roman" pitchFamily="18" charset="0"/>
              </a:rPr>
              <a:t> is the income elasticity of demand. The faster the growth in income (in the main export market) and the lower a region’s inflation rate to that of its competitors the faster will be the region’s export growth.</a:t>
            </a:r>
          </a:p>
          <a:p>
            <a:pPr>
              <a:lnSpc>
                <a:spcPct val="90000"/>
              </a:lnSpc>
            </a:pPr>
            <a:r>
              <a:rPr lang="en-GB" smtClean="0">
                <a:cs typeface="Times New Roman" pitchFamily="18" charset="0"/>
              </a:rPr>
              <a:t> </a:t>
            </a:r>
            <a:r>
              <a:rPr lang="en-GB" b="1" i="1" smtClean="0">
                <a:cs typeface="Times New Roman" pitchFamily="18" charset="0"/>
              </a:rPr>
              <a:t>4.  The last of the equations is a simple export-base relationship which links exports to output.</a:t>
            </a:r>
            <a:endParaRPr lang="en-GB" b="1" smtClean="0">
              <a:cs typeface="Times New Roman" pitchFamily="18" charset="0"/>
            </a:endParaRPr>
          </a:p>
          <a:p>
            <a:pPr>
              <a:lnSpc>
                <a:spcPct val="90000"/>
              </a:lnSpc>
            </a:pPr>
            <a:r>
              <a:rPr lang="en-GB" smtClean="0">
                <a:cs typeface="Times New Roman" pitchFamily="18" charset="0"/>
              </a:rPr>
              <a:t>where y = output; </a:t>
            </a:r>
            <a:r>
              <a:rPr lang="en-GB" smtClean="0">
                <a:cs typeface="Times New Roman" pitchFamily="18" charset="0"/>
                <a:sym typeface="Symbol" pitchFamily="18" charset="2"/>
              </a:rPr>
              <a:t></a:t>
            </a:r>
            <a:r>
              <a:rPr lang="en-GB" smtClean="0">
                <a:cs typeface="Times New Roman" pitchFamily="18" charset="0"/>
              </a:rPr>
              <a:t> responsiveness of the regions output growth to growth in its exports; and x = exports. If </a:t>
            </a:r>
            <a:r>
              <a:rPr lang="en-GB" smtClean="0">
                <a:cs typeface="Times New Roman" pitchFamily="18" charset="0"/>
                <a:sym typeface="Symbol" pitchFamily="18" charset="2"/>
              </a:rPr>
              <a:t></a:t>
            </a:r>
            <a:r>
              <a:rPr lang="en-GB" smtClean="0">
                <a:cs typeface="Times New Roman" pitchFamily="18" charset="0"/>
              </a:rPr>
              <a:t> (Lander) is greater than zero any output growth in the previous period will create further output growth by making the region more competitive. This increases export sales which boosts regional output. Thus the system is cumulative and self-perpetuating.</a:t>
            </a:r>
          </a:p>
          <a:p>
            <a:pPr>
              <a:lnSpc>
                <a:spcPct val="90000"/>
              </a:lnSpc>
            </a:pPr>
            <a:r>
              <a:rPr lang="en-GB" smtClean="0">
                <a:cs typeface="Times New Roman" pitchFamily="18" charset="0"/>
              </a:rPr>
              <a:t>The figure shows the relationship between output growth now (y) and output growth in the previous period (y</a:t>
            </a:r>
            <a:r>
              <a:rPr lang="en-GB" baseline="-30000" smtClean="0">
                <a:cs typeface="Times New Roman" pitchFamily="18" charset="0"/>
              </a:rPr>
              <a:t>-1</a:t>
            </a:r>
            <a:r>
              <a:rPr lang="en-GB" smtClean="0">
                <a:cs typeface="Times New Roman" pitchFamily="18" charset="0"/>
              </a:rPr>
              <a:t>).</a:t>
            </a:r>
            <a:r>
              <a:rPr lang="en-GB" baseline="-30000" smtClean="0">
                <a:cs typeface="Times New Roman" pitchFamily="18" charset="0"/>
              </a:rPr>
              <a:t> </a:t>
            </a:r>
            <a:r>
              <a:rPr lang="en-GB" smtClean="0">
                <a:cs typeface="Times New Roman" pitchFamily="18" charset="0"/>
              </a:rPr>
              <a:t>The first frame shows the initial equilibrium. In the second frame, an increase in a</a:t>
            </a:r>
            <a:r>
              <a:rPr lang="en-GB" baseline="-30000" smtClean="0">
                <a:cs typeface="Times New Roman" pitchFamily="18" charset="0"/>
              </a:rPr>
              <a:t>0</a:t>
            </a:r>
            <a:r>
              <a:rPr lang="en-GB" smtClean="0">
                <a:cs typeface="Times New Roman" pitchFamily="18" charset="0"/>
              </a:rPr>
              <a:t> (say world income growth), shifts the output growth function upwards, the equilibrium is disturbed, until a new new equilibrium output growth rate of y** is achieved. The process is stable because it converges to the long-run equilibrium where the output growth rate is the same in each period.  </a:t>
            </a:r>
          </a:p>
          <a:p>
            <a:pPr>
              <a:lnSpc>
                <a:spcPct val="90000"/>
              </a:lnSpc>
            </a:pPr>
            <a:endParaRPr lang="en-GB"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7" name="Rectangle 1031"/>
          <p:cNvSpPr>
            <a:spLocks noGrp="1" noChangeArrowheads="1"/>
          </p:cNvSpPr>
          <p:nvPr>
            <p:ph type="sldNum" sz="quarter" idx="5"/>
          </p:nvPr>
        </p:nvSpPr>
        <p:spPr>
          <a:noFill/>
        </p:spPr>
        <p:txBody>
          <a:bodyPr/>
          <a:lstStyle/>
          <a:p>
            <a:pPr>
              <a:buFont typeface="Monotype Sorts"/>
              <a:buNone/>
            </a:pPr>
            <a:fld id="{DC9F115B-60B4-4F62-8361-F13F35D12690}" type="slidenum">
              <a:rPr lang="en-GB" smtClean="0">
                <a:cs typeface="Arial" charset="0"/>
              </a:rPr>
              <a:pPr>
                <a:buFont typeface="Monotype Sorts"/>
                <a:buNone/>
              </a:pPr>
              <a:t>8</a:t>
            </a:fld>
            <a:endParaRPr lang="en-GB" smtClean="0">
              <a:cs typeface="Arial" charset="0"/>
            </a:endParaRPr>
          </a:p>
        </p:txBody>
      </p:sp>
      <p:sp>
        <p:nvSpPr>
          <p:cNvPr id="126978" name="Rectangle 2"/>
          <p:cNvSpPr>
            <a:spLocks noGrp="1" noRot="1" noChangeAspect="1" noChangeArrowheads="1" noTextEdit="1"/>
          </p:cNvSpPr>
          <p:nvPr>
            <p:ph type="sldImg"/>
          </p:nvPr>
        </p:nvSpPr>
        <p:spPr>
          <a:ln/>
        </p:spPr>
      </p:sp>
      <p:sp>
        <p:nvSpPr>
          <p:cNvPr id="126979" name="Rectangle 3"/>
          <p:cNvSpPr>
            <a:spLocks noGrp="1" noChangeArrowheads="1"/>
          </p:cNvSpPr>
          <p:nvPr>
            <p:ph type="body" idx="1"/>
          </p:nvPr>
        </p:nvSpPr>
        <p:spPr>
          <a:xfrm>
            <a:off x="152400" y="4378325"/>
            <a:ext cx="6550025" cy="4587875"/>
          </a:xfrm>
          <a:noFill/>
          <a:ln/>
        </p:spPr>
        <p:txBody>
          <a:bodyPr/>
          <a:lstStyle/>
          <a:p>
            <a:pPr>
              <a:lnSpc>
                <a:spcPct val="90000"/>
              </a:lnSpc>
            </a:pPr>
            <a:r>
              <a:rPr lang="en-GB" smtClean="0">
                <a:cs typeface="Times New Roman" pitchFamily="18" charset="0"/>
              </a:rPr>
              <a:t>The model consists of four functional relationships, (these can be shown as equations). </a:t>
            </a:r>
          </a:p>
          <a:p>
            <a:pPr>
              <a:lnSpc>
                <a:spcPct val="90000"/>
              </a:lnSpc>
            </a:pPr>
            <a:r>
              <a:rPr lang="en-GB" b="1" i="1" smtClean="0">
                <a:cs typeface="Times New Roman" pitchFamily="18" charset="0"/>
              </a:rPr>
              <a:t>1. The first relationship is between output and productivity growth.</a:t>
            </a:r>
            <a:r>
              <a:rPr lang="en-GB" smtClean="0">
                <a:cs typeface="Times New Roman" pitchFamily="18" charset="0"/>
              </a:rPr>
              <a:t> where q = productivity growth; y = output growth; </a:t>
            </a:r>
            <a:r>
              <a:rPr lang="en-GB" smtClean="0">
                <a:cs typeface="Times New Roman" pitchFamily="18" charset="0"/>
                <a:sym typeface="Symbol" pitchFamily="18" charset="2"/>
              </a:rPr>
              <a:t></a:t>
            </a:r>
            <a:r>
              <a:rPr lang="en-GB" smtClean="0">
                <a:cs typeface="Times New Roman" pitchFamily="18" charset="0"/>
              </a:rPr>
              <a:t> = autonomous productivity growth; </a:t>
            </a:r>
            <a:r>
              <a:rPr lang="en-GB" smtClean="0">
                <a:cs typeface="Times New Roman" pitchFamily="18" charset="0"/>
                <a:sym typeface="Symbol" pitchFamily="18" charset="2"/>
              </a:rPr>
              <a:t></a:t>
            </a:r>
            <a:r>
              <a:rPr lang="en-GB" smtClean="0">
                <a:cs typeface="Times New Roman" pitchFamily="18" charset="0"/>
              </a:rPr>
              <a:t> = the Verdoorn coefficient (a constant). Verdoorn’s law states that productivity is partly determined by growth in the previous period and partly by other unspecified factors (</a:t>
            </a:r>
            <a:r>
              <a:rPr lang="en-GB" smtClean="0">
                <a:cs typeface="Times New Roman" pitchFamily="18" charset="0"/>
                <a:sym typeface="Symbol" pitchFamily="18" charset="2"/>
              </a:rPr>
              <a:t></a:t>
            </a:r>
            <a:r>
              <a:rPr lang="en-GB" smtClean="0">
                <a:cs typeface="Times New Roman" pitchFamily="18" charset="0"/>
              </a:rPr>
              <a:t>). The faster the growth in output the faster the growth in labour productivity</a:t>
            </a:r>
          </a:p>
          <a:p>
            <a:pPr>
              <a:lnSpc>
                <a:spcPct val="90000"/>
              </a:lnSpc>
            </a:pPr>
            <a:r>
              <a:rPr lang="en-GB" smtClean="0">
                <a:cs typeface="Times New Roman" pitchFamily="18" charset="0"/>
              </a:rPr>
              <a:t> </a:t>
            </a:r>
            <a:r>
              <a:rPr lang="en-GB" b="1" i="1" smtClean="0">
                <a:cs typeface="Times New Roman" pitchFamily="18" charset="0"/>
              </a:rPr>
              <a:t>2. The second relationship contends that any increase in production costs will feed through into the regions rate of inflation and productivity gains will reduce inflation.</a:t>
            </a:r>
            <a:r>
              <a:rPr lang="en-GB" smtClean="0">
                <a:cs typeface="Times New Roman" pitchFamily="18" charset="0"/>
              </a:rPr>
              <a:t> where p = price inflation in the region.and w = cost inflation in the region. Therefore if productivity gains keep pace with costs inflation prices remain stable. Cost inflation is said to be determined outside the model (</a:t>
            </a:r>
            <a:r>
              <a:rPr lang="en-GB" i="1" smtClean="0">
                <a:cs typeface="Times New Roman" pitchFamily="18" charset="0"/>
              </a:rPr>
              <a:t>nationally rather then regionally</a:t>
            </a:r>
            <a:r>
              <a:rPr lang="en-GB" smtClean="0">
                <a:cs typeface="Times New Roman" pitchFamily="18" charset="0"/>
              </a:rPr>
              <a:t>).</a:t>
            </a:r>
          </a:p>
          <a:p>
            <a:pPr>
              <a:lnSpc>
                <a:spcPct val="90000"/>
              </a:lnSpc>
            </a:pPr>
            <a:r>
              <a:rPr lang="en-GB" smtClean="0">
                <a:cs typeface="Times New Roman" pitchFamily="18" charset="0"/>
              </a:rPr>
              <a:t> </a:t>
            </a:r>
            <a:r>
              <a:rPr lang="en-GB" b="1" i="1" smtClean="0">
                <a:cs typeface="Times New Roman" pitchFamily="18" charset="0"/>
              </a:rPr>
              <a:t>3. The third element states that growth in exports (x) is determined by the region’s price inflation (p); price inflation in its main competitors (p</a:t>
            </a:r>
            <a:r>
              <a:rPr lang="en-GB" b="1" i="1" baseline="-30000" smtClean="0">
                <a:cs typeface="Times New Roman" pitchFamily="18" charset="0"/>
              </a:rPr>
              <a:t>f</a:t>
            </a:r>
            <a:r>
              <a:rPr lang="en-GB" b="1" i="1" smtClean="0">
                <a:cs typeface="Times New Roman" pitchFamily="18" charset="0"/>
              </a:rPr>
              <a:t>); and the growth in income (z) of the region’s main export market. </a:t>
            </a:r>
            <a:r>
              <a:rPr lang="en-GB" smtClean="0">
                <a:cs typeface="Times New Roman" pitchFamily="18" charset="0"/>
              </a:rPr>
              <a:t>where b</a:t>
            </a:r>
            <a:r>
              <a:rPr lang="en-GB" baseline="-30000" smtClean="0">
                <a:cs typeface="Times New Roman" pitchFamily="18" charset="0"/>
              </a:rPr>
              <a:t>0</a:t>
            </a:r>
            <a:r>
              <a:rPr lang="en-GB" smtClean="0">
                <a:cs typeface="Times New Roman" pitchFamily="18" charset="0"/>
              </a:rPr>
              <a:t> and b</a:t>
            </a:r>
            <a:r>
              <a:rPr lang="en-GB" baseline="-30000" smtClean="0">
                <a:cs typeface="Times New Roman" pitchFamily="18" charset="0"/>
              </a:rPr>
              <a:t>1</a:t>
            </a:r>
            <a:r>
              <a:rPr lang="en-GB" smtClean="0">
                <a:cs typeface="Times New Roman" pitchFamily="18" charset="0"/>
              </a:rPr>
              <a:t> are price elasticity of demand and b</a:t>
            </a:r>
            <a:r>
              <a:rPr lang="en-GB" baseline="-30000" smtClean="0">
                <a:cs typeface="Times New Roman" pitchFamily="18" charset="0"/>
              </a:rPr>
              <a:t>2</a:t>
            </a:r>
            <a:r>
              <a:rPr lang="en-GB" smtClean="0">
                <a:cs typeface="Times New Roman" pitchFamily="18" charset="0"/>
              </a:rPr>
              <a:t> is the income elasticity of demand. The faster the growth in income (in the main export market) and the lower a region’s inflation rate to that of its competitors the faster will be the region’s export growth.</a:t>
            </a:r>
          </a:p>
          <a:p>
            <a:pPr>
              <a:lnSpc>
                <a:spcPct val="90000"/>
              </a:lnSpc>
            </a:pPr>
            <a:r>
              <a:rPr lang="en-GB" smtClean="0">
                <a:cs typeface="Times New Roman" pitchFamily="18" charset="0"/>
              </a:rPr>
              <a:t> </a:t>
            </a:r>
            <a:r>
              <a:rPr lang="en-GB" b="1" i="1" smtClean="0">
                <a:cs typeface="Times New Roman" pitchFamily="18" charset="0"/>
              </a:rPr>
              <a:t>4.  The last of the equations is a simple export-base relationship which links exports to output.</a:t>
            </a:r>
            <a:endParaRPr lang="en-GB" b="1" smtClean="0">
              <a:cs typeface="Times New Roman" pitchFamily="18" charset="0"/>
            </a:endParaRPr>
          </a:p>
          <a:p>
            <a:pPr>
              <a:lnSpc>
                <a:spcPct val="90000"/>
              </a:lnSpc>
            </a:pPr>
            <a:r>
              <a:rPr lang="en-GB" smtClean="0">
                <a:cs typeface="Times New Roman" pitchFamily="18" charset="0"/>
              </a:rPr>
              <a:t>where y = output; </a:t>
            </a:r>
            <a:r>
              <a:rPr lang="en-GB" smtClean="0">
                <a:cs typeface="Times New Roman" pitchFamily="18" charset="0"/>
                <a:sym typeface="Symbol" pitchFamily="18" charset="2"/>
              </a:rPr>
              <a:t></a:t>
            </a:r>
            <a:r>
              <a:rPr lang="en-GB" smtClean="0">
                <a:cs typeface="Times New Roman" pitchFamily="18" charset="0"/>
              </a:rPr>
              <a:t> responsiveness of the regions output growth to growth in its exports; and x = exports. If </a:t>
            </a:r>
            <a:r>
              <a:rPr lang="en-GB" smtClean="0">
                <a:cs typeface="Times New Roman" pitchFamily="18" charset="0"/>
                <a:sym typeface="Symbol" pitchFamily="18" charset="2"/>
              </a:rPr>
              <a:t></a:t>
            </a:r>
            <a:r>
              <a:rPr lang="en-GB" smtClean="0">
                <a:cs typeface="Times New Roman" pitchFamily="18" charset="0"/>
              </a:rPr>
              <a:t> (Lander) is greater than zero any output growth in the previous period will create further output growth by making the region more competitive. This increases export sales which boosts regional output. Thus the system is cumulative and self-perpetuating.</a:t>
            </a:r>
          </a:p>
          <a:p>
            <a:pPr>
              <a:lnSpc>
                <a:spcPct val="90000"/>
              </a:lnSpc>
            </a:pPr>
            <a:r>
              <a:rPr lang="en-GB" smtClean="0">
                <a:cs typeface="Times New Roman" pitchFamily="18" charset="0"/>
              </a:rPr>
              <a:t>The figure shows the relationship between output growth now (y) and output growth in the previous period (y</a:t>
            </a:r>
            <a:r>
              <a:rPr lang="en-GB" baseline="-30000" smtClean="0">
                <a:cs typeface="Times New Roman" pitchFamily="18" charset="0"/>
              </a:rPr>
              <a:t>-1</a:t>
            </a:r>
            <a:r>
              <a:rPr lang="en-GB" smtClean="0">
                <a:cs typeface="Times New Roman" pitchFamily="18" charset="0"/>
              </a:rPr>
              <a:t>).</a:t>
            </a:r>
            <a:r>
              <a:rPr lang="en-GB" baseline="-30000" smtClean="0">
                <a:cs typeface="Times New Roman" pitchFamily="18" charset="0"/>
              </a:rPr>
              <a:t> </a:t>
            </a:r>
            <a:r>
              <a:rPr lang="en-GB" smtClean="0">
                <a:cs typeface="Times New Roman" pitchFamily="18" charset="0"/>
              </a:rPr>
              <a:t>The first frame shows the initial equilibrium. In the second frame, an increase in a</a:t>
            </a:r>
            <a:r>
              <a:rPr lang="en-GB" baseline="-30000" smtClean="0">
                <a:cs typeface="Times New Roman" pitchFamily="18" charset="0"/>
              </a:rPr>
              <a:t>0</a:t>
            </a:r>
            <a:r>
              <a:rPr lang="en-GB" smtClean="0">
                <a:cs typeface="Times New Roman" pitchFamily="18" charset="0"/>
              </a:rPr>
              <a:t> (say world income growth), shifts the output growth function upwards, the equilibrium is disturbed, until a new new equilibrium output growth rate of y** is achieved. The process is stable because it converges to the long-run equilibrium where the output growth rate is the same in each period.  </a:t>
            </a:r>
          </a:p>
          <a:p>
            <a:pPr>
              <a:lnSpc>
                <a:spcPct val="90000"/>
              </a:lnSpc>
            </a:pPr>
            <a:endParaRPr lang="en-GB"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5" name="Rectangle 1031"/>
          <p:cNvSpPr>
            <a:spLocks noGrp="1" noChangeArrowheads="1"/>
          </p:cNvSpPr>
          <p:nvPr>
            <p:ph type="sldNum" sz="quarter" idx="5"/>
          </p:nvPr>
        </p:nvSpPr>
        <p:spPr>
          <a:noFill/>
        </p:spPr>
        <p:txBody>
          <a:bodyPr/>
          <a:lstStyle/>
          <a:p>
            <a:pPr>
              <a:buFont typeface="Monotype Sorts"/>
              <a:buNone/>
            </a:pPr>
            <a:fld id="{BBC35C78-AB2B-4A21-9727-51D11040DE44}" type="slidenum">
              <a:rPr lang="en-GB" smtClean="0">
                <a:cs typeface="Arial" charset="0"/>
              </a:rPr>
              <a:pPr>
                <a:buFont typeface="Monotype Sorts"/>
                <a:buNone/>
              </a:pPr>
              <a:t>9</a:t>
            </a:fld>
            <a:endParaRPr lang="en-GB" smtClean="0">
              <a:cs typeface="Arial" charset="0"/>
            </a:endParaRPr>
          </a:p>
        </p:txBody>
      </p:sp>
      <p:sp>
        <p:nvSpPr>
          <p:cNvPr id="129026" name="Rectangle 2"/>
          <p:cNvSpPr>
            <a:spLocks noGrp="1" noRot="1" noChangeAspect="1" noChangeArrowheads="1" noTextEdit="1"/>
          </p:cNvSpPr>
          <p:nvPr>
            <p:ph type="sldImg"/>
          </p:nvPr>
        </p:nvSpPr>
        <p:spPr>
          <a:ln/>
        </p:spPr>
      </p:sp>
      <p:sp>
        <p:nvSpPr>
          <p:cNvPr id="129027" name="Rectangle 3"/>
          <p:cNvSpPr>
            <a:spLocks noGrp="1" noChangeArrowheads="1"/>
          </p:cNvSpPr>
          <p:nvPr>
            <p:ph type="body" idx="1"/>
          </p:nvPr>
        </p:nvSpPr>
        <p:spPr>
          <a:xfrm>
            <a:off x="228600" y="4370388"/>
            <a:ext cx="6473825" cy="4595812"/>
          </a:xfrm>
          <a:noFill/>
          <a:ln/>
        </p:spPr>
        <p:txBody>
          <a:bodyPr/>
          <a:lstStyle/>
          <a:p>
            <a:r>
              <a:rPr lang="en-GB" b="1" u="sng" smtClean="0">
                <a:cs typeface="Times New Roman" pitchFamily="18" charset="0"/>
              </a:rPr>
              <a:t>Problems with the model</a:t>
            </a:r>
            <a:endParaRPr lang="en-GB" b="1" smtClean="0">
              <a:cs typeface="Times New Roman" pitchFamily="18" charset="0"/>
            </a:endParaRPr>
          </a:p>
          <a:p>
            <a:r>
              <a:rPr lang="en-GB" smtClean="0">
                <a:cs typeface="Times New Roman" pitchFamily="18" charset="0"/>
              </a:rPr>
              <a:t>There are a number of problems with the model:</a:t>
            </a:r>
          </a:p>
          <a:p>
            <a:r>
              <a:rPr lang="en-GB" smtClean="0">
                <a:cs typeface="Times New Roman" pitchFamily="18" charset="0"/>
              </a:rPr>
              <a:t>1.   1. It fails to explain the types of exports in which the region will specialise. The export demand equation simply shows how a given basket of export commodities will respond to changes in factors (such as world income growth). Neither does it explain how the region acquired its specialisation in the first place (</a:t>
            </a:r>
            <a:r>
              <a:rPr lang="en-GB" i="1" smtClean="0">
                <a:cs typeface="Times New Roman" pitchFamily="18" charset="0"/>
              </a:rPr>
              <a:t>To be fair neither did Kaldor, he treated it as a given - resulting from endowments, work ethic or plain luck and Dixon and Thirlwall were at great pains to maintain his original</a:t>
            </a:r>
            <a:r>
              <a:rPr lang="en-GB" smtClean="0">
                <a:cs typeface="Times New Roman" pitchFamily="18" charset="0"/>
              </a:rPr>
              <a:t>).</a:t>
            </a:r>
          </a:p>
          <a:p>
            <a:r>
              <a:rPr lang="en-GB" smtClean="0">
                <a:cs typeface="Times New Roman" pitchFamily="18" charset="0"/>
              </a:rPr>
              <a:t>2. The model assumes that the export sector is the only source of regional growth. Ignoring the fact that intra-regional trade may expand (agglomeration and localised economy effects). The service sector may have a life of its own changing size independently of events in the export sector.</a:t>
            </a:r>
          </a:p>
          <a:p>
            <a:r>
              <a:rPr lang="en-GB" smtClean="0">
                <a:cs typeface="Times New Roman" pitchFamily="18" charset="0"/>
              </a:rPr>
              <a:t>3. The Verdoorn Law is a complex process, the way in which regional output expansion leads to an improvement in productivity growth is not well understood. It therefore hides a number of competing processes e.g. the rate of technical progress; division of labour. In other words there are a number of ways that productivity growth might be achieved and these are not specified.</a:t>
            </a:r>
          </a:p>
          <a:p>
            <a:r>
              <a:rPr lang="en-GB" smtClean="0">
                <a:cs typeface="Times New Roman" pitchFamily="18" charset="0"/>
              </a:rPr>
              <a:t>4. Empirical evidence to support the Verdoorn relationship is also controversial (it relies in part on the correlation between output growth and productivity found in an international cross-section study) this has subsequently been challenged on statistical grounds by Rowthorn. Boulier suggests that the statistical tests of Verdoorn's law have been "unsound". On the other hand, a more recent study by McCombie and Ridder, uses data from US States, and generally supports Verdoorn’s Law </a:t>
            </a:r>
            <a:r>
              <a:rPr lang="en-GB" i="1" smtClean="0">
                <a:cs typeface="Times New Roman" pitchFamily="18" charset="0"/>
              </a:rPr>
              <a:t>(Although Armstrong and Taylor suggest these should be treated with caution)</a:t>
            </a:r>
            <a:r>
              <a:rPr lang="en-GB" smtClean="0">
                <a:cs typeface="Times New Roman" pitchFamily="18" charset="0"/>
              </a:rPr>
              <a:t>. Similarly a studies by Fingleton and McCombie and Harris and Lau suggest that “dynamic increasing returns to scale are an important factor in determining productivity growth”. </a:t>
            </a:r>
          </a:p>
          <a:p>
            <a:r>
              <a:rPr lang="en-GB" smtClean="0">
                <a:cs typeface="Times New Roman" pitchFamily="18" charset="0"/>
              </a:rPr>
              <a:t> 5. Armstrong and Taylor suggest that the model ignores the consequences of output growth on a region’s balance of payments (</a:t>
            </a:r>
            <a:r>
              <a:rPr lang="en-GB" i="1" smtClean="0">
                <a:cs typeface="Times New Roman" pitchFamily="18" charset="0"/>
              </a:rPr>
              <a:t>although Kaldor suggests that the balance of payments problem is not too severe for regions because of the “fiscal stabiliser”</a:t>
            </a:r>
            <a:r>
              <a:rPr lang="en-GB" smtClean="0">
                <a:cs typeface="Times New Roman" pitchFamily="18" charset="0"/>
              </a:rPr>
              <a:t>). </a:t>
            </a:r>
          </a:p>
          <a:p>
            <a:endParaRPr lang="en-GB"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3" name="Rectangle 1031"/>
          <p:cNvSpPr>
            <a:spLocks noGrp="1" noChangeArrowheads="1"/>
          </p:cNvSpPr>
          <p:nvPr>
            <p:ph type="sldNum" sz="quarter" idx="5"/>
          </p:nvPr>
        </p:nvSpPr>
        <p:spPr>
          <a:noFill/>
        </p:spPr>
        <p:txBody>
          <a:bodyPr/>
          <a:lstStyle/>
          <a:p>
            <a:pPr>
              <a:buFont typeface="Monotype Sorts"/>
              <a:buNone/>
            </a:pPr>
            <a:fld id="{15C5BC42-A6E4-49D5-A789-996C0E0331F2}" type="slidenum">
              <a:rPr lang="en-GB" smtClean="0">
                <a:cs typeface="Arial" charset="0"/>
              </a:rPr>
              <a:pPr>
                <a:buFont typeface="Monotype Sorts"/>
                <a:buNone/>
              </a:pPr>
              <a:t>10</a:t>
            </a:fld>
            <a:endParaRPr lang="en-GB" smtClean="0">
              <a:cs typeface="Arial" charset="0"/>
            </a:endParaRPr>
          </a:p>
        </p:txBody>
      </p:sp>
      <p:sp>
        <p:nvSpPr>
          <p:cNvPr id="131074" name="Rectangle 2"/>
          <p:cNvSpPr>
            <a:spLocks noGrp="1" noRot="1" noChangeAspect="1" noChangeArrowheads="1" noTextEdit="1"/>
          </p:cNvSpPr>
          <p:nvPr>
            <p:ph type="sldImg"/>
          </p:nvPr>
        </p:nvSpPr>
        <p:spPr>
          <a:ln/>
        </p:spPr>
      </p:sp>
      <p:sp>
        <p:nvSpPr>
          <p:cNvPr id="131075" name="Rectangle 3"/>
          <p:cNvSpPr>
            <a:spLocks noGrp="1" noChangeArrowheads="1"/>
          </p:cNvSpPr>
          <p:nvPr>
            <p:ph type="body" idx="1"/>
          </p:nvPr>
        </p:nvSpPr>
        <p:spPr>
          <a:xfrm>
            <a:off x="381000" y="4370388"/>
            <a:ext cx="6245225" cy="4595812"/>
          </a:xfrm>
          <a:noFill/>
          <a:ln/>
        </p:spPr>
        <p:txBody>
          <a:bodyPr/>
          <a:lstStyle/>
          <a:p>
            <a:r>
              <a:rPr lang="en-GB" smtClean="0">
                <a:cs typeface="Times New Roman" pitchFamily="18" charset="0"/>
              </a:rPr>
              <a:t>A&amp;T review Thirlwall (</a:t>
            </a:r>
            <a:r>
              <a:rPr lang="en-GB" i="1" smtClean="0">
                <a:cs typeface="Times New Roman" pitchFamily="18" charset="0"/>
              </a:rPr>
              <a:t>Regional Problems are "Balance of Payments Problems</a:t>
            </a:r>
            <a:r>
              <a:rPr lang="en-GB" smtClean="0">
                <a:cs typeface="Times New Roman" pitchFamily="18" charset="0"/>
              </a:rPr>
              <a:t>" </a:t>
            </a:r>
            <a:r>
              <a:rPr lang="en-GB" u="sng" smtClean="0">
                <a:cs typeface="Times New Roman" pitchFamily="18" charset="0"/>
              </a:rPr>
              <a:t>Regional Studies</a:t>
            </a:r>
            <a:r>
              <a:rPr lang="en-GB" smtClean="0">
                <a:cs typeface="Times New Roman" pitchFamily="18" charset="0"/>
              </a:rPr>
              <a:t> 1980) to highlight the fact that regions do encounter persistent balance of payments problems. Thirlwall argues that although a region's external trade deficit is partially counteracted by government transfer payments this often serves to maintain imports and does little to stimulate the regional economy. </a:t>
            </a:r>
          </a:p>
          <a:p>
            <a:r>
              <a:rPr lang="en-GB" smtClean="0">
                <a:cs typeface="Times New Roman" pitchFamily="18" charset="0"/>
              </a:rPr>
              <a:t>He also says that "favoured regions" will continue to prosper because they produce export goods with higher income elasticity of demand but import goods with a lower income elasticity of demand, thus stimulating more rapid output growth which feeds through into productivity gains. Other regions will find it difficult to establish a competitive foothold in these commodities. </a:t>
            </a:r>
          </a:p>
          <a:p>
            <a:r>
              <a:rPr lang="en-GB" smtClean="0">
                <a:cs typeface="Times New Roman" pitchFamily="18" charset="0"/>
              </a:rPr>
              <a:t>Thirlwall says policy implication(s) for the lagging regions are to switch into high growth export commodities or increase the amount of import substitution. The problem is that it is difficult to switch (see Thirlwall) and because regions are very "open" and are unable to use tariffs, further, import substitution may be difficult to achieve without some form of local competitive advantage. This suggests that there may be supply-side solutions as well (reducing costs). Indeed, Armstrong and Taylor suggest that Thirlwall is wrong to ignore the supply side as increased costs and sluggish productivity growth will also effect a region's competitive position and the demand for it's exports. </a:t>
            </a:r>
          </a:p>
          <a:p>
            <a:r>
              <a:rPr lang="en-GB" smtClean="0">
                <a:cs typeface="Times New Roman" pitchFamily="18" charset="0"/>
              </a:rPr>
              <a:t> Alternatively Krugman </a:t>
            </a:r>
            <a:r>
              <a:rPr lang="en-GB" i="1" smtClean="0">
                <a:cs typeface="Times New Roman" pitchFamily="18" charset="0"/>
              </a:rPr>
              <a:t>(Differences in income elasticities and trends in real exchange rates </a:t>
            </a:r>
            <a:r>
              <a:rPr lang="en-GB" u="sng" smtClean="0">
                <a:cs typeface="Times New Roman" pitchFamily="18" charset="0"/>
              </a:rPr>
              <a:t>European Economic Review</a:t>
            </a:r>
            <a:r>
              <a:rPr lang="en-GB" smtClean="0">
                <a:cs typeface="Times New Roman" pitchFamily="18" charset="0"/>
              </a:rPr>
              <a:t> (1989) argues that the causal relationship is the other way round and that output growth determines export and import elasticities and an increase in factor supplies will lead to an increase in output growth. Thus, regions will be able to diversify their product range and sell to a wider market. This implies that demand for exports is endogenous. Armstrong and Taylor challenge this conclusion on two counts: 1) he fails to explain why output growth increases assuming that growth of factor inputs = greater output (</a:t>
            </a:r>
            <a:r>
              <a:rPr lang="en-GB" i="1" smtClean="0">
                <a:cs typeface="Times New Roman" pitchFamily="18" charset="0"/>
              </a:rPr>
              <a:t>classical model hypothesis</a:t>
            </a:r>
            <a:r>
              <a:rPr lang="en-GB" smtClean="0">
                <a:cs typeface="Times New Roman" pitchFamily="18" charset="0"/>
              </a:rPr>
              <a:t>); 2) he ignores the importance of demand for exports in export growth.</a:t>
            </a:r>
          </a:p>
          <a:p>
            <a:endParaRPr lang="en-GB"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endParaRPr lang="en-GB"/>
          </a:p>
        </p:txBody>
      </p:sp>
      <p:sp>
        <p:nvSpPr>
          <p:cNvPr id="5" name="Footer Placeholder 4"/>
          <p:cNvSpPr>
            <a:spLocks noGrp="1"/>
          </p:cNvSpPr>
          <p:nvPr>
            <p:ph type="ftr" sz="quarter" idx="11"/>
          </p:nvPr>
        </p:nvSpPr>
        <p:spPr/>
        <p:txBody>
          <a:bodyPr/>
          <a:lstStyle>
            <a:lvl1pPr>
              <a:defRPr dirty="0" smtClean="0"/>
            </a:lvl1pPr>
          </a:lstStyle>
          <a:p>
            <a:pPr>
              <a:defRPr/>
            </a:pPr>
            <a:r>
              <a:rPr lang="en-GB"/>
              <a:t>Regional and Local Economics (RELOCE) Lecture slides – Lecture 3b</a:t>
            </a:r>
            <a:endParaRPr lang="en-GB" i="0">
              <a:solidFill>
                <a:schemeClr val="tx1"/>
              </a:solidFill>
              <a:latin typeface="+mn-lt"/>
            </a:endParaRPr>
          </a:p>
        </p:txBody>
      </p:sp>
      <p:sp>
        <p:nvSpPr>
          <p:cNvPr id="6" name="Slide Number Placeholder 5"/>
          <p:cNvSpPr>
            <a:spLocks noGrp="1"/>
          </p:cNvSpPr>
          <p:nvPr>
            <p:ph type="sldNum" sz="quarter" idx="12"/>
          </p:nvPr>
        </p:nvSpPr>
        <p:spPr/>
        <p:txBody>
          <a:bodyPr/>
          <a:lstStyle>
            <a:lvl1pPr>
              <a:defRPr/>
            </a:lvl1pPr>
          </a:lstStyle>
          <a:p>
            <a:pPr>
              <a:defRPr/>
            </a:pPr>
            <a:fld id="{7013B7D8-BC86-4B62-A55B-CA88C870E335}" type="slidenum">
              <a:rPr lang="en-GB"/>
              <a:pPr>
                <a:defRPr/>
              </a:pPr>
              <a:t>‹#›</a:t>
            </a:fld>
            <a:endParaRPr lang="en-GB">
              <a:latin typeface="Times New Roman" pitchFamily="18" charset="0"/>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endParaRPr lang="en-GB"/>
          </a:p>
        </p:txBody>
      </p:sp>
      <p:sp>
        <p:nvSpPr>
          <p:cNvPr id="5" name="Footer Placeholder 4"/>
          <p:cNvSpPr>
            <a:spLocks noGrp="1"/>
          </p:cNvSpPr>
          <p:nvPr>
            <p:ph type="ftr" sz="quarter" idx="11"/>
          </p:nvPr>
        </p:nvSpPr>
        <p:spPr/>
        <p:txBody>
          <a:bodyPr/>
          <a:lstStyle>
            <a:lvl1pPr>
              <a:defRPr dirty="0" smtClean="0"/>
            </a:lvl1pPr>
          </a:lstStyle>
          <a:p>
            <a:pPr>
              <a:defRPr/>
            </a:pPr>
            <a:r>
              <a:rPr lang="en-GB"/>
              <a:t>Regional and Local Economics (RELOCE) Lecture slides – Lecture 3b</a:t>
            </a:r>
            <a:endParaRPr lang="en-GB" i="0">
              <a:solidFill>
                <a:schemeClr val="tx1"/>
              </a:solidFill>
              <a:latin typeface="+mn-lt"/>
            </a:endParaRPr>
          </a:p>
        </p:txBody>
      </p:sp>
      <p:sp>
        <p:nvSpPr>
          <p:cNvPr id="6" name="Slide Number Placeholder 5"/>
          <p:cNvSpPr>
            <a:spLocks noGrp="1"/>
          </p:cNvSpPr>
          <p:nvPr>
            <p:ph type="sldNum" sz="quarter" idx="12"/>
          </p:nvPr>
        </p:nvSpPr>
        <p:spPr/>
        <p:txBody>
          <a:bodyPr/>
          <a:lstStyle>
            <a:lvl1pPr>
              <a:defRPr/>
            </a:lvl1pPr>
          </a:lstStyle>
          <a:p>
            <a:pPr>
              <a:defRPr/>
            </a:pPr>
            <a:fld id="{9A6889D7-1F21-4772-82C2-930E1199DA73}" type="slidenum">
              <a:rPr lang="en-GB"/>
              <a:pPr>
                <a:defRPr/>
              </a:pPr>
              <a:t>‹#›</a:t>
            </a:fld>
            <a:endParaRPr lang="en-GB">
              <a:latin typeface="Times New Roman" pitchFamily="18" charset="0"/>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304800"/>
            <a:ext cx="1943100" cy="5791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304800"/>
            <a:ext cx="5676900" cy="5791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endParaRPr lang="en-GB"/>
          </a:p>
        </p:txBody>
      </p:sp>
      <p:sp>
        <p:nvSpPr>
          <p:cNvPr id="5" name="Footer Placeholder 4"/>
          <p:cNvSpPr>
            <a:spLocks noGrp="1"/>
          </p:cNvSpPr>
          <p:nvPr>
            <p:ph type="ftr" sz="quarter" idx="11"/>
          </p:nvPr>
        </p:nvSpPr>
        <p:spPr/>
        <p:txBody>
          <a:bodyPr/>
          <a:lstStyle>
            <a:lvl1pPr>
              <a:defRPr dirty="0" smtClean="0"/>
            </a:lvl1pPr>
          </a:lstStyle>
          <a:p>
            <a:pPr>
              <a:defRPr/>
            </a:pPr>
            <a:r>
              <a:rPr lang="en-GB"/>
              <a:t>Regional and Local Economics (RELOCE) Lecture slides – Lecture 3b</a:t>
            </a:r>
            <a:endParaRPr lang="en-GB" i="0">
              <a:solidFill>
                <a:schemeClr val="tx1"/>
              </a:solidFill>
              <a:latin typeface="+mn-lt"/>
            </a:endParaRPr>
          </a:p>
        </p:txBody>
      </p:sp>
      <p:sp>
        <p:nvSpPr>
          <p:cNvPr id="6" name="Slide Number Placeholder 5"/>
          <p:cNvSpPr>
            <a:spLocks noGrp="1"/>
          </p:cNvSpPr>
          <p:nvPr>
            <p:ph type="sldNum" sz="quarter" idx="12"/>
          </p:nvPr>
        </p:nvSpPr>
        <p:spPr/>
        <p:txBody>
          <a:bodyPr/>
          <a:lstStyle>
            <a:lvl1pPr>
              <a:defRPr/>
            </a:lvl1pPr>
          </a:lstStyle>
          <a:p>
            <a:pPr>
              <a:defRPr/>
            </a:pPr>
            <a:fld id="{5D7C4AD9-8E22-4960-8311-009C1858B948}" type="slidenum">
              <a:rPr lang="en-GB"/>
              <a:pPr>
                <a:defRPr/>
              </a:pPr>
              <a:t>‹#›</a:t>
            </a:fld>
            <a:endParaRPr lang="en-GB">
              <a:latin typeface="Times New Roman" pitchFamily="18" charset="0"/>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endParaRPr lang="en-GB"/>
          </a:p>
        </p:txBody>
      </p:sp>
      <p:sp>
        <p:nvSpPr>
          <p:cNvPr id="5" name="Footer Placeholder 4"/>
          <p:cNvSpPr>
            <a:spLocks noGrp="1"/>
          </p:cNvSpPr>
          <p:nvPr>
            <p:ph type="ftr" sz="quarter" idx="11"/>
          </p:nvPr>
        </p:nvSpPr>
        <p:spPr/>
        <p:txBody>
          <a:bodyPr/>
          <a:lstStyle>
            <a:lvl1pPr>
              <a:defRPr dirty="0" smtClean="0"/>
            </a:lvl1pPr>
          </a:lstStyle>
          <a:p>
            <a:pPr>
              <a:defRPr/>
            </a:pPr>
            <a:r>
              <a:rPr lang="en-GB"/>
              <a:t>Regional and Local Economics (RELOCE) Lecture slides – Lecture 3b</a:t>
            </a:r>
            <a:endParaRPr lang="en-GB" i="0">
              <a:solidFill>
                <a:schemeClr val="tx1"/>
              </a:solidFill>
              <a:latin typeface="+mn-lt"/>
            </a:endParaRPr>
          </a:p>
        </p:txBody>
      </p:sp>
      <p:sp>
        <p:nvSpPr>
          <p:cNvPr id="6" name="Slide Number Placeholder 5"/>
          <p:cNvSpPr>
            <a:spLocks noGrp="1"/>
          </p:cNvSpPr>
          <p:nvPr>
            <p:ph type="sldNum" sz="quarter" idx="12"/>
          </p:nvPr>
        </p:nvSpPr>
        <p:spPr/>
        <p:txBody>
          <a:bodyPr/>
          <a:lstStyle>
            <a:lvl1pPr>
              <a:defRPr/>
            </a:lvl1pPr>
          </a:lstStyle>
          <a:p>
            <a:pPr>
              <a:defRPr/>
            </a:pPr>
            <a:fld id="{B5402DDB-F2B2-44A9-B82B-8EB83E0F4953}" type="slidenum">
              <a:rPr lang="en-GB"/>
              <a:pPr>
                <a:defRPr/>
              </a:pPr>
              <a:t>‹#›</a:t>
            </a:fld>
            <a:endParaRPr lang="en-GB">
              <a:latin typeface="Times New Roman" pitchFamily="18" charset="0"/>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endParaRPr lang="en-GB"/>
          </a:p>
        </p:txBody>
      </p:sp>
      <p:sp>
        <p:nvSpPr>
          <p:cNvPr id="5" name="Footer Placeholder 4"/>
          <p:cNvSpPr>
            <a:spLocks noGrp="1"/>
          </p:cNvSpPr>
          <p:nvPr>
            <p:ph type="ftr" sz="quarter" idx="11"/>
          </p:nvPr>
        </p:nvSpPr>
        <p:spPr/>
        <p:txBody>
          <a:bodyPr/>
          <a:lstStyle>
            <a:lvl1pPr>
              <a:defRPr dirty="0" smtClean="0"/>
            </a:lvl1pPr>
          </a:lstStyle>
          <a:p>
            <a:pPr>
              <a:defRPr/>
            </a:pPr>
            <a:r>
              <a:rPr lang="en-GB"/>
              <a:t>Regional and Local Economics (RELOCE) Lecture slides – Lecture 3b</a:t>
            </a:r>
            <a:endParaRPr lang="en-GB" i="0">
              <a:solidFill>
                <a:schemeClr val="tx1"/>
              </a:solidFill>
              <a:latin typeface="+mn-lt"/>
            </a:endParaRPr>
          </a:p>
        </p:txBody>
      </p:sp>
      <p:sp>
        <p:nvSpPr>
          <p:cNvPr id="6" name="Slide Number Placeholder 5"/>
          <p:cNvSpPr>
            <a:spLocks noGrp="1"/>
          </p:cNvSpPr>
          <p:nvPr>
            <p:ph type="sldNum" sz="quarter" idx="12"/>
          </p:nvPr>
        </p:nvSpPr>
        <p:spPr/>
        <p:txBody>
          <a:bodyPr/>
          <a:lstStyle>
            <a:lvl1pPr>
              <a:defRPr/>
            </a:lvl1pPr>
          </a:lstStyle>
          <a:p>
            <a:pPr>
              <a:defRPr/>
            </a:pPr>
            <a:fld id="{69422367-CC9C-4C6A-B274-3E08FA5B933E}" type="slidenum">
              <a:rPr lang="en-GB"/>
              <a:pPr>
                <a:defRPr/>
              </a:pPr>
              <a:t>‹#›</a:t>
            </a:fld>
            <a:endParaRPr lang="en-GB">
              <a:latin typeface="Times New Roman" pitchFamily="18" charset="0"/>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pPr>
              <a:defRPr/>
            </a:pPr>
            <a:endParaRPr lang="en-GB"/>
          </a:p>
        </p:txBody>
      </p:sp>
      <p:sp>
        <p:nvSpPr>
          <p:cNvPr id="6" name="Footer Placeholder 5"/>
          <p:cNvSpPr>
            <a:spLocks noGrp="1"/>
          </p:cNvSpPr>
          <p:nvPr>
            <p:ph type="ftr" sz="quarter" idx="11"/>
          </p:nvPr>
        </p:nvSpPr>
        <p:spPr/>
        <p:txBody>
          <a:bodyPr/>
          <a:lstStyle>
            <a:lvl1pPr>
              <a:defRPr dirty="0" smtClean="0"/>
            </a:lvl1pPr>
          </a:lstStyle>
          <a:p>
            <a:pPr>
              <a:defRPr/>
            </a:pPr>
            <a:r>
              <a:rPr lang="en-GB"/>
              <a:t>Regional and Local Economics (RELOCE) Lecture slides – Lecture 3b</a:t>
            </a:r>
            <a:endParaRPr lang="en-GB" i="0">
              <a:solidFill>
                <a:schemeClr val="tx1"/>
              </a:solidFill>
              <a:latin typeface="+mn-lt"/>
            </a:endParaRPr>
          </a:p>
        </p:txBody>
      </p:sp>
      <p:sp>
        <p:nvSpPr>
          <p:cNvPr id="7" name="Slide Number Placeholder 6"/>
          <p:cNvSpPr>
            <a:spLocks noGrp="1"/>
          </p:cNvSpPr>
          <p:nvPr>
            <p:ph type="sldNum" sz="quarter" idx="12"/>
          </p:nvPr>
        </p:nvSpPr>
        <p:spPr/>
        <p:txBody>
          <a:bodyPr/>
          <a:lstStyle>
            <a:lvl1pPr>
              <a:defRPr/>
            </a:lvl1pPr>
          </a:lstStyle>
          <a:p>
            <a:pPr>
              <a:defRPr/>
            </a:pPr>
            <a:fld id="{F2ABE5C3-F2D5-45AE-8FCC-3A300C4867D2}" type="slidenum">
              <a:rPr lang="en-GB"/>
              <a:pPr>
                <a:defRPr/>
              </a:pPr>
              <a:t>‹#›</a:t>
            </a:fld>
            <a:endParaRPr lang="en-GB">
              <a:latin typeface="Times New Roman" pitchFamily="18" charset="0"/>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pPr>
              <a:defRPr/>
            </a:pPr>
            <a:endParaRPr lang="en-GB"/>
          </a:p>
        </p:txBody>
      </p:sp>
      <p:sp>
        <p:nvSpPr>
          <p:cNvPr id="8" name="Footer Placeholder 7"/>
          <p:cNvSpPr>
            <a:spLocks noGrp="1"/>
          </p:cNvSpPr>
          <p:nvPr>
            <p:ph type="ftr" sz="quarter" idx="11"/>
          </p:nvPr>
        </p:nvSpPr>
        <p:spPr/>
        <p:txBody>
          <a:bodyPr/>
          <a:lstStyle>
            <a:lvl1pPr>
              <a:defRPr dirty="0" smtClean="0"/>
            </a:lvl1pPr>
          </a:lstStyle>
          <a:p>
            <a:pPr>
              <a:defRPr/>
            </a:pPr>
            <a:r>
              <a:rPr lang="en-GB"/>
              <a:t>Regional and Local Economics (RELOCE) Lecture slides – Lecture 3b</a:t>
            </a:r>
            <a:endParaRPr lang="en-GB" i="0">
              <a:solidFill>
                <a:schemeClr val="tx1"/>
              </a:solidFill>
              <a:latin typeface="+mn-lt"/>
            </a:endParaRPr>
          </a:p>
        </p:txBody>
      </p:sp>
      <p:sp>
        <p:nvSpPr>
          <p:cNvPr id="9" name="Slide Number Placeholder 8"/>
          <p:cNvSpPr>
            <a:spLocks noGrp="1"/>
          </p:cNvSpPr>
          <p:nvPr>
            <p:ph type="sldNum" sz="quarter" idx="12"/>
          </p:nvPr>
        </p:nvSpPr>
        <p:spPr/>
        <p:txBody>
          <a:bodyPr/>
          <a:lstStyle>
            <a:lvl1pPr>
              <a:defRPr/>
            </a:lvl1pPr>
          </a:lstStyle>
          <a:p>
            <a:pPr>
              <a:defRPr/>
            </a:pPr>
            <a:fld id="{3E0BF4D7-0B1B-4871-A6AE-280202CE2D73}" type="slidenum">
              <a:rPr lang="en-GB"/>
              <a:pPr>
                <a:defRPr/>
              </a:pPr>
              <a:t>‹#›</a:t>
            </a:fld>
            <a:endParaRPr lang="en-GB">
              <a:latin typeface="Times New Roman" pitchFamily="18" charset="0"/>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pPr>
              <a:defRPr/>
            </a:pPr>
            <a:endParaRPr lang="en-GB"/>
          </a:p>
        </p:txBody>
      </p:sp>
      <p:sp>
        <p:nvSpPr>
          <p:cNvPr id="4" name="Footer Placeholder 3"/>
          <p:cNvSpPr>
            <a:spLocks noGrp="1"/>
          </p:cNvSpPr>
          <p:nvPr>
            <p:ph type="ftr" sz="quarter" idx="11"/>
          </p:nvPr>
        </p:nvSpPr>
        <p:spPr/>
        <p:txBody>
          <a:bodyPr/>
          <a:lstStyle>
            <a:lvl1pPr>
              <a:defRPr dirty="0" smtClean="0"/>
            </a:lvl1pPr>
          </a:lstStyle>
          <a:p>
            <a:pPr>
              <a:defRPr/>
            </a:pPr>
            <a:r>
              <a:rPr lang="en-GB"/>
              <a:t>Regional and Local Economics (RELOCE) Lecture slides – Lecture 3b</a:t>
            </a:r>
            <a:endParaRPr lang="en-GB" i="0">
              <a:solidFill>
                <a:schemeClr val="tx1"/>
              </a:solidFill>
              <a:latin typeface="+mn-lt"/>
            </a:endParaRPr>
          </a:p>
        </p:txBody>
      </p:sp>
      <p:sp>
        <p:nvSpPr>
          <p:cNvPr id="5" name="Slide Number Placeholder 4"/>
          <p:cNvSpPr>
            <a:spLocks noGrp="1"/>
          </p:cNvSpPr>
          <p:nvPr>
            <p:ph type="sldNum" sz="quarter" idx="12"/>
          </p:nvPr>
        </p:nvSpPr>
        <p:spPr/>
        <p:txBody>
          <a:bodyPr/>
          <a:lstStyle>
            <a:lvl1pPr>
              <a:defRPr/>
            </a:lvl1pPr>
          </a:lstStyle>
          <a:p>
            <a:pPr>
              <a:defRPr/>
            </a:pPr>
            <a:fld id="{D86BE88D-671D-42A8-8228-F39A7A0AD15F}" type="slidenum">
              <a:rPr lang="en-GB"/>
              <a:pPr>
                <a:defRPr/>
              </a:pPr>
              <a:t>‹#›</a:t>
            </a:fld>
            <a:endParaRPr lang="en-GB">
              <a:latin typeface="Times New Roman" pitchFamily="18" charset="0"/>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pPr>
              <a:defRPr/>
            </a:pPr>
            <a:endParaRPr lang="en-GB"/>
          </a:p>
        </p:txBody>
      </p:sp>
      <p:sp>
        <p:nvSpPr>
          <p:cNvPr id="3" name="Footer Placeholder 2"/>
          <p:cNvSpPr>
            <a:spLocks noGrp="1"/>
          </p:cNvSpPr>
          <p:nvPr>
            <p:ph type="ftr" sz="quarter" idx="11"/>
          </p:nvPr>
        </p:nvSpPr>
        <p:spPr/>
        <p:txBody>
          <a:bodyPr/>
          <a:lstStyle>
            <a:lvl1pPr>
              <a:defRPr dirty="0" smtClean="0"/>
            </a:lvl1pPr>
          </a:lstStyle>
          <a:p>
            <a:pPr>
              <a:defRPr/>
            </a:pPr>
            <a:r>
              <a:rPr lang="en-GB"/>
              <a:t>Regional and Local Economics (RELOCE) Lecture slides – Lecture 3b</a:t>
            </a:r>
            <a:endParaRPr lang="en-GB" i="0">
              <a:solidFill>
                <a:schemeClr val="tx1"/>
              </a:solidFill>
              <a:latin typeface="+mn-lt"/>
            </a:endParaRPr>
          </a:p>
        </p:txBody>
      </p:sp>
      <p:sp>
        <p:nvSpPr>
          <p:cNvPr id="4" name="Slide Number Placeholder 3"/>
          <p:cNvSpPr>
            <a:spLocks noGrp="1"/>
          </p:cNvSpPr>
          <p:nvPr>
            <p:ph type="sldNum" sz="quarter" idx="12"/>
          </p:nvPr>
        </p:nvSpPr>
        <p:spPr/>
        <p:txBody>
          <a:bodyPr/>
          <a:lstStyle>
            <a:lvl1pPr>
              <a:defRPr/>
            </a:lvl1pPr>
          </a:lstStyle>
          <a:p>
            <a:pPr>
              <a:defRPr/>
            </a:pPr>
            <a:fld id="{E1DB0D73-D3E4-49B6-8307-9C0F705ECF39}" type="slidenum">
              <a:rPr lang="en-GB"/>
              <a:pPr>
                <a:defRPr/>
              </a:pPr>
              <a:t>‹#›</a:t>
            </a:fld>
            <a:endParaRPr lang="en-GB">
              <a:latin typeface="Times New Roman" pitchFamily="18" charset="0"/>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pPr>
              <a:defRPr/>
            </a:pPr>
            <a:endParaRPr lang="en-GB"/>
          </a:p>
        </p:txBody>
      </p:sp>
      <p:sp>
        <p:nvSpPr>
          <p:cNvPr id="6" name="Footer Placeholder 5"/>
          <p:cNvSpPr>
            <a:spLocks noGrp="1"/>
          </p:cNvSpPr>
          <p:nvPr>
            <p:ph type="ftr" sz="quarter" idx="11"/>
          </p:nvPr>
        </p:nvSpPr>
        <p:spPr/>
        <p:txBody>
          <a:bodyPr/>
          <a:lstStyle>
            <a:lvl1pPr>
              <a:defRPr dirty="0" smtClean="0"/>
            </a:lvl1pPr>
          </a:lstStyle>
          <a:p>
            <a:pPr>
              <a:defRPr/>
            </a:pPr>
            <a:r>
              <a:rPr lang="en-GB"/>
              <a:t>Regional and Local Economics (RELOCE) Lecture slides – Lecture 3b</a:t>
            </a:r>
            <a:endParaRPr lang="en-GB" i="0">
              <a:solidFill>
                <a:schemeClr val="tx1"/>
              </a:solidFill>
              <a:latin typeface="+mn-lt"/>
            </a:endParaRPr>
          </a:p>
        </p:txBody>
      </p:sp>
      <p:sp>
        <p:nvSpPr>
          <p:cNvPr id="7" name="Slide Number Placeholder 6"/>
          <p:cNvSpPr>
            <a:spLocks noGrp="1"/>
          </p:cNvSpPr>
          <p:nvPr>
            <p:ph type="sldNum" sz="quarter" idx="12"/>
          </p:nvPr>
        </p:nvSpPr>
        <p:spPr/>
        <p:txBody>
          <a:bodyPr/>
          <a:lstStyle>
            <a:lvl1pPr>
              <a:defRPr/>
            </a:lvl1pPr>
          </a:lstStyle>
          <a:p>
            <a:pPr>
              <a:defRPr/>
            </a:pPr>
            <a:fld id="{171C3FFC-93BD-48D2-8B39-464B684EBFFA}" type="slidenum">
              <a:rPr lang="en-GB"/>
              <a:pPr>
                <a:defRPr/>
              </a:pPr>
              <a:t>‹#›</a:t>
            </a:fld>
            <a:endParaRPr lang="en-GB">
              <a:latin typeface="Times New Roman" pitchFamily="18" charset="0"/>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pPr>
              <a:defRPr/>
            </a:pPr>
            <a:endParaRPr lang="en-GB"/>
          </a:p>
        </p:txBody>
      </p:sp>
      <p:sp>
        <p:nvSpPr>
          <p:cNvPr id="6" name="Footer Placeholder 5"/>
          <p:cNvSpPr>
            <a:spLocks noGrp="1"/>
          </p:cNvSpPr>
          <p:nvPr>
            <p:ph type="ftr" sz="quarter" idx="11"/>
          </p:nvPr>
        </p:nvSpPr>
        <p:spPr/>
        <p:txBody>
          <a:bodyPr/>
          <a:lstStyle>
            <a:lvl1pPr>
              <a:defRPr dirty="0" smtClean="0"/>
            </a:lvl1pPr>
          </a:lstStyle>
          <a:p>
            <a:pPr>
              <a:defRPr/>
            </a:pPr>
            <a:r>
              <a:rPr lang="en-GB"/>
              <a:t>Regional and Local Economics (RELOCE) Lecture slides – Lecture 3b</a:t>
            </a:r>
            <a:endParaRPr lang="en-GB" i="0">
              <a:solidFill>
                <a:schemeClr val="tx1"/>
              </a:solidFill>
              <a:latin typeface="+mn-lt"/>
            </a:endParaRPr>
          </a:p>
        </p:txBody>
      </p:sp>
      <p:sp>
        <p:nvSpPr>
          <p:cNvPr id="7" name="Slide Number Placeholder 6"/>
          <p:cNvSpPr>
            <a:spLocks noGrp="1"/>
          </p:cNvSpPr>
          <p:nvPr>
            <p:ph type="sldNum" sz="quarter" idx="12"/>
          </p:nvPr>
        </p:nvSpPr>
        <p:spPr/>
        <p:txBody>
          <a:bodyPr/>
          <a:lstStyle>
            <a:lvl1pPr>
              <a:defRPr/>
            </a:lvl1pPr>
          </a:lstStyle>
          <a:p>
            <a:pPr>
              <a:defRPr/>
            </a:pPr>
            <a:fld id="{898CF187-095F-41E3-BE96-D1378F4414ED}" type="slidenum">
              <a:rPr lang="en-GB"/>
              <a:pPr>
                <a:defRPr/>
              </a:pPr>
              <a:t>‹#›</a:t>
            </a:fld>
            <a:endParaRPr lang="en-GB">
              <a:latin typeface="Times New Roman" pitchFamily="18" charset="0"/>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1026"/>
          <p:cNvSpPr>
            <a:spLocks noGrp="1" noChangeArrowheads="1"/>
          </p:cNvSpPr>
          <p:nvPr>
            <p:ph type="title"/>
          </p:nvPr>
        </p:nvSpPr>
        <p:spPr bwMode="auto">
          <a:xfrm>
            <a:off x="685800" y="304800"/>
            <a:ext cx="7772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GB" smtClean="0"/>
              <a:t>Click to edit Master title style</a:t>
            </a:r>
          </a:p>
        </p:txBody>
      </p:sp>
      <p:sp>
        <p:nvSpPr>
          <p:cNvPr id="1027" name="Rectangle 1027"/>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p>
        </p:txBody>
      </p:sp>
      <p:sp>
        <p:nvSpPr>
          <p:cNvPr id="108548" name="Rectangle 1028"/>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400">
                <a:latin typeface="+mn-lt"/>
                <a:cs typeface="+mn-cs"/>
              </a:defRPr>
            </a:lvl1pPr>
          </a:lstStyle>
          <a:p>
            <a:pPr>
              <a:defRPr/>
            </a:pPr>
            <a:endParaRPr lang="en-GB"/>
          </a:p>
        </p:txBody>
      </p:sp>
      <p:sp>
        <p:nvSpPr>
          <p:cNvPr id="108549" name="Rectangle 1029"/>
          <p:cNvSpPr>
            <a:spLocks noGrp="1" noChangeArrowheads="1"/>
          </p:cNvSpPr>
          <p:nvPr>
            <p:ph type="ftr" sz="quarter" idx="3"/>
          </p:nvPr>
        </p:nvSpPr>
        <p:spPr bwMode="auto">
          <a:xfrm>
            <a:off x="2667000" y="6248400"/>
            <a:ext cx="3810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0" hangingPunct="0">
              <a:defRPr sz="1400" i="1" dirty="0" smtClean="0">
                <a:solidFill>
                  <a:srgbClr val="339966"/>
                </a:solidFill>
                <a:latin typeface="Book Antiqua" pitchFamily="18" charset="0"/>
                <a:cs typeface="Times New Roman" pitchFamily="18" charset="0"/>
              </a:defRPr>
            </a:lvl1pPr>
          </a:lstStyle>
          <a:p>
            <a:pPr>
              <a:defRPr/>
            </a:pPr>
            <a:r>
              <a:rPr lang="en-GB"/>
              <a:t>Regional and Local Economics (RELOCE) Lecture slides – Lecture 3b</a:t>
            </a:r>
            <a:endParaRPr lang="en-GB">
              <a:latin typeface="+mn-lt"/>
            </a:endParaRPr>
          </a:p>
        </p:txBody>
      </p:sp>
      <p:sp>
        <p:nvSpPr>
          <p:cNvPr id="108550" name="Rectangle 1030"/>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400">
                <a:latin typeface="+mn-lt"/>
                <a:cs typeface="+mn-cs"/>
              </a:defRPr>
            </a:lvl1pPr>
          </a:lstStyle>
          <a:p>
            <a:pPr>
              <a:defRPr/>
            </a:pPr>
            <a:fld id="{0FC9569D-42E4-4D9B-8AEC-2E44EC3E31CB}" type="slidenum">
              <a:rPr lang="en-GB"/>
              <a:pPr>
                <a:defRPr/>
              </a:pPr>
              <a:t>‹#›</a:t>
            </a:fld>
            <a:endParaRPr lang="en-GB"/>
          </a:p>
        </p:txBody>
      </p:sp>
      <p:pic>
        <p:nvPicPr>
          <p:cNvPr id="1031" name="Picture 1031" descr="C:\WINDOWS\DESKTOP\powerpoint logos\portilogo_big_purple_white_100.gif"/>
          <p:cNvPicPr>
            <a:picLocks noChangeAspect="1" noChangeArrowheads="1"/>
          </p:cNvPicPr>
          <p:nvPr/>
        </p:nvPicPr>
        <p:blipFill>
          <a:blip r:embed="rId13"/>
          <a:srcRect/>
          <a:stretch>
            <a:fillRect/>
          </a:stretch>
        </p:blipFill>
        <p:spPr bwMode="auto">
          <a:xfrm>
            <a:off x="7315200" y="304800"/>
            <a:ext cx="1219200" cy="889000"/>
          </a:xfrm>
          <a:prstGeom prst="rect">
            <a:avLst/>
          </a:prstGeom>
          <a:noFill/>
          <a:ln w="9525">
            <a:noFill/>
            <a:miter lim="800000"/>
            <a:headEnd/>
            <a:tailEnd/>
          </a:ln>
        </p:spPr>
      </p:pic>
      <p:sp>
        <p:nvSpPr>
          <p:cNvPr id="108554" name="Text Box 1034"/>
          <p:cNvSpPr txBox="1">
            <a:spLocks noChangeArrowheads="1"/>
          </p:cNvSpPr>
          <p:nvPr userDrawn="1"/>
        </p:nvSpPr>
        <p:spPr bwMode="auto">
          <a:xfrm>
            <a:off x="1219200" y="533400"/>
            <a:ext cx="5791200" cy="457200"/>
          </a:xfrm>
          <a:prstGeom prst="rect">
            <a:avLst/>
          </a:prstGeom>
          <a:noFill/>
          <a:ln w="12700">
            <a:noFill/>
            <a:miter lim="800000"/>
            <a:headEnd type="none" w="sm" len="sm"/>
            <a:tailEnd type="none" w="sm" len="sm"/>
          </a:ln>
          <a:effectLst/>
        </p:spPr>
        <p:txBody>
          <a:bodyPr lIns="92075" tIns="46038" rIns="92075" bIns="46038">
            <a:spAutoFit/>
          </a:bodyPr>
          <a:lstStyle/>
          <a:p>
            <a:pPr eaLnBrk="0" hangingPunct="0">
              <a:spcBef>
                <a:spcPct val="50000"/>
              </a:spcBef>
              <a:defRPr/>
            </a:pPr>
            <a:endParaRPr lang="en-US">
              <a:cs typeface="+mn-cs"/>
            </a:endParaRPr>
          </a:p>
        </p:txBody>
      </p:sp>
      <p:sp>
        <p:nvSpPr>
          <p:cNvPr id="108555" name="Text Box 1035"/>
          <p:cNvSpPr txBox="1">
            <a:spLocks noChangeArrowheads="1"/>
          </p:cNvSpPr>
          <p:nvPr userDrawn="1"/>
        </p:nvSpPr>
        <p:spPr bwMode="auto">
          <a:xfrm>
            <a:off x="838200" y="304800"/>
            <a:ext cx="6096000" cy="488950"/>
          </a:xfrm>
          <a:prstGeom prst="rect">
            <a:avLst/>
          </a:prstGeom>
          <a:noFill/>
          <a:ln w="12700">
            <a:noFill/>
            <a:miter lim="800000"/>
            <a:headEnd type="none" w="sm" len="sm"/>
            <a:tailEnd type="none" w="sm" len="sm"/>
          </a:ln>
          <a:effectLst/>
        </p:spPr>
        <p:txBody>
          <a:bodyPr lIns="92075" tIns="46038" rIns="92075" bIns="46038">
            <a:spAutoFit/>
          </a:bodyPr>
          <a:lstStyle/>
          <a:p>
            <a:pPr algn="ctr" eaLnBrk="0" hangingPunct="0">
              <a:spcBef>
                <a:spcPct val="50000"/>
              </a:spcBef>
              <a:defRPr/>
            </a:pPr>
            <a:r>
              <a:rPr lang="en-GB" sz="2600" b="1">
                <a:solidFill>
                  <a:srgbClr val="660066"/>
                </a:solidFill>
                <a:latin typeface="Arial" charset="0"/>
                <a:cs typeface="+mn-cs"/>
              </a:rPr>
              <a:t>Local &amp; Regional Economic Analysis</a:t>
            </a:r>
          </a:p>
        </p:txBody>
      </p:sp>
      <p:sp>
        <p:nvSpPr>
          <p:cNvPr id="108556" name="Line 1036"/>
          <p:cNvSpPr>
            <a:spLocks noChangeShapeType="1"/>
          </p:cNvSpPr>
          <p:nvPr userDrawn="1"/>
        </p:nvSpPr>
        <p:spPr bwMode="auto">
          <a:xfrm>
            <a:off x="1066800" y="762000"/>
            <a:ext cx="5791200" cy="0"/>
          </a:xfrm>
          <a:prstGeom prst="line">
            <a:avLst/>
          </a:prstGeom>
          <a:noFill/>
          <a:ln w="76200" cmpd="tri">
            <a:solidFill>
              <a:srgbClr val="660066"/>
            </a:solidFill>
            <a:round/>
            <a:headEnd type="none" w="sm" len="sm"/>
            <a:tailEnd type="none" w="sm" len="sm"/>
          </a:ln>
          <a:effectLst/>
        </p:spPr>
        <p:txBody>
          <a:bodyPr wrap="none" lIns="92075" tIns="46038" rIns="92075" bIns="46038"/>
          <a:lstStyle/>
          <a:p>
            <a:pPr eaLnBrk="0" hangingPunct="0">
              <a:defRPr/>
            </a:pPr>
            <a:endParaRPr lang="en-US">
              <a:cs typeface="+mn-cs"/>
            </a:endParaRPr>
          </a:p>
        </p:txBody>
      </p:sp>
    </p:spTree>
  </p:cSld>
  <p:clrMap bg1="lt1" tx1="dk1" bg2="lt2" tx2="dk2" accent1="accent1" accent2="accent2" accent3="accent3" accent4="accent4" accent5="accent5" accent6="accent6" hlink="hlink" folHlink="folHlink"/>
  <p:sldLayoutIdLst>
    <p:sldLayoutId id="2147483666" r:id="rId1"/>
    <p:sldLayoutId id="2147483667" r:id="rId2"/>
    <p:sldLayoutId id="2147483668" r:id="rId3"/>
    <p:sldLayoutId id="2147483669" r:id="rId4"/>
    <p:sldLayoutId id="2147483670" r:id="rId5"/>
    <p:sldLayoutId id="2147483671" r:id="rId6"/>
    <p:sldLayoutId id="2147483672" r:id="rId7"/>
    <p:sldLayoutId id="2147483673" r:id="rId8"/>
    <p:sldLayoutId id="2147483674" r:id="rId9"/>
    <p:sldLayoutId id="2147483675" r:id="rId10"/>
    <p:sldLayoutId id="2147483676" r:id="rId11"/>
  </p:sldLayoutIdLst>
  <p:hf hdr="0" dt="0"/>
  <p:txStyles>
    <p:titleStyle>
      <a:lvl1pPr algn="l" rtl="0" eaLnBrk="0" fontAlgn="base" hangingPunct="0">
        <a:spcBef>
          <a:spcPct val="0"/>
        </a:spcBef>
        <a:spcAft>
          <a:spcPct val="0"/>
        </a:spcAft>
        <a:defRPr sz="3600" b="1">
          <a:solidFill>
            <a:srgbClr val="630063"/>
          </a:solidFill>
          <a:latin typeface="+mj-lt"/>
          <a:ea typeface="+mj-ea"/>
          <a:cs typeface="+mj-cs"/>
        </a:defRPr>
      </a:lvl1pPr>
      <a:lvl2pPr algn="l" rtl="0" eaLnBrk="0" fontAlgn="base" hangingPunct="0">
        <a:spcBef>
          <a:spcPct val="0"/>
        </a:spcBef>
        <a:spcAft>
          <a:spcPct val="0"/>
        </a:spcAft>
        <a:defRPr sz="3600" b="1">
          <a:solidFill>
            <a:srgbClr val="630063"/>
          </a:solidFill>
          <a:latin typeface="Arial" charset="0"/>
        </a:defRPr>
      </a:lvl2pPr>
      <a:lvl3pPr algn="l" rtl="0" eaLnBrk="0" fontAlgn="base" hangingPunct="0">
        <a:spcBef>
          <a:spcPct val="0"/>
        </a:spcBef>
        <a:spcAft>
          <a:spcPct val="0"/>
        </a:spcAft>
        <a:defRPr sz="3600" b="1">
          <a:solidFill>
            <a:srgbClr val="630063"/>
          </a:solidFill>
          <a:latin typeface="Arial" charset="0"/>
        </a:defRPr>
      </a:lvl3pPr>
      <a:lvl4pPr algn="l" rtl="0" eaLnBrk="0" fontAlgn="base" hangingPunct="0">
        <a:spcBef>
          <a:spcPct val="0"/>
        </a:spcBef>
        <a:spcAft>
          <a:spcPct val="0"/>
        </a:spcAft>
        <a:defRPr sz="3600" b="1">
          <a:solidFill>
            <a:srgbClr val="630063"/>
          </a:solidFill>
          <a:latin typeface="Arial" charset="0"/>
        </a:defRPr>
      </a:lvl4pPr>
      <a:lvl5pPr algn="l" rtl="0" eaLnBrk="0" fontAlgn="base" hangingPunct="0">
        <a:spcBef>
          <a:spcPct val="0"/>
        </a:spcBef>
        <a:spcAft>
          <a:spcPct val="0"/>
        </a:spcAft>
        <a:defRPr sz="3600" b="1">
          <a:solidFill>
            <a:srgbClr val="630063"/>
          </a:solidFill>
          <a:latin typeface="Arial" charset="0"/>
        </a:defRPr>
      </a:lvl5pPr>
      <a:lvl6pPr marL="457200" algn="l" rtl="0" eaLnBrk="0" fontAlgn="base" hangingPunct="0">
        <a:spcBef>
          <a:spcPct val="0"/>
        </a:spcBef>
        <a:spcAft>
          <a:spcPct val="0"/>
        </a:spcAft>
        <a:defRPr sz="3600" b="1">
          <a:solidFill>
            <a:srgbClr val="630063"/>
          </a:solidFill>
          <a:latin typeface="Arial" charset="0"/>
        </a:defRPr>
      </a:lvl6pPr>
      <a:lvl7pPr marL="914400" algn="l" rtl="0" eaLnBrk="0" fontAlgn="base" hangingPunct="0">
        <a:spcBef>
          <a:spcPct val="0"/>
        </a:spcBef>
        <a:spcAft>
          <a:spcPct val="0"/>
        </a:spcAft>
        <a:defRPr sz="3600" b="1">
          <a:solidFill>
            <a:srgbClr val="630063"/>
          </a:solidFill>
          <a:latin typeface="Arial" charset="0"/>
        </a:defRPr>
      </a:lvl7pPr>
      <a:lvl8pPr marL="1371600" algn="l" rtl="0" eaLnBrk="0" fontAlgn="base" hangingPunct="0">
        <a:spcBef>
          <a:spcPct val="0"/>
        </a:spcBef>
        <a:spcAft>
          <a:spcPct val="0"/>
        </a:spcAft>
        <a:defRPr sz="3600" b="1">
          <a:solidFill>
            <a:srgbClr val="630063"/>
          </a:solidFill>
          <a:latin typeface="Arial" charset="0"/>
        </a:defRPr>
      </a:lvl8pPr>
      <a:lvl9pPr marL="1828800" algn="l" rtl="0" eaLnBrk="0" fontAlgn="base" hangingPunct="0">
        <a:spcBef>
          <a:spcPct val="0"/>
        </a:spcBef>
        <a:spcAft>
          <a:spcPct val="0"/>
        </a:spcAft>
        <a:defRPr sz="3600" b="1">
          <a:solidFill>
            <a:srgbClr val="630063"/>
          </a:solidFill>
          <a:latin typeface="Arial" charset="0"/>
        </a:defRPr>
      </a:lvl9pPr>
    </p:titleStyle>
    <p:bodyStyle>
      <a:lvl1pPr marL="342900" indent="-342900" algn="l" rtl="0" eaLnBrk="0" fontAlgn="base" hangingPunct="0">
        <a:spcBef>
          <a:spcPct val="20000"/>
        </a:spcBef>
        <a:spcAft>
          <a:spcPct val="0"/>
        </a:spcAft>
        <a:buFont typeface="Wingdings" pitchFamily="2" charset="2"/>
        <a:buChar char="n"/>
        <a:defRPr sz="3200">
          <a:solidFill>
            <a:srgbClr val="630063"/>
          </a:solidFill>
          <a:latin typeface="+mn-lt"/>
          <a:ea typeface="+mn-ea"/>
          <a:cs typeface="+mn-cs"/>
        </a:defRPr>
      </a:lvl1pPr>
      <a:lvl2pPr marL="742950" indent="-285750" algn="l" rtl="0" eaLnBrk="0" fontAlgn="base" hangingPunct="0">
        <a:spcBef>
          <a:spcPct val="20000"/>
        </a:spcBef>
        <a:spcAft>
          <a:spcPct val="0"/>
        </a:spcAft>
        <a:buSzPct val="90000"/>
        <a:buFont typeface="Wingdings" pitchFamily="2" charset="2"/>
        <a:buChar char="n"/>
        <a:defRPr sz="2800">
          <a:solidFill>
            <a:srgbClr val="630063"/>
          </a:solidFill>
          <a:latin typeface="+mn-lt"/>
        </a:defRPr>
      </a:lvl2pPr>
      <a:lvl3pPr marL="1143000" indent="-228600" algn="l" rtl="0" eaLnBrk="0" fontAlgn="base" hangingPunct="0">
        <a:spcBef>
          <a:spcPct val="20000"/>
        </a:spcBef>
        <a:spcAft>
          <a:spcPct val="0"/>
        </a:spcAft>
        <a:buSzPct val="80000"/>
        <a:buFont typeface="Wingdings" pitchFamily="2" charset="2"/>
        <a:buChar char="n"/>
        <a:defRPr sz="2400">
          <a:solidFill>
            <a:srgbClr val="630063"/>
          </a:solidFill>
          <a:latin typeface="+mn-lt"/>
        </a:defRPr>
      </a:lvl3pPr>
      <a:lvl4pPr marL="1600200" indent="-228600" algn="l" rtl="0" eaLnBrk="0" fontAlgn="base" hangingPunct="0">
        <a:spcBef>
          <a:spcPct val="20000"/>
        </a:spcBef>
        <a:spcAft>
          <a:spcPct val="0"/>
        </a:spcAft>
        <a:buSzPct val="70000"/>
        <a:buFont typeface="Wingdings" pitchFamily="2" charset="2"/>
        <a:buChar char="n"/>
        <a:defRPr sz="2000">
          <a:solidFill>
            <a:srgbClr val="630063"/>
          </a:solidFill>
          <a:latin typeface="+mn-lt"/>
        </a:defRPr>
      </a:lvl4pPr>
      <a:lvl5pPr marL="2057400" indent="-228600" algn="l" rtl="0" eaLnBrk="0" fontAlgn="base" hangingPunct="0">
        <a:spcBef>
          <a:spcPct val="20000"/>
        </a:spcBef>
        <a:spcAft>
          <a:spcPct val="0"/>
        </a:spcAft>
        <a:buSzPct val="60000"/>
        <a:buFont typeface="Wingdings" pitchFamily="2" charset="2"/>
        <a:buChar char="n"/>
        <a:defRPr sz="2000">
          <a:solidFill>
            <a:srgbClr val="630063"/>
          </a:solidFill>
          <a:latin typeface="+mn-lt"/>
        </a:defRPr>
      </a:lvl5pPr>
      <a:lvl6pPr marL="2514600" indent="-228600" algn="l" rtl="0" eaLnBrk="0" fontAlgn="base" hangingPunct="0">
        <a:spcBef>
          <a:spcPct val="20000"/>
        </a:spcBef>
        <a:spcAft>
          <a:spcPct val="0"/>
        </a:spcAft>
        <a:buSzPct val="60000"/>
        <a:buFont typeface="Wingdings" pitchFamily="2" charset="2"/>
        <a:buChar char="n"/>
        <a:defRPr sz="2000">
          <a:solidFill>
            <a:srgbClr val="630063"/>
          </a:solidFill>
          <a:latin typeface="+mn-lt"/>
        </a:defRPr>
      </a:lvl6pPr>
      <a:lvl7pPr marL="2971800" indent="-228600" algn="l" rtl="0" eaLnBrk="0" fontAlgn="base" hangingPunct="0">
        <a:spcBef>
          <a:spcPct val="20000"/>
        </a:spcBef>
        <a:spcAft>
          <a:spcPct val="0"/>
        </a:spcAft>
        <a:buSzPct val="60000"/>
        <a:buFont typeface="Wingdings" pitchFamily="2" charset="2"/>
        <a:buChar char="n"/>
        <a:defRPr sz="2000">
          <a:solidFill>
            <a:srgbClr val="630063"/>
          </a:solidFill>
          <a:latin typeface="+mn-lt"/>
        </a:defRPr>
      </a:lvl7pPr>
      <a:lvl8pPr marL="3429000" indent="-228600" algn="l" rtl="0" eaLnBrk="0" fontAlgn="base" hangingPunct="0">
        <a:spcBef>
          <a:spcPct val="20000"/>
        </a:spcBef>
        <a:spcAft>
          <a:spcPct val="0"/>
        </a:spcAft>
        <a:buSzPct val="60000"/>
        <a:buFont typeface="Wingdings" pitchFamily="2" charset="2"/>
        <a:buChar char="n"/>
        <a:defRPr sz="2000">
          <a:solidFill>
            <a:srgbClr val="630063"/>
          </a:solidFill>
          <a:latin typeface="+mn-lt"/>
        </a:defRPr>
      </a:lvl8pPr>
      <a:lvl9pPr marL="3886200" indent="-228600" algn="l" rtl="0" eaLnBrk="0" fontAlgn="base" hangingPunct="0">
        <a:spcBef>
          <a:spcPct val="20000"/>
        </a:spcBef>
        <a:spcAft>
          <a:spcPct val="0"/>
        </a:spcAft>
        <a:buSzPct val="60000"/>
        <a:buFont typeface="Wingdings" pitchFamily="2" charset="2"/>
        <a:buChar char="n"/>
        <a:defRPr sz="2000">
          <a:solidFill>
            <a:srgbClr val="630063"/>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oleObject" Target="../embeddings/oleObject2.bin"/><Relationship Id="rId4" Type="http://schemas.openxmlformats.org/officeDocument/2006/relationships/oleObject" Target="../embeddings/oleObject1.bin"/></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openxmlformats.org/officeDocument/2006/relationships/oleObject" Target="../embeddings/oleObject7.bin"/><Relationship Id="rId3" Type="http://schemas.openxmlformats.org/officeDocument/2006/relationships/notesSlide" Target="../notesSlides/notesSlide6.xml"/><Relationship Id="rId7" Type="http://schemas.openxmlformats.org/officeDocument/2006/relationships/oleObject" Target="../embeddings/oleObject6.bin"/><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oleObject" Target="../embeddings/oleObject5.bin"/><Relationship Id="rId5" Type="http://schemas.openxmlformats.org/officeDocument/2006/relationships/oleObject" Target="../embeddings/oleObject4.bin"/><Relationship Id="rId10" Type="http://schemas.openxmlformats.org/officeDocument/2006/relationships/oleObject" Target="../embeddings/oleObject9.bin"/><Relationship Id="rId4" Type="http://schemas.openxmlformats.org/officeDocument/2006/relationships/oleObject" Target="../embeddings/oleObject3.bin"/><Relationship Id="rId9" Type="http://schemas.openxmlformats.org/officeDocument/2006/relationships/oleObject" Target="../embeddings/oleObject8.bin"/></Relationships>
</file>

<file path=ppt/slides/_rels/slide8.xml.rels><?xml version="1.0" encoding="UTF-8" standalone="yes"?>
<Relationships xmlns="http://schemas.openxmlformats.org/package/2006/relationships"><Relationship Id="rId8" Type="http://schemas.openxmlformats.org/officeDocument/2006/relationships/oleObject" Target="../embeddings/oleObject14.bin"/><Relationship Id="rId13" Type="http://schemas.openxmlformats.org/officeDocument/2006/relationships/oleObject" Target="../embeddings/oleObject19.bin"/><Relationship Id="rId18" Type="http://schemas.openxmlformats.org/officeDocument/2006/relationships/oleObject" Target="../embeddings/oleObject24.bin"/><Relationship Id="rId3" Type="http://schemas.openxmlformats.org/officeDocument/2006/relationships/notesSlide" Target="../notesSlides/notesSlide7.xml"/><Relationship Id="rId7" Type="http://schemas.openxmlformats.org/officeDocument/2006/relationships/oleObject" Target="../embeddings/oleObject13.bin"/><Relationship Id="rId12" Type="http://schemas.openxmlformats.org/officeDocument/2006/relationships/oleObject" Target="../embeddings/oleObject18.bin"/><Relationship Id="rId17" Type="http://schemas.openxmlformats.org/officeDocument/2006/relationships/oleObject" Target="../embeddings/oleObject23.bin"/><Relationship Id="rId2" Type="http://schemas.openxmlformats.org/officeDocument/2006/relationships/slideLayout" Target="../slideLayouts/slideLayout2.xml"/><Relationship Id="rId16" Type="http://schemas.openxmlformats.org/officeDocument/2006/relationships/oleObject" Target="../embeddings/oleObject22.bin"/><Relationship Id="rId1" Type="http://schemas.openxmlformats.org/officeDocument/2006/relationships/vmlDrawing" Target="../drawings/vmlDrawing3.vml"/><Relationship Id="rId6" Type="http://schemas.openxmlformats.org/officeDocument/2006/relationships/oleObject" Target="../embeddings/oleObject12.bin"/><Relationship Id="rId11" Type="http://schemas.openxmlformats.org/officeDocument/2006/relationships/oleObject" Target="../embeddings/oleObject17.bin"/><Relationship Id="rId5" Type="http://schemas.openxmlformats.org/officeDocument/2006/relationships/oleObject" Target="../embeddings/oleObject11.bin"/><Relationship Id="rId15" Type="http://schemas.openxmlformats.org/officeDocument/2006/relationships/oleObject" Target="../embeddings/oleObject21.bin"/><Relationship Id="rId10" Type="http://schemas.openxmlformats.org/officeDocument/2006/relationships/oleObject" Target="../embeddings/oleObject16.bin"/><Relationship Id="rId4" Type="http://schemas.openxmlformats.org/officeDocument/2006/relationships/oleObject" Target="../embeddings/oleObject10.bin"/><Relationship Id="rId9" Type="http://schemas.openxmlformats.org/officeDocument/2006/relationships/oleObject" Target="../embeddings/oleObject15.bin"/><Relationship Id="rId14" Type="http://schemas.openxmlformats.org/officeDocument/2006/relationships/oleObject" Target="../embeddings/oleObject20.bin"/></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Footer Placeholder 4"/>
          <p:cNvSpPr>
            <a:spLocks noGrp="1"/>
          </p:cNvSpPr>
          <p:nvPr>
            <p:ph type="ftr" sz="quarter" idx="11"/>
          </p:nvPr>
        </p:nvSpPr>
        <p:spPr>
          <a:noFill/>
        </p:spPr>
        <p:txBody>
          <a:bodyPr/>
          <a:lstStyle/>
          <a:p>
            <a:r>
              <a:rPr lang="en-GB"/>
              <a:t>Regional and Local Economics (RELOCE) Lecture slides – Lecture 3b</a:t>
            </a:r>
            <a:endParaRPr lang="en-GB" i="0">
              <a:solidFill>
                <a:schemeClr val="tx1"/>
              </a:solidFill>
              <a:latin typeface="Arial" charset="0"/>
            </a:endParaRPr>
          </a:p>
        </p:txBody>
      </p:sp>
      <p:sp>
        <p:nvSpPr>
          <p:cNvPr id="6" name="Slide Number Placeholder 5"/>
          <p:cNvSpPr>
            <a:spLocks noGrp="1"/>
          </p:cNvSpPr>
          <p:nvPr>
            <p:ph type="sldNum" sz="quarter" idx="12"/>
          </p:nvPr>
        </p:nvSpPr>
        <p:spPr/>
        <p:txBody>
          <a:bodyPr/>
          <a:lstStyle/>
          <a:p>
            <a:pPr>
              <a:defRPr/>
            </a:pPr>
            <a:fld id="{F029EBEF-F474-4A18-8CF9-4AEDFE03D509}" type="slidenum">
              <a:rPr lang="en-GB"/>
              <a:pPr>
                <a:defRPr/>
              </a:pPr>
              <a:t>1</a:t>
            </a:fld>
            <a:endParaRPr lang="en-GB">
              <a:latin typeface="Times New Roman" pitchFamily="18" charset="0"/>
            </a:endParaRPr>
          </a:p>
        </p:txBody>
      </p:sp>
      <p:sp>
        <p:nvSpPr>
          <p:cNvPr id="15363" name="Rectangle 2"/>
          <p:cNvSpPr>
            <a:spLocks noGrp="1" noChangeArrowheads="1"/>
          </p:cNvSpPr>
          <p:nvPr>
            <p:ph type="title"/>
          </p:nvPr>
        </p:nvSpPr>
        <p:spPr>
          <a:xfrm>
            <a:off x="533400" y="1295400"/>
            <a:ext cx="8077200" cy="1143000"/>
          </a:xfrm>
        </p:spPr>
        <p:txBody>
          <a:bodyPr/>
          <a:lstStyle/>
          <a:p>
            <a:pPr algn="ctr"/>
            <a:r>
              <a:rPr lang="en-GB" sz="3200" smtClean="0">
                <a:solidFill>
                  <a:srgbClr val="FF0066"/>
                </a:solidFill>
              </a:rPr>
              <a:t>Export demand models &amp; cumulative growth</a:t>
            </a:r>
          </a:p>
        </p:txBody>
      </p:sp>
      <p:pic>
        <p:nvPicPr>
          <p:cNvPr id="15364" name="Picture 4" descr="C:\Documents and Settings\Staff PC\Application Data\Microsoft\Media Catalog\Downloaded Clips\cl9a\j0386403.jpg"/>
          <p:cNvPicPr>
            <a:picLocks noChangeAspect="1" noChangeArrowheads="1"/>
          </p:cNvPicPr>
          <p:nvPr/>
        </p:nvPicPr>
        <p:blipFill>
          <a:blip r:embed="rId2"/>
          <a:srcRect/>
          <a:stretch>
            <a:fillRect/>
          </a:stretch>
        </p:blipFill>
        <p:spPr bwMode="auto">
          <a:xfrm>
            <a:off x="2743200" y="2667000"/>
            <a:ext cx="3482975" cy="35052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0049" name="Footer Placeholder 4"/>
          <p:cNvSpPr>
            <a:spLocks noGrp="1"/>
          </p:cNvSpPr>
          <p:nvPr>
            <p:ph type="ftr" sz="quarter" idx="11"/>
          </p:nvPr>
        </p:nvSpPr>
        <p:spPr>
          <a:noFill/>
        </p:spPr>
        <p:txBody>
          <a:bodyPr/>
          <a:lstStyle/>
          <a:p>
            <a:r>
              <a:rPr lang="en-GB"/>
              <a:t>Regional and Local Economics (RELOCE) Lecture slides – Lecture 3b</a:t>
            </a:r>
            <a:endParaRPr lang="en-GB" i="0">
              <a:solidFill>
                <a:schemeClr val="tx1"/>
              </a:solidFill>
              <a:latin typeface="Arial" charset="0"/>
            </a:endParaRPr>
          </a:p>
        </p:txBody>
      </p:sp>
      <p:sp>
        <p:nvSpPr>
          <p:cNvPr id="5" name="Slide Number Placeholder 5"/>
          <p:cNvSpPr>
            <a:spLocks noGrp="1"/>
          </p:cNvSpPr>
          <p:nvPr>
            <p:ph type="sldNum" sz="quarter" idx="12"/>
          </p:nvPr>
        </p:nvSpPr>
        <p:spPr/>
        <p:txBody>
          <a:bodyPr/>
          <a:lstStyle/>
          <a:p>
            <a:pPr>
              <a:defRPr/>
            </a:pPr>
            <a:fld id="{340AF281-1B87-4C5F-8010-84DB4B667764}" type="slidenum">
              <a:rPr lang="en-GB"/>
              <a:pPr>
                <a:defRPr/>
              </a:pPr>
              <a:t>10</a:t>
            </a:fld>
            <a:endParaRPr lang="en-GB">
              <a:latin typeface="Times New Roman" pitchFamily="18" charset="0"/>
            </a:endParaRPr>
          </a:p>
        </p:txBody>
      </p:sp>
      <p:sp>
        <p:nvSpPr>
          <p:cNvPr id="130051" name="Rectangle 3"/>
          <p:cNvSpPr>
            <a:spLocks noGrp="1" noChangeArrowheads="1"/>
          </p:cNvSpPr>
          <p:nvPr>
            <p:ph type="body" idx="1"/>
          </p:nvPr>
        </p:nvSpPr>
        <p:spPr>
          <a:xfrm>
            <a:off x="228600" y="1066800"/>
            <a:ext cx="8382000" cy="5029200"/>
          </a:xfrm>
        </p:spPr>
        <p:txBody>
          <a:bodyPr/>
          <a:lstStyle/>
          <a:p>
            <a:pPr algn="ctr">
              <a:buFont typeface="Wingdings" pitchFamily="2" charset="2"/>
              <a:buNone/>
            </a:pPr>
            <a:r>
              <a:rPr lang="en-GB" sz="2800" b="1" smtClean="0">
                <a:solidFill>
                  <a:srgbClr val="002060"/>
                </a:solidFill>
              </a:rPr>
              <a:t>Balance of Payments as a constraint on regional growth</a:t>
            </a:r>
            <a:endParaRPr lang="en-GB" sz="2800" smtClean="0">
              <a:solidFill>
                <a:srgbClr val="002060"/>
              </a:solidFill>
            </a:endParaRPr>
          </a:p>
          <a:p>
            <a:pPr>
              <a:lnSpc>
                <a:spcPct val="120000"/>
              </a:lnSpc>
              <a:buClr>
                <a:schemeClr val="tx1"/>
              </a:buClr>
              <a:buFont typeface="Wingdings" pitchFamily="2" charset="2"/>
              <a:buChar char="§"/>
            </a:pPr>
            <a:r>
              <a:rPr lang="en-GB" sz="2000" b="1" smtClean="0">
                <a:solidFill>
                  <a:srgbClr val="002060"/>
                </a:solidFill>
              </a:rPr>
              <a:t>Thirlwall</a:t>
            </a:r>
            <a:r>
              <a:rPr lang="en-GB" sz="2000" smtClean="0">
                <a:solidFill>
                  <a:srgbClr val="002060"/>
                </a:solidFill>
              </a:rPr>
              <a:t> (1980), </a:t>
            </a:r>
            <a:r>
              <a:rPr lang="en-GB" sz="2000" b="1" u="sng" smtClean="0">
                <a:solidFill>
                  <a:srgbClr val="002060"/>
                </a:solidFill>
              </a:rPr>
              <a:t>Regional Problems are "Balance of Payments Problems</a:t>
            </a:r>
            <a:r>
              <a:rPr lang="en-GB" sz="2000" b="1" smtClean="0">
                <a:solidFill>
                  <a:srgbClr val="002060"/>
                </a:solidFill>
              </a:rPr>
              <a:t>, Regional Studies </a:t>
            </a:r>
          </a:p>
          <a:p>
            <a:pPr>
              <a:lnSpc>
                <a:spcPct val="120000"/>
              </a:lnSpc>
              <a:buClr>
                <a:schemeClr val="tx1"/>
              </a:buClr>
              <a:buFont typeface="Wingdings" pitchFamily="2" charset="2"/>
              <a:buChar char="§"/>
            </a:pPr>
            <a:r>
              <a:rPr lang="en-GB" sz="2000" b="1" smtClean="0">
                <a:solidFill>
                  <a:srgbClr val="002060"/>
                </a:solidFill>
                <a:sym typeface="Symbol" pitchFamily="18" charset="2"/>
              </a:rPr>
              <a:t>BOP problems are disguised </a:t>
            </a:r>
          </a:p>
          <a:p>
            <a:pPr>
              <a:lnSpc>
                <a:spcPct val="120000"/>
              </a:lnSpc>
              <a:buClr>
                <a:schemeClr val="tx1"/>
              </a:buClr>
              <a:buFont typeface="Wingdings" pitchFamily="2" charset="2"/>
              <a:buChar char="§"/>
            </a:pPr>
            <a:r>
              <a:rPr lang="en-GB" sz="2000" b="1" smtClean="0">
                <a:solidFill>
                  <a:srgbClr val="002060"/>
                </a:solidFill>
              </a:rPr>
              <a:t>“Favoured regions" prosper exports high IED but imports lower IED - feeds through to productivity gains - o</a:t>
            </a:r>
            <a:r>
              <a:rPr lang="en-GB" sz="2000" b="1" smtClean="0">
                <a:solidFill>
                  <a:srgbClr val="002060"/>
                </a:solidFill>
                <a:sym typeface="Symbol" pitchFamily="18" charset="2"/>
              </a:rPr>
              <a:t>ther regions find it hard to get a foothold</a:t>
            </a:r>
            <a:r>
              <a:rPr lang="en-GB" sz="2000" b="1" smtClean="0">
                <a:solidFill>
                  <a:srgbClr val="002060"/>
                </a:solidFill>
              </a:rPr>
              <a:t> </a:t>
            </a:r>
          </a:p>
          <a:p>
            <a:pPr>
              <a:lnSpc>
                <a:spcPct val="120000"/>
              </a:lnSpc>
              <a:buClr>
                <a:schemeClr val="tx1"/>
              </a:buClr>
              <a:buFont typeface="Wingdings" pitchFamily="2" charset="2"/>
              <a:buChar char="§"/>
            </a:pPr>
            <a:r>
              <a:rPr lang="en-GB" sz="2000" b="1" smtClean="0">
                <a:solidFill>
                  <a:srgbClr val="002060"/>
                </a:solidFill>
              </a:rPr>
              <a:t>Krugman</a:t>
            </a:r>
            <a:r>
              <a:rPr lang="en-GB" sz="2000" smtClean="0">
                <a:solidFill>
                  <a:srgbClr val="002060"/>
                </a:solidFill>
              </a:rPr>
              <a:t> - </a:t>
            </a:r>
            <a:r>
              <a:rPr lang="en-GB" sz="2000" b="1" smtClean="0">
                <a:solidFill>
                  <a:srgbClr val="002060"/>
                </a:solidFill>
              </a:rPr>
              <a:t>causal relationship other way round output growth determines export and import elasticities. Thus an increase in factor supplies will lead to an increase in output growth.</a:t>
            </a:r>
          </a:p>
        </p:txBody>
      </p:sp>
    </p:spTree>
  </p:cSld>
  <p:clrMapOvr>
    <a:masterClrMapping/>
  </p:clrMapOvr>
  <p:transition>
    <p:random/>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2097" name="Footer Placeholder 4"/>
          <p:cNvSpPr>
            <a:spLocks noGrp="1"/>
          </p:cNvSpPr>
          <p:nvPr>
            <p:ph type="ftr" sz="quarter" idx="11"/>
          </p:nvPr>
        </p:nvSpPr>
        <p:spPr>
          <a:noFill/>
        </p:spPr>
        <p:txBody>
          <a:bodyPr/>
          <a:lstStyle/>
          <a:p>
            <a:r>
              <a:rPr lang="en-GB"/>
              <a:t>Regional and Local Economics (RELOCE) Lecture slides – Lecture 3b</a:t>
            </a:r>
            <a:endParaRPr lang="en-GB" i="0">
              <a:solidFill>
                <a:schemeClr val="tx1"/>
              </a:solidFill>
              <a:latin typeface="Arial" charset="0"/>
            </a:endParaRPr>
          </a:p>
        </p:txBody>
      </p:sp>
      <p:sp>
        <p:nvSpPr>
          <p:cNvPr id="5" name="Slide Number Placeholder 5"/>
          <p:cNvSpPr>
            <a:spLocks noGrp="1"/>
          </p:cNvSpPr>
          <p:nvPr>
            <p:ph type="sldNum" sz="quarter" idx="12"/>
          </p:nvPr>
        </p:nvSpPr>
        <p:spPr/>
        <p:txBody>
          <a:bodyPr/>
          <a:lstStyle/>
          <a:p>
            <a:pPr>
              <a:defRPr/>
            </a:pPr>
            <a:fld id="{942C3E5D-0427-4D0F-BFD1-0102EC7FC886}" type="slidenum">
              <a:rPr lang="en-GB"/>
              <a:pPr>
                <a:defRPr/>
              </a:pPr>
              <a:t>11</a:t>
            </a:fld>
            <a:endParaRPr lang="en-GB">
              <a:latin typeface="Times New Roman" pitchFamily="18" charset="0"/>
            </a:endParaRPr>
          </a:p>
        </p:txBody>
      </p:sp>
      <p:sp>
        <p:nvSpPr>
          <p:cNvPr id="132099" name="Rectangle 3"/>
          <p:cNvSpPr>
            <a:spLocks noGrp="1" noChangeArrowheads="1"/>
          </p:cNvSpPr>
          <p:nvPr>
            <p:ph type="body" idx="1"/>
          </p:nvPr>
        </p:nvSpPr>
        <p:spPr>
          <a:xfrm>
            <a:off x="609600" y="1066800"/>
            <a:ext cx="8001000" cy="4876800"/>
          </a:xfrm>
        </p:spPr>
        <p:txBody>
          <a:bodyPr/>
          <a:lstStyle/>
          <a:p>
            <a:pPr algn="ctr">
              <a:buClr>
                <a:srgbClr val="FF0066"/>
              </a:buClr>
              <a:buFont typeface="Wingdings" pitchFamily="2" charset="2"/>
              <a:buNone/>
            </a:pPr>
            <a:r>
              <a:rPr lang="en-GB" sz="2800" b="1" smtClean="0">
                <a:solidFill>
                  <a:srgbClr val="002060"/>
                </a:solidFill>
              </a:rPr>
              <a:t>Alternative explanations of cumulative growth</a:t>
            </a:r>
          </a:p>
          <a:p>
            <a:pPr>
              <a:buClr>
                <a:schemeClr val="tx1"/>
              </a:buClr>
              <a:buFont typeface="Wingdings" pitchFamily="2" charset="2"/>
              <a:buChar char="§"/>
            </a:pPr>
            <a:r>
              <a:rPr lang="en-GB" sz="2000" b="1" smtClean="0">
                <a:solidFill>
                  <a:srgbClr val="002060"/>
                </a:solidFill>
              </a:rPr>
              <a:t>The Verdoorn relationship is complex but also picks up on economies of scale arguments also in growth pole theory</a:t>
            </a:r>
          </a:p>
          <a:p>
            <a:pPr>
              <a:buFont typeface="Wingdings" pitchFamily="2" charset="2"/>
              <a:buNone/>
            </a:pPr>
            <a:r>
              <a:rPr lang="en-GB" sz="2400" b="1" smtClean="0">
                <a:solidFill>
                  <a:srgbClr val="002060"/>
                </a:solidFill>
              </a:rPr>
              <a:t>INTERNAL ECONOMIES OF SCALE</a:t>
            </a:r>
          </a:p>
          <a:p>
            <a:pPr>
              <a:buClr>
                <a:schemeClr val="tx1"/>
              </a:buClr>
              <a:buFont typeface="Wingdings" pitchFamily="2" charset="2"/>
              <a:buChar char="§"/>
            </a:pPr>
            <a:r>
              <a:rPr lang="en-GB" sz="2000" b="1" smtClean="0">
                <a:solidFill>
                  <a:srgbClr val="002060"/>
                </a:solidFill>
              </a:rPr>
              <a:t>Fordism – rapid growth – comp advantage – specialised production standard product</a:t>
            </a:r>
          </a:p>
          <a:p>
            <a:pPr>
              <a:buFont typeface="Wingdings" pitchFamily="2" charset="2"/>
              <a:buNone/>
            </a:pPr>
            <a:r>
              <a:rPr lang="en-GB" sz="2400" b="1" smtClean="0">
                <a:solidFill>
                  <a:srgbClr val="002060"/>
                </a:solidFill>
              </a:rPr>
              <a:t>EXTERNAL ECONOMIES OF SCALE </a:t>
            </a:r>
            <a:r>
              <a:rPr lang="en-GB" sz="2000" b="1" smtClean="0">
                <a:solidFill>
                  <a:srgbClr val="002060"/>
                </a:solidFill>
              </a:rPr>
              <a:t>(two types)</a:t>
            </a:r>
          </a:p>
          <a:p>
            <a:pPr>
              <a:buClr>
                <a:schemeClr val="tx1"/>
              </a:buClr>
              <a:buFont typeface="Wingdings" pitchFamily="2" charset="2"/>
              <a:buChar char="§"/>
            </a:pPr>
            <a:r>
              <a:rPr lang="en-GB" sz="2200" b="1" smtClean="0">
                <a:solidFill>
                  <a:srgbClr val="002060"/>
                </a:solidFill>
              </a:rPr>
              <a:t>Localised economies</a:t>
            </a:r>
            <a:r>
              <a:rPr lang="en-GB" sz="2000" smtClean="0">
                <a:solidFill>
                  <a:srgbClr val="002060"/>
                </a:solidFill>
              </a:rPr>
              <a:t> - </a:t>
            </a:r>
            <a:r>
              <a:rPr lang="en-GB" sz="2000" b="1" smtClean="0">
                <a:solidFill>
                  <a:srgbClr val="002060"/>
                </a:solidFill>
              </a:rPr>
              <a:t>Geographical concentrations of plants with input-output relationships –nodal points</a:t>
            </a:r>
            <a:endParaRPr lang="en-GB" sz="2000" smtClean="0">
              <a:solidFill>
                <a:srgbClr val="002060"/>
              </a:solidFill>
            </a:endParaRPr>
          </a:p>
          <a:p>
            <a:pPr>
              <a:buClr>
                <a:schemeClr val="tx1"/>
              </a:buClr>
              <a:buFont typeface="Wingdings" pitchFamily="2" charset="2"/>
              <a:buChar char="§"/>
            </a:pPr>
            <a:r>
              <a:rPr lang="en-GB" sz="2200" b="1" smtClean="0">
                <a:solidFill>
                  <a:srgbClr val="002060"/>
                </a:solidFill>
              </a:rPr>
              <a:t>Agglomeration economies</a:t>
            </a:r>
            <a:r>
              <a:rPr lang="en-GB" sz="2000" smtClean="0">
                <a:solidFill>
                  <a:srgbClr val="002060"/>
                </a:solidFill>
              </a:rPr>
              <a:t> - </a:t>
            </a:r>
            <a:r>
              <a:rPr lang="en-GB" sz="2000" b="1" smtClean="0">
                <a:solidFill>
                  <a:srgbClr val="002060"/>
                </a:solidFill>
              </a:rPr>
              <a:t>Geographical proximity of a large number of economic activities</a:t>
            </a:r>
          </a:p>
          <a:p>
            <a:pPr>
              <a:buClr>
                <a:schemeClr val="tx1"/>
              </a:buClr>
              <a:buFont typeface="Wingdings" pitchFamily="2" charset="2"/>
              <a:buChar char="§"/>
            </a:pPr>
            <a:r>
              <a:rPr lang="en-GB" sz="2000" b="1" smtClean="0">
                <a:solidFill>
                  <a:srgbClr val="002060"/>
                </a:solidFill>
              </a:rPr>
              <a:t>See notes for examples of manufacturing input-output linkages and innovation clustering (Audretsch)</a:t>
            </a:r>
          </a:p>
        </p:txBody>
      </p:sp>
    </p:spTree>
  </p:cSld>
  <p:clrMapOvr>
    <a:masterClrMapping/>
  </p:clrMapOvr>
  <p:transition>
    <p:random/>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4145" name="Footer Placeholder 4"/>
          <p:cNvSpPr>
            <a:spLocks noGrp="1"/>
          </p:cNvSpPr>
          <p:nvPr>
            <p:ph type="ftr" sz="quarter" idx="11"/>
          </p:nvPr>
        </p:nvSpPr>
        <p:spPr>
          <a:noFill/>
        </p:spPr>
        <p:txBody>
          <a:bodyPr/>
          <a:lstStyle/>
          <a:p>
            <a:r>
              <a:rPr lang="en-GB"/>
              <a:t>Regional and Local Economics (RELOCE) Lecture slides – Lecture 3b</a:t>
            </a:r>
            <a:endParaRPr lang="en-GB" i="0">
              <a:solidFill>
                <a:schemeClr val="tx1"/>
              </a:solidFill>
              <a:latin typeface="Arial" charset="0"/>
            </a:endParaRPr>
          </a:p>
        </p:txBody>
      </p:sp>
      <p:sp>
        <p:nvSpPr>
          <p:cNvPr id="5" name="Slide Number Placeholder 5"/>
          <p:cNvSpPr>
            <a:spLocks noGrp="1"/>
          </p:cNvSpPr>
          <p:nvPr>
            <p:ph type="sldNum" sz="quarter" idx="12"/>
          </p:nvPr>
        </p:nvSpPr>
        <p:spPr/>
        <p:txBody>
          <a:bodyPr/>
          <a:lstStyle/>
          <a:p>
            <a:pPr>
              <a:defRPr/>
            </a:pPr>
            <a:fld id="{CAE0E6B5-4249-4C59-916D-F322A6D4CC6B}" type="slidenum">
              <a:rPr lang="en-GB"/>
              <a:pPr>
                <a:defRPr/>
              </a:pPr>
              <a:t>12</a:t>
            </a:fld>
            <a:endParaRPr lang="en-GB">
              <a:latin typeface="Times New Roman" pitchFamily="18" charset="0"/>
            </a:endParaRPr>
          </a:p>
        </p:txBody>
      </p:sp>
      <p:sp>
        <p:nvSpPr>
          <p:cNvPr id="134147" name="Rectangle 3"/>
          <p:cNvSpPr>
            <a:spLocks noGrp="1" noChangeArrowheads="1"/>
          </p:cNvSpPr>
          <p:nvPr>
            <p:ph type="body" idx="1"/>
          </p:nvPr>
        </p:nvSpPr>
        <p:spPr>
          <a:xfrm>
            <a:off x="228600" y="1143000"/>
            <a:ext cx="8153400" cy="4953000"/>
          </a:xfrm>
        </p:spPr>
        <p:txBody>
          <a:bodyPr/>
          <a:lstStyle/>
          <a:p>
            <a:pPr algn="ctr">
              <a:lnSpc>
                <a:spcPct val="80000"/>
              </a:lnSpc>
              <a:spcBef>
                <a:spcPct val="0"/>
              </a:spcBef>
              <a:buFont typeface="Wingdings" pitchFamily="2" charset="2"/>
              <a:buNone/>
            </a:pPr>
            <a:r>
              <a:rPr lang="en-GB" b="1" smtClean="0">
                <a:solidFill>
                  <a:srgbClr val="002060"/>
                </a:solidFill>
              </a:rPr>
              <a:t>New trade theory approach to regional growth draws on cumulative causation</a:t>
            </a:r>
            <a:r>
              <a:rPr lang="en-GB" sz="3600" smtClean="0">
                <a:solidFill>
                  <a:srgbClr val="002060"/>
                </a:solidFill>
              </a:rPr>
              <a:t> </a:t>
            </a:r>
          </a:p>
          <a:p>
            <a:pPr>
              <a:lnSpc>
                <a:spcPct val="90000"/>
              </a:lnSpc>
              <a:buFont typeface="Wingdings" pitchFamily="2" charset="2"/>
              <a:buNone/>
            </a:pPr>
            <a:r>
              <a:rPr lang="en-GB" sz="2400" b="1" smtClean="0">
                <a:solidFill>
                  <a:srgbClr val="002060"/>
                </a:solidFill>
              </a:rPr>
              <a:t>Three key propositions</a:t>
            </a:r>
            <a:endParaRPr lang="en-GB" sz="2400" smtClean="0">
              <a:solidFill>
                <a:srgbClr val="002060"/>
              </a:solidFill>
            </a:endParaRPr>
          </a:p>
          <a:p>
            <a:pPr>
              <a:lnSpc>
                <a:spcPct val="90000"/>
              </a:lnSpc>
              <a:buClr>
                <a:schemeClr val="tx1"/>
              </a:buClr>
              <a:buFont typeface="Wingdings" pitchFamily="2" charset="2"/>
              <a:buChar char="§"/>
            </a:pPr>
            <a:r>
              <a:rPr lang="en-GB" sz="2400" smtClean="0">
                <a:solidFill>
                  <a:srgbClr val="002060"/>
                </a:solidFill>
              </a:rPr>
              <a:t>Existence of scale economies - single location</a:t>
            </a:r>
          </a:p>
          <a:p>
            <a:pPr>
              <a:lnSpc>
                <a:spcPct val="90000"/>
              </a:lnSpc>
              <a:buClr>
                <a:schemeClr val="tx1"/>
              </a:buClr>
              <a:buFont typeface="Wingdings" pitchFamily="2" charset="2"/>
              <a:buChar char="§"/>
            </a:pPr>
            <a:r>
              <a:rPr lang="en-GB" sz="2400" smtClean="0">
                <a:solidFill>
                  <a:srgbClr val="002060"/>
                </a:solidFill>
              </a:rPr>
              <a:t>Barriers to trade - locate near markets</a:t>
            </a:r>
          </a:p>
          <a:p>
            <a:pPr>
              <a:lnSpc>
                <a:spcPct val="90000"/>
              </a:lnSpc>
              <a:buClr>
                <a:schemeClr val="tx1"/>
              </a:buClr>
              <a:buFont typeface="Wingdings" pitchFamily="2" charset="2"/>
              <a:buChar char="§"/>
            </a:pPr>
            <a:r>
              <a:rPr lang="en-GB" sz="2400" smtClean="0">
                <a:solidFill>
                  <a:srgbClr val="002060"/>
                </a:solidFill>
              </a:rPr>
              <a:t>Agglomeration economies - cluster in some areas</a:t>
            </a:r>
          </a:p>
          <a:p>
            <a:pPr>
              <a:lnSpc>
                <a:spcPct val="90000"/>
              </a:lnSpc>
              <a:buFont typeface="Wingdings" pitchFamily="2" charset="2"/>
              <a:buNone/>
            </a:pPr>
            <a:r>
              <a:rPr lang="en-GB" sz="2400" b="1" smtClean="0">
                <a:solidFill>
                  <a:srgbClr val="002060"/>
                </a:solidFill>
              </a:rPr>
              <a:t>Regional growth dependant on</a:t>
            </a:r>
            <a:endParaRPr lang="en-GB" sz="2400" smtClean="0">
              <a:solidFill>
                <a:srgbClr val="002060"/>
              </a:solidFill>
            </a:endParaRPr>
          </a:p>
          <a:p>
            <a:pPr>
              <a:lnSpc>
                <a:spcPct val="90000"/>
              </a:lnSpc>
              <a:buClr>
                <a:schemeClr val="tx1"/>
              </a:buClr>
              <a:buFont typeface="Wingdings" pitchFamily="2" charset="2"/>
              <a:buChar char="§"/>
            </a:pPr>
            <a:r>
              <a:rPr lang="en-GB" sz="2400" smtClean="0">
                <a:solidFill>
                  <a:srgbClr val="002060"/>
                </a:solidFill>
              </a:rPr>
              <a:t>Cost of transport 			Low labour costs</a:t>
            </a:r>
          </a:p>
          <a:p>
            <a:pPr>
              <a:lnSpc>
                <a:spcPct val="90000"/>
              </a:lnSpc>
              <a:buClr>
                <a:schemeClr val="tx1"/>
              </a:buClr>
              <a:buFont typeface="Wingdings" pitchFamily="2" charset="2"/>
              <a:buChar char="§"/>
            </a:pPr>
            <a:r>
              <a:rPr lang="en-GB" sz="2400" smtClean="0">
                <a:solidFill>
                  <a:srgbClr val="002060"/>
                </a:solidFill>
              </a:rPr>
              <a:t>Degree of agglomeration 	Congestion</a:t>
            </a:r>
          </a:p>
          <a:p>
            <a:pPr>
              <a:lnSpc>
                <a:spcPct val="90000"/>
              </a:lnSpc>
              <a:buClr>
                <a:schemeClr val="tx1"/>
              </a:buClr>
              <a:buFont typeface="Wingdings" pitchFamily="2" charset="2"/>
              <a:buChar char="§"/>
            </a:pPr>
            <a:r>
              <a:rPr lang="en-GB" sz="2400" b="1" smtClean="0">
                <a:solidFill>
                  <a:srgbClr val="002060"/>
                </a:solidFill>
              </a:rPr>
              <a:t>See Amiti (1998) New trade Theories and Industry Location in the EU, Oxford Review of Economic Policy</a:t>
            </a:r>
            <a:endParaRPr lang="en-GB" smtClean="0">
              <a:solidFill>
                <a:srgbClr val="002060"/>
              </a:solidFill>
            </a:endParaRPr>
          </a:p>
        </p:txBody>
      </p:sp>
    </p:spTree>
  </p:cSld>
  <p:clrMapOvr>
    <a:masterClrMapping/>
  </p:clrMapOvr>
  <p:transition>
    <p:random/>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6193" name="Footer Placeholder 4"/>
          <p:cNvSpPr>
            <a:spLocks noGrp="1"/>
          </p:cNvSpPr>
          <p:nvPr>
            <p:ph type="ftr" sz="quarter" idx="11"/>
          </p:nvPr>
        </p:nvSpPr>
        <p:spPr>
          <a:noFill/>
        </p:spPr>
        <p:txBody>
          <a:bodyPr/>
          <a:lstStyle/>
          <a:p>
            <a:r>
              <a:rPr lang="en-GB"/>
              <a:t>Regional and Local Economics (RELOCE) Lecture slides – Lecture 3b</a:t>
            </a:r>
            <a:endParaRPr lang="en-GB" i="0">
              <a:solidFill>
                <a:schemeClr val="tx1"/>
              </a:solidFill>
              <a:latin typeface="Arial" charset="0"/>
            </a:endParaRPr>
          </a:p>
        </p:txBody>
      </p:sp>
      <p:sp>
        <p:nvSpPr>
          <p:cNvPr id="5" name="Slide Number Placeholder 5"/>
          <p:cNvSpPr>
            <a:spLocks noGrp="1"/>
          </p:cNvSpPr>
          <p:nvPr>
            <p:ph type="sldNum" sz="quarter" idx="12"/>
          </p:nvPr>
        </p:nvSpPr>
        <p:spPr/>
        <p:txBody>
          <a:bodyPr/>
          <a:lstStyle/>
          <a:p>
            <a:pPr>
              <a:defRPr/>
            </a:pPr>
            <a:fld id="{24DAA32C-B031-45D7-B6DA-D2C2404EDCFD}" type="slidenum">
              <a:rPr lang="en-GB"/>
              <a:pPr>
                <a:defRPr/>
              </a:pPr>
              <a:t>13</a:t>
            </a:fld>
            <a:endParaRPr lang="en-GB">
              <a:latin typeface="Times New Roman" pitchFamily="18" charset="0"/>
            </a:endParaRPr>
          </a:p>
        </p:txBody>
      </p:sp>
      <p:sp>
        <p:nvSpPr>
          <p:cNvPr id="136195" name="Rectangle 3"/>
          <p:cNvSpPr>
            <a:spLocks noGrp="1" noChangeArrowheads="1"/>
          </p:cNvSpPr>
          <p:nvPr>
            <p:ph type="body" idx="1"/>
          </p:nvPr>
        </p:nvSpPr>
        <p:spPr>
          <a:xfrm>
            <a:off x="228600" y="990600"/>
            <a:ext cx="8534400" cy="5105400"/>
          </a:xfrm>
        </p:spPr>
        <p:txBody>
          <a:bodyPr/>
          <a:lstStyle/>
          <a:p>
            <a:pPr algn="ctr">
              <a:lnSpc>
                <a:spcPct val="90000"/>
              </a:lnSpc>
              <a:buClr>
                <a:srgbClr val="FF0066"/>
              </a:buClr>
              <a:buFont typeface="Wingdings" pitchFamily="2" charset="2"/>
              <a:buNone/>
            </a:pPr>
            <a:r>
              <a:rPr lang="en-GB" sz="2800" b="1" smtClean="0">
                <a:solidFill>
                  <a:srgbClr val="002060"/>
                </a:solidFill>
              </a:rPr>
              <a:t>Evidence of the economic benefits of industrial agglomeration</a:t>
            </a:r>
          </a:p>
          <a:p>
            <a:pPr>
              <a:lnSpc>
                <a:spcPct val="90000"/>
              </a:lnSpc>
              <a:buClr>
                <a:schemeClr val="tx1"/>
              </a:buClr>
              <a:buFont typeface="Wingdings" pitchFamily="2" charset="2"/>
              <a:buChar char="§"/>
            </a:pPr>
            <a:r>
              <a:rPr lang="en-GB" sz="1800" b="1" smtClean="0">
                <a:solidFill>
                  <a:srgbClr val="002060"/>
                </a:solidFill>
              </a:rPr>
              <a:t>Hanson (1998), </a:t>
            </a:r>
            <a:r>
              <a:rPr lang="en-GB" sz="1800" b="1" u="sng" smtClean="0">
                <a:solidFill>
                  <a:srgbClr val="002060"/>
                </a:solidFill>
              </a:rPr>
              <a:t>North American economic integration and industry location</a:t>
            </a:r>
            <a:r>
              <a:rPr lang="en-GB" sz="1800" b="1" smtClean="0">
                <a:solidFill>
                  <a:srgbClr val="002060"/>
                </a:solidFill>
              </a:rPr>
              <a:t>, Oxford Review of Economic Policy. Examines trade US and Mexico - MAQUILADORAS</a:t>
            </a:r>
            <a:r>
              <a:rPr lang="en-GB" sz="2000" smtClean="0">
                <a:solidFill>
                  <a:srgbClr val="002060"/>
                </a:solidFill>
              </a:rPr>
              <a:t> </a:t>
            </a:r>
          </a:p>
          <a:p>
            <a:pPr>
              <a:lnSpc>
                <a:spcPct val="90000"/>
              </a:lnSpc>
              <a:buClr>
                <a:schemeClr val="tx1"/>
              </a:buClr>
              <a:buFont typeface="Wingdings" pitchFamily="2" charset="2"/>
              <a:buChar char="§"/>
            </a:pPr>
            <a:r>
              <a:rPr lang="en-GB" sz="1800" b="1" smtClean="0">
                <a:solidFill>
                  <a:srgbClr val="002060"/>
                </a:solidFill>
              </a:rPr>
              <a:t>Head et al (1995), </a:t>
            </a:r>
            <a:r>
              <a:rPr lang="en-GB" sz="1800" b="1" u="sng" smtClean="0">
                <a:solidFill>
                  <a:srgbClr val="002060"/>
                </a:solidFill>
              </a:rPr>
              <a:t>Agglomeration benefits and location choice: evidence from Japanese manufacturing investment in the US</a:t>
            </a:r>
            <a:r>
              <a:rPr lang="en-GB" sz="1800" b="1" smtClean="0">
                <a:solidFill>
                  <a:srgbClr val="002060"/>
                </a:solidFill>
              </a:rPr>
              <a:t>, Journal of International Economics. Examines why Japanese investors cluster</a:t>
            </a:r>
            <a:r>
              <a:rPr lang="en-GB" sz="2000" smtClean="0">
                <a:solidFill>
                  <a:srgbClr val="002060"/>
                </a:solidFill>
              </a:rPr>
              <a:t>  </a:t>
            </a:r>
          </a:p>
          <a:p>
            <a:pPr algn="ctr">
              <a:lnSpc>
                <a:spcPct val="90000"/>
              </a:lnSpc>
              <a:buClr>
                <a:schemeClr val="tx1"/>
              </a:buClr>
              <a:buFont typeface="Wingdings" pitchFamily="2" charset="2"/>
              <a:buNone/>
            </a:pPr>
            <a:r>
              <a:rPr lang="en-GB" sz="2400" b="1" smtClean="0">
                <a:solidFill>
                  <a:srgbClr val="002060"/>
                </a:solidFill>
              </a:rPr>
              <a:t>Empirical studies of cumulative growth process</a:t>
            </a:r>
          </a:p>
          <a:p>
            <a:pPr>
              <a:lnSpc>
                <a:spcPct val="90000"/>
              </a:lnSpc>
              <a:buClr>
                <a:schemeClr val="tx1"/>
              </a:buClr>
              <a:buFont typeface="Wingdings" pitchFamily="2" charset="2"/>
              <a:buChar char="§"/>
            </a:pPr>
            <a:r>
              <a:rPr lang="en-GB" sz="1800" b="1" smtClean="0">
                <a:solidFill>
                  <a:srgbClr val="002060"/>
                </a:solidFill>
              </a:rPr>
              <a:t>Cheshire et al (1996) </a:t>
            </a:r>
            <a:r>
              <a:rPr lang="en-GB" sz="1800" b="1" u="sng" smtClean="0">
                <a:solidFill>
                  <a:srgbClr val="002060"/>
                </a:solidFill>
              </a:rPr>
              <a:t>Urban economic growth in Europe</a:t>
            </a:r>
            <a:r>
              <a:rPr lang="en-GB" sz="1800" b="1" smtClean="0">
                <a:solidFill>
                  <a:srgbClr val="002060"/>
                </a:solidFill>
              </a:rPr>
              <a:t>: Urban Studies. Examines the potential determinants of growth against actual determinants of growth</a:t>
            </a:r>
            <a:r>
              <a:rPr lang="en-GB" sz="2000" i="1" smtClean="0">
                <a:solidFill>
                  <a:srgbClr val="002060"/>
                </a:solidFill>
              </a:rPr>
              <a:t> </a:t>
            </a:r>
          </a:p>
          <a:p>
            <a:pPr>
              <a:lnSpc>
                <a:spcPct val="90000"/>
              </a:lnSpc>
              <a:spcBef>
                <a:spcPct val="10000"/>
              </a:spcBef>
              <a:buClr>
                <a:schemeClr val="tx1"/>
              </a:buClr>
              <a:buFont typeface="Wingdings" pitchFamily="2" charset="2"/>
              <a:buChar char="§"/>
            </a:pPr>
            <a:r>
              <a:rPr lang="en-GB" sz="1800" b="1" smtClean="0">
                <a:solidFill>
                  <a:srgbClr val="002060"/>
                </a:solidFill>
              </a:rPr>
              <a:t>Sun et al (1998), Economic growth and regional disparity in China</a:t>
            </a:r>
            <a:r>
              <a:rPr lang="en-GB" sz="1800" b="1" i="1" smtClean="0">
                <a:solidFill>
                  <a:srgbClr val="002060"/>
                </a:solidFill>
              </a:rPr>
              <a:t>. </a:t>
            </a:r>
            <a:r>
              <a:rPr lang="en-GB" sz="1800" b="1" smtClean="0">
                <a:solidFill>
                  <a:srgbClr val="002060"/>
                </a:solidFill>
              </a:rPr>
              <a:t>Quoted in Armstrong &amp; Taylor (2000) Key factors; favourable industry mix; access to international trade; attractive to FDI; higher domestic investment; attitude of government</a:t>
            </a:r>
          </a:p>
          <a:p>
            <a:pPr>
              <a:lnSpc>
                <a:spcPct val="90000"/>
              </a:lnSpc>
            </a:pPr>
            <a:endParaRPr lang="en-GB" sz="1800" smtClean="0">
              <a:solidFill>
                <a:srgbClr val="002060"/>
              </a:solidFill>
            </a:endParaRPr>
          </a:p>
        </p:txBody>
      </p:sp>
    </p:spTree>
  </p:cSld>
  <p:clrMapOvr>
    <a:masterClrMapping/>
  </p:clrMapOvr>
  <p:transition>
    <p:random/>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241" name="Footer Placeholder 4"/>
          <p:cNvSpPr>
            <a:spLocks noGrp="1"/>
          </p:cNvSpPr>
          <p:nvPr>
            <p:ph type="ftr" sz="quarter" idx="11"/>
          </p:nvPr>
        </p:nvSpPr>
        <p:spPr>
          <a:noFill/>
        </p:spPr>
        <p:txBody>
          <a:bodyPr/>
          <a:lstStyle/>
          <a:p>
            <a:r>
              <a:rPr lang="en-GB"/>
              <a:t>Regional and Local Economics (RELOCE) Lecture slides – Lecture 3b</a:t>
            </a:r>
            <a:endParaRPr lang="en-GB" i="0">
              <a:solidFill>
                <a:schemeClr val="tx1"/>
              </a:solidFill>
              <a:latin typeface="Arial" charset="0"/>
            </a:endParaRPr>
          </a:p>
        </p:txBody>
      </p:sp>
      <p:sp>
        <p:nvSpPr>
          <p:cNvPr id="5" name="Slide Number Placeholder 5"/>
          <p:cNvSpPr>
            <a:spLocks noGrp="1"/>
          </p:cNvSpPr>
          <p:nvPr>
            <p:ph type="sldNum" sz="quarter" idx="12"/>
          </p:nvPr>
        </p:nvSpPr>
        <p:spPr/>
        <p:txBody>
          <a:bodyPr/>
          <a:lstStyle/>
          <a:p>
            <a:pPr>
              <a:defRPr/>
            </a:pPr>
            <a:fld id="{B0CE585A-A895-4E76-893C-1BA5FA0794D3}" type="slidenum">
              <a:rPr lang="en-GB"/>
              <a:pPr>
                <a:defRPr/>
              </a:pPr>
              <a:t>14</a:t>
            </a:fld>
            <a:endParaRPr lang="en-GB" dirty="0">
              <a:latin typeface="Times New Roman" pitchFamily="18" charset="0"/>
            </a:endParaRPr>
          </a:p>
        </p:txBody>
      </p:sp>
      <p:sp>
        <p:nvSpPr>
          <p:cNvPr id="138243" name="Rectangle 3"/>
          <p:cNvSpPr>
            <a:spLocks noGrp="1" noChangeArrowheads="1"/>
          </p:cNvSpPr>
          <p:nvPr>
            <p:ph type="body" idx="1"/>
          </p:nvPr>
        </p:nvSpPr>
        <p:spPr>
          <a:xfrm>
            <a:off x="214313" y="1143000"/>
            <a:ext cx="8201025" cy="5105400"/>
          </a:xfrm>
        </p:spPr>
        <p:txBody>
          <a:bodyPr/>
          <a:lstStyle/>
          <a:p>
            <a:pPr algn="ctr">
              <a:lnSpc>
                <a:spcPct val="70000"/>
              </a:lnSpc>
              <a:spcBef>
                <a:spcPct val="10000"/>
              </a:spcBef>
              <a:buClr>
                <a:schemeClr val="tx2"/>
              </a:buClr>
              <a:buFont typeface="Wingdings" pitchFamily="2" charset="2"/>
              <a:buNone/>
            </a:pPr>
            <a:r>
              <a:rPr lang="en-GB" b="1" smtClean="0">
                <a:solidFill>
                  <a:srgbClr val="002060"/>
                </a:solidFill>
              </a:rPr>
              <a:t>Conclusions</a:t>
            </a:r>
          </a:p>
          <a:p>
            <a:pPr>
              <a:lnSpc>
                <a:spcPct val="90000"/>
              </a:lnSpc>
              <a:spcBef>
                <a:spcPct val="10000"/>
              </a:spcBef>
              <a:buClr>
                <a:schemeClr val="tx1"/>
              </a:buClr>
              <a:buFont typeface="Wingdings" pitchFamily="2" charset="2"/>
              <a:buChar char="§"/>
            </a:pPr>
            <a:r>
              <a:rPr lang="en-GB" sz="2200" b="1" smtClean="0">
                <a:solidFill>
                  <a:srgbClr val="002060"/>
                </a:solidFill>
              </a:rPr>
              <a:t>No universal agreement between economists about the causes of regional growth disparities </a:t>
            </a:r>
          </a:p>
          <a:p>
            <a:pPr>
              <a:lnSpc>
                <a:spcPct val="90000"/>
              </a:lnSpc>
              <a:spcBef>
                <a:spcPct val="10000"/>
              </a:spcBef>
              <a:buClr>
                <a:schemeClr val="tx1"/>
              </a:buClr>
              <a:buFont typeface="Wingdings" pitchFamily="2" charset="2"/>
              <a:buChar char="§"/>
            </a:pPr>
            <a:r>
              <a:rPr lang="en-GB" sz="2200" b="1" smtClean="0">
                <a:solidFill>
                  <a:srgbClr val="002060"/>
                </a:solidFill>
              </a:rPr>
              <a:t>Neo-classical models stress the supply-side influences on growth those that lack lack resources</a:t>
            </a:r>
          </a:p>
          <a:p>
            <a:pPr>
              <a:lnSpc>
                <a:spcPct val="90000"/>
              </a:lnSpc>
              <a:spcBef>
                <a:spcPct val="10000"/>
              </a:spcBef>
              <a:buClr>
                <a:schemeClr val="tx1"/>
              </a:buClr>
              <a:buFont typeface="Wingdings" pitchFamily="2" charset="2"/>
              <a:buChar char="§"/>
            </a:pPr>
            <a:r>
              <a:rPr lang="en-GB" sz="2200" b="1" smtClean="0">
                <a:solidFill>
                  <a:srgbClr val="002060"/>
                </a:solidFill>
              </a:rPr>
              <a:t>Keyensian models stress the importance of demand for a region’s export commodities you need to make things people want </a:t>
            </a:r>
          </a:p>
          <a:p>
            <a:pPr>
              <a:lnSpc>
                <a:spcPct val="90000"/>
              </a:lnSpc>
              <a:spcBef>
                <a:spcPct val="10000"/>
              </a:spcBef>
              <a:buClr>
                <a:schemeClr val="tx1"/>
              </a:buClr>
              <a:buFont typeface="Wingdings" pitchFamily="2" charset="2"/>
              <a:buChar char="§"/>
            </a:pPr>
            <a:r>
              <a:rPr lang="en-GB" sz="2200" b="1" smtClean="0">
                <a:solidFill>
                  <a:srgbClr val="002060"/>
                </a:solidFill>
              </a:rPr>
              <a:t>Cumulative causation models stress the self-perpetuating nature of the growth process, once it has started &amp; important role of productivity.</a:t>
            </a:r>
          </a:p>
          <a:p>
            <a:pPr>
              <a:lnSpc>
                <a:spcPct val="90000"/>
              </a:lnSpc>
              <a:buClr>
                <a:schemeClr val="tx1"/>
              </a:buClr>
              <a:buFont typeface="Wingdings" pitchFamily="2" charset="2"/>
              <a:buChar char="§"/>
            </a:pPr>
            <a:r>
              <a:rPr lang="en-GB" sz="2200" b="1" smtClean="0">
                <a:solidFill>
                  <a:srgbClr val="002060"/>
                </a:solidFill>
              </a:rPr>
              <a:t>Growth policy is on the agenda for policymakers as they realise that regional policy has an important part to play in spreading economic growth outwards from national and international growth centres.</a:t>
            </a:r>
          </a:p>
          <a:p>
            <a:pPr>
              <a:lnSpc>
                <a:spcPct val="90000"/>
              </a:lnSpc>
              <a:buFont typeface="Wingdings" pitchFamily="2" charset="2"/>
              <a:buNone/>
            </a:pPr>
            <a:endParaRPr lang="en-GB" sz="2400" b="1" smtClean="0"/>
          </a:p>
        </p:txBody>
      </p:sp>
    </p:spTree>
  </p:cSld>
  <p:clrMapOvr>
    <a:masterClrMapping/>
  </p:clrMapOvr>
  <p:transition>
    <p:random/>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386" name="Footer Placeholder 4"/>
          <p:cNvSpPr>
            <a:spLocks noGrp="1"/>
          </p:cNvSpPr>
          <p:nvPr>
            <p:ph type="ftr" sz="quarter" idx="11"/>
          </p:nvPr>
        </p:nvSpPr>
        <p:spPr>
          <a:noFill/>
        </p:spPr>
        <p:txBody>
          <a:bodyPr/>
          <a:lstStyle/>
          <a:p>
            <a:r>
              <a:rPr lang="en-GB"/>
              <a:t>Regional and Local Economics (RELOCE) Lecture slides – Lecture 3b</a:t>
            </a:r>
            <a:endParaRPr lang="en-GB" i="0">
              <a:solidFill>
                <a:schemeClr val="tx1"/>
              </a:solidFill>
              <a:latin typeface="Arial" charset="0"/>
            </a:endParaRPr>
          </a:p>
        </p:txBody>
      </p:sp>
      <p:sp>
        <p:nvSpPr>
          <p:cNvPr id="5" name="Slide Number Placeholder 5"/>
          <p:cNvSpPr>
            <a:spLocks noGrp="1"/>
          </p:cNvSpPr>
          <p:nvPr>
            <p:ph type="sldNum" sz="quarter" idx="12"/>
          </p:nvPr>
        </p:nvSpPr>
        <p:spPr/>
        <p:txBody>
          <a:bodyPr/>
          <a:lstStyle/>
          <a:p>
            <a:pPr>
              <a:defRPr/>
            </a:pPr>
            <a:fld id="{CC1DF3FE-DCDE-471A-AC29-E1479946A089}" type="slidenum">
              <a:rPr lang="en-GB"/>
              <a:pPr>
                <a:defRPr/>
              </a:pPr>
              <a:t>2</a:t>
            </a:fld>
            <a:endParaRPr lang="en-GB">
              <a:latin typeface="Times New Roman" pitchFamily="18" charset="0"/>
            </a:endParaRPr>
          </a:p>
        </p:txBody>
      </p:sp>
      <p:sp>
        <p:nvSpPr>
          <p:cNvPr id="16388" name="Rectangle 3"/>
          <p:cNvSpPr>
            <a:spLocks noGrp="1" noChangeArrowheads="1"/>
          </p:cNvSpPr>
          <p:nvPr>
            <p:ph type="body" idx="1"/>
          </p:nvPr>
        </p:nvSpPr>
        <p:spPr>
          <a:xfrm>
            <a:off x="762000" y="990600"/>
            <a:ext cx="7772400" cy="5181600"/>
          </a:xfrm>
        </p:spPr>
        <p:txBody>
          <a:bodyPr/>
          <a:lstStyle/>
          <a:p>
            <a:pPr marL="533400" indent="-533400" algn="ctr">
              <a:lnSpc>
                <a:spcPct val="90000"/>
              </a:lnSpc>
              <a:buClr>
                <a:schemeClr val="tx2"/>
              </a:buClr>
              <a:buFont typeface="Wingdings" pitchFamily="2" charset="2"/>
              <a:buNone/>
            </a:pPr>
            <a:r>
              <a:rPr lang="en-GB" sz="2400" b="1" smtClean="0">
                <a:solidFill>
                  <a:srgbClr val="002060"/>
                </a:solidFill>
              </a:rPr>
              <a:t>RELOCE Lecture 3b </a:t>
            </a:r>
          </a:p>
          <a:p>
            <a:pPr marL="533400" indent="-533400">
              <a:lnSpc>
                <a:spcPct val="90000"/>
              </a:lnSpc>
              <a:buClr>
                <a:schemeClr val="tx2"/>
              </a:buClr>
              <a:buFont typeface="Wingdings" pitchFamily="2" charset="2"/>
              <a:buNone/>
            </a:pPr>
            <a:r>
              <a:rPr lang="en-GB" sz="2400" b="1" smtClean="0">
                <a:solidFill>
                  <a:srgbClr val="002060"/>
                </a:solidFill>
              </a:rPr>
              <a:t>Last lecture: Neoclassical model of regional growth</a:t>
            </a:r>
          </a:p>
          <a:p>
            <a:pPr marL="533400" indent="-533400">
              <a:lnSpc>
                <a:spcPct val="90000"/>
              </a:lnSpc>
              <a:buClr>
                <a:schemeClr val="tx2"/>
              </a:buClr>
              <a:buFont typeface="Wingdings" pitchFamily="2" charset="2"/>
              <a:buNone/>
            </a:pPr>
            <a:r>
              <a:rPr lang="en-GB" sz="2400" b="1" smtClean="0">
                <a:solidFill>
                  <a:srgbClr val="002060"/>
                </a:solidFill>
              </a:rPr>
              <a:t>This lecture: Demand models &amp; cumulative growth </a:t>
            </a:r>
            <a:r>
              <a:rPr lang="en-GB" sz="2800" b="1" smtClean="0">
                <a:solidFill>
                  <a:srgbClr val="002060"/>
                </a:solidFill>
              </a:rPr>
              <a:t>Aims</a:t>
            </a:r>
          </a:p>
          <a:p>
            <a:pPr marL="533400" indent="-533400">
              <a:lnSpc>
                <a:spcPct val="90000"/>
              </a:lnSpc>
              <a:buClr>
                <a:schemeClr val="tx1"/>
              </a:buClr>
              <a:buFont typeface="Wingdings" pitchFamily="2" charset="2"/>
              <a:buChar char="§"/>
            </a:pPr>
            <a:r>
              <a:rPr lang="en-GB" sz="2000" b="1" smtClean="0">
                <a:solidFill>
                  <a:srgbClr val="002060"/>
                </a:solidFill>
                <a:cs typeface="Times New Roman" pitchFamily="18" charset="0"/>
              </a:rPr>
              <a:t>To introduce the export-led growth model and examine cumulative causation.</a:t>
            </a:r>
          </a:p>
          <a:p>
            <a:pPr marL="533400" indent="-533400">
              <a:lnSpc>
                <a:spcPct val="90000"/>
              </a:lnSpc>
              <a:buClr>
                <a:schemeClr val="tx1"/>
              </a:buClr>
              <a:buFont typeface="Wingdings" pitchFamily="2" charset="2"/>
              <a:buChar char="§"/>
            </a:pPr>
            <a:r>
              <a:rPr lang="en-GB" sz="2000" b="1" smtClean="0">
                <a:solidFill>
                  <a:srgbClr val="002060"/>
                </a:solidFill>
                <a:cs typeface="Times New Roman" pitchFamily="18" charset="0"/>
              </a:rPr>
              <a:t>To examine how the BoP constrains regional growth.</a:t>
            </a:r>
          </a:p>
          <a:p>
            <a:pPr marL="533400" indent="-533400">
              <a:lnSpc>
                <a:spcPct val="90000"/>
              </a:lnSpc>
              <a:buClr>
                <a:schemeClr val="tx1"/>
              </a:buClr>
              <a:buFont typeface="Wingdings" pitchFamily="2" charset="2"/>
              <a:buChar char="§"/>
            </a:pPr>
            <a:r>
              <a:rPr lang="en-GB" sz="2000" b="1" smtClean="0">
                <a:solidFill>
                  <a:srgbClr val="002060"/>
                </a:solidFill>
                <a:cs typeface="Times New Roman" pitchFamily="18" charset="0"/>
              </a:rPr>
              <a:t>To look at other explanations of cumulative growth</a:t>
            </a:r>
          </a:p>
          <a:p>
            <a:pPr marL="533400" indent="-533400">
              <a:lnSpc>
                <a:spcPct val="90000"/>
              </a:lnSpc>
              <a:buClr>
                <a:schemeClr val="tx2"/>
              </a:buClr>
              <a:buFont typeface="Wingdings" pitchFamily="2" charset="2"/>
              <a:buNone/>
            </a:pPr>
            <a:r>
              <a:rPr lang="en-GB" sz="2800" b="1" smtClean="0">
                <a:solidFill>
                  <a:srgbClr val="002060"/>
                </a:solidFill>
              </a:rPr>
              <a:t>Objective</a:t>
            </a:r>
          </a:p>
          <a:p>
            <a:pPr marL="533400" indent="-533400">
              <a:lnSpc>
                <a:spcPct val="90000"/>
              </a:lnSpc>
              <a:buClr>
                <a:schemeClr val="tx1"/>
              </a:buClr>
              <a:buFont typeface="Wingdings" pitchFamily="2" charset="2"/>
              <a:buChar char="§"/>
            </a:pPr>
            <a:r>
              <a:rPr lang="en-GB" sz="2000" b="1" smtClean="0">
                <a:solidFill>
                  <a:srgbClr val="002060"/>
                </a:solidFill>
                <a:cs typeface="Times New Roman" pitchFamily="18" charset="0"/>
              </a:rPr>
              <a:t>To be able to understand the export led growth model and cumulative causation </a:t>
            </a:r>
          </a:p>
          <a:p>
            <a:pPr marL="533400" indent="-533400">
              <a:lnSpc>
                <a:spcPct val="90000"/>
              </a:lnSpc>
              <a:buClr>
                <a:schemeClr val="tx1"/>
              </a:buClr>
              <a:buFont typeface="Wingdings" pitchFamily="2" charset="2"/>
              <a:buChar char="§"/>
            </a:pPr>
            <a:r>
              <a:rPr lang="en-GB" sz="2000" b="1" smtClean="0">
                <a:solidFill>
                  <a:srgbClr val="002060"/>
                </a:solidFill>
                <a:cs typeface="Times New Roman" pitchFamily="18" charset="0"/>
              </a:rPr>
              <a:t>Be aware of the effect on growth of an adverse BoP</a:t>
            </a:r>
          </a:p>
          <a:p>
            <a:pPr marL="533400" indent="-533400">
              <a:lnSpc>
                <a:spcPct val="90000"/>
              </a:lnSpc>
              <a:buClr>
                <a:schemeClr val="tx1"/>
              </a:buClr>
              <a:buFont typeface="Wingdings" pitchFamily="2" charset="2"/>
              <a:buChar char="§"/>
            </a:pPr>
            <a:r>
              <a:rPr lang="en-GB" sz="2000" b="1" smtClean="0">
                <a:solidFill>
                  <a:srgbClr val="002060"/>
                </a:solidFill>
                <a:cs typeface="Times New Roman" pitchFamily="18" charset="0"/>
              </a:rPr>
              <a:t>To be aware of other explanations of cumulative growth and the links between industrial clustering and growth.</a:t>
            </a:r>
          </a:p>
        </p:txBody>
      </p:sp>
    </p:spTree>
  </p:cSld>
  <p:clrMapOvr>
    <a:masterClrMapping/>
  </p:clrMapOvr>
  <p:transition>
    <p:random/>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Footer Placeholder 4"/>
          <p:cNvSpPr>
            <a:spLocks noGrp="1"/>
          </p:cNvSpPr>
          <p:nvPr>
            <p:ph type="ftr" sz="quarter" idx="11"/>
          </p:nvPr>
        </p:nvSpPr>
        <p:spPr>
          <a:noFill/>
        </p:spPr>
        <p:txBody>
          <a:bodyPr/>
          <a:lstStyle/>
          <a:p>
            <a:r>
              <a:rPr lang="en-GB"/>
              <a:t>Regional and Local Economics (RELOCE) Lecture slides – Lecture 3b</a:t>
            </a:r>
            <a:endParaRPr lang="en-GB" i="0">
              <a:solidFill>
                <a:schemeClr val="tx1"/>
              </a:solidFill>
              <a:latin typeface="Arial" charset="0"/>
            </a:endParaRPr>
          </a:p>
        </p:txBody>
      </p:sp>
      <p:sp>
        <p:nvSpPr>
          <p:cNvPr id="5" name="Slide Number Placeholder 5"/>
          <p:cNvSpPr>
            <a:spLocks noGrp="1"/>
          </p:cNvSpPr>
          <p:nvPr>
            <p:ph type="sldNum" sz="quarter" idx="12"/>
          </p:nvPr>
        </p:nvSpPr>
        <p:spPr/>
        <p:txBody>
          <a:bodyPr/>
          <a:lstStyle/>
          <a:p>
            <a:pPr>
              <a:defRPr/>
            </a:pPr>
            <a:fld id="{744F2482-536B-4F08-BC2A-6079D040EF37}" type="slidenum">
              <a:rPr lang="en-GB"/>
              <a:pPr>
                <a:defRPr/>
              </a:pPr>
              <a:t>3</a:t>
            </a:fld>
            <a:endParaRPr lang="en-GB">
              <a:latin typeface="Times New Roman" pitchFamily="18" charset="0"/>
            </a:endParaRPr>
          </a:p>
        </p:txBody>
      </p:sp>
      <p:sp>
        <p:nvSpPr>
          <p:cNvPr id="18435" name="Rectangle 3"/>
          <p:cNvSpPr>
            <a:spLocks noGrp="1" noChangeArrowheads="1"/>
          </p:cNvSpPr>
          <p:nvPr>
            <p:ph type="body" idx="1"/>
          </p:nvPr>
        </p:nvSpPr>
        <p:spPr>
          <a:xfrm>
            <a:off x="642938" y="1071563"/>
            <a:ext cx="8001000" cy="5410200"/>
          </a:xfrm>
        </p:spPr>
        <p:txBody>
          <a:bodyPr/>
          <a:lstStyle/>
          <a:p>
            <a:pPr algn="ctr">
              <a:lnSpc>
                <a:spcPct val="90000"/>
              </a:lnSpc>
              <a:buClr>
                <a:srgbClr val="FF0066"/>
              </a:buClr>
              <a:buFont typeface="Wingdings" pitchFamily="2" charset="2"/>
              <a:buNone/>
            </a:pPr>
            <a:r>
              <a:rPr lang="en-GB" sz="2800" b="1" smtClean="0">
                <a:solidFill>
                  <a:srgbClr val="002060"/>
                </a:solidFill>
              </a:rPr>
              <a:t>Difference between neo-classical and export-based approaches</a:t>
            </a:r>
          </a:p>
          <a:p>
            <a:pPr>
              <a:lnSpc>
                <a:spcPct val="90000"/>
              </a:lnSpc>
              <a:buClr>
                <a:srgbClr val="FF0066"/>
              </a:buClr>
              <a:buFont typeface="Wingdings" pitchFamily="2" charset="2"/>
              <a:buNone/>
            </a:pPr>
            <a:r>
              <a:rPr lang="en-GB" sz="2000" b="1" smtClean="0">
                <a:solidFill>
                  <a:srgbClr val="002060"/>
                </a:solidFill>
              </a:rPr>
              <a:t>Neo-classical model argues that: </a:t>
            </a:r>
          </a:p>
          <a:p>
            <a:pPr>
              <a:lnSpc>
                <a:spcPct val="90000"/>
              </a:lnSpc>
              <a:buClr>
                <a:schemeClr val="tx1"/>
              </a:buClr>
              <a:buFont typeface="Wingdings" pitchFamily="2" charset="2"/>
              <a:buChar char="§"/>
            </a:pPr>
            <a:r>
              <a:rPr lang="en-GB" sz="2000" b="1" smtClean="0">
                <a:solidFill>
                  <a:srgbClr val="002060"/>
                </a:solidFill>
              </a:rPr>
              <a:t>DEMAND adjusts to SUPPLY thus it ignores demand aspects - but it argues that a region’s growth cannot be constrained by supply, where factors are freely mobile”</a:t>
            </a:r>
          </a:p>
          <a:p>
            <a:pPr>
              <a:lnSpc>
                <a:spcPct val="90000"/>
              </a:lnSpc>
              <a:buFont typeface="Wingdings" pitchFamily="2" charset="2"/>
              <a:buNone/>
            </a:pPr>
            <a:r>
              <a:rPr lang="en-GB" sz="2000" b="1" smtClean="0">
                <a:solidFill>
                  <a:srgbClr val="002060"/>
                </a:solidFill>
              </a:rPr>
              <a:t>The export base modelling approach argues that:</a:t>
            </a:r>
          </a:p>
          <a:p>
            <a:pPr>
              <a:lnSpc>
                <a:spcPct val="90000"/>
              </a:lnSpc>
              <a:buClr>
                <a:schemeClr val="tx1"/>
              </a:buClr>
              <a:buFont typeface="Wingdings" pitchFamily="2" charset="2"/>
              <a:buChar char="§"/>
            </a:pPr>
            <a:r>
              <a:rPr lang="en-GB" sz="2000" b="1" smtClean="0">
                <a:solidFill>
                  <a:srgbClr val="002060"/>
                </a:solidFill>
              </a:rPr>
              <a:t>Capital and Labour flow into regions rich in natural resources</a:t>
            </a:r>
          </a:p>
          <a:p>
            <a:pPr>
              <a:lnSpc>
                <a:spcPct val="90000"/>
              </a:lnSpc>
              <a:buClr>
                <a:schemeClr val="tx1"/>
              </a:buClr>
              <a:buFont typeface="Wingdings" pitchFamily="2" charset="2"/>
              <a:buChar char="§"/>
            </a:pPr>
            <a:r>
              <a:rPr lang="en-GB" sz="2000" b="1" smtClean="0">
                <a:solidFill>
                  <a:srgbClr val="002060"/>
                </a:solidFill>
              </a:rPr>
              <a:t>Thus regions grow at different rates due to the uneven distribution of resources</a:t>
            </a:r>
          </a:p>
          <a:p>
            <a:pPr>
              <a:lnSpc>
                <a:spcPct val="90000"/>
              </a:lnSpc>
              <a:buClr>
                <a:srgbClr val="FF0066"/>
              </a:buClr>
              <a:buFont typeface="Wingdings" pitchFamily="2" charset="2"/>
              <a:buNone/>
            </a:pPr>
            <a:r>
              <a:rPr lang="en-GB" sz="2000" b="1" smtClean="0">
                <a:solidFill>
                  <a:srgbClr val="002060"/>
                </a:solidFill>
              </a:rPr>
              <a:t>Still Need to Explain:</a:t>
            </a:r>
          </a:p>
          <a:p>
            <a:pPr>
              <a:lnSpc>
                <a:spcPct val="90000"/>
              </a:lnSpc>
              <a:buClr>
                <a:schemeClr val="tx1"/>
              </a:buClr>
              <a:buFont typeface="Wingdings" pitchFamily="2" charset="2"/>
              <a:buChar char="§"/>
            </a:pPr>
            <a:r>
              <a:rPr lang="en-GB" sz="2000" b="1" smtClean="0">
                <a:solidFill>
                  <a:srgbClr val="002060"/>
                </a:solidFill>
              </a:rPr>
              <a:t>Why Regional specialisation occurs? and</a:t>
            </a:r>
          </a:p>
          <a:p>
            <a:pPr>
              <a:lnSpc>
                <a:spcPct val="90000"/>
              </a:lnSpc>
              <a:buClr>
                <a:schemeClr val="tx1"/>
              </a:buClr>
              <a:buFont typeface="Wingdings" pitchFamily="2" charset="2"/>
              <a:buChar char="§"/>
            </a:pPr>
            <a:r>
              <a:rPr lang="en-GB" sz="2000" b="1" smtClean="0">
                <a:solidFill>
                  <a:srgbClr val="002060"/>
                </a:solidFill>
              </a:rPr>
              <a:t>Circumstances under which a region will continue to grow or decline?</a:t>
            </a:r>
          </a:p>
          <a:p>
            <a:pPr>
              <a:lnSpc>
                <a:spcPct val="90000"/>
              </a:lnSpc>
              <a:buClr>
                <a:schemeClr val="tx1"/>
              </a:buClr>
              <a:buFont typeface="Wingdings" pitchFamily="2" charset="2"/>
              <a:buChar char="§"/>
            </a:pPr>
            <a:r>
              <a:rPr lang="en-GB" sz="2000" b="1" smtClean="0">
                <a:solidFill>
                  <a:srgbClr val="002060"/>
                </a:solidFill>
              </a:rPr>
              <a:t>Explanations are rooted in theories of comparative advantage</a:t>
            </a:r>
          </a:p>
          <a:p>
            <a:pPr>
              <a:lnSpc>
                <a:spcPct val="90000"/>
              </a:lnSpc>
              <a:buFont typeface="Wingdings" pitchFamily="2" charset="2"/>
              <a:buNone/>
            </a:pPr>
            <a:endParaRPr lang="en-GB" sz="2000" b="1" smtClean="0">
              <a:solidFill>
                <a:srgbClr val="660066"/>
              </a:solidFill>
            </a:endParaRPr>
          </a:p>
        </p:txBody>
      </p:sp>
    </p:spTree>
  </p:cSld>
  <p:clrMapOvr>
    <a:masterClrMapping/>
  </p:clrMapOvr>
  <p:transition>
    <p:random/>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9909" name="Footer Placeholder 4"/>
          <p:cNvSpPr>
            <a:spLocks noGrp="1"/>
          </p:cNvSpPr>
          <p:nvPr>
            <p:ph type="ftr" sz="quarter" idx="11"/>
          </p:nvPr>
        </p:nvSpPr>
        <p:spPr>
          <a:noFill/>
        </p:spPr>
        <p:txBody>
          <a:bodyPr/>
          <a:lstStyle/>
          <a:p>
            <a:r>
              <a:rPr lang="en-GB"/>
              <a:t>Regional and Local Economics (RELOCE) Lecture slides – Lecture 3b</a:t>
            </a:r>
            <a:endParaRPr lang="en-GB" i="0">
              <a:solidFill>
                <a:schemeClr val="tx1"/>
              </a:solidFill>
              <a:latin typeface="Arial" charset="0"/>
            </a:endParaRPr>
          </a:p>
        </p:txBody>
      </p:sp>
      <p:sp>
        <p:nvSpPr>
          <p:cNvPr id="41" name="Slide Number Placeholder 5"/>
          <p:cNvSpPr>
            <a:spLocks noGrp="1"/>
          </p:cNvSpPr>
          <p:nvPr>
            <p:ph type="sldNum" sz="quarter" idx="12"/>
          </p:nvPr>
        </p:nvSpPr>
        <p:spPr/>
        <p:txBody>
          <a:bodyPr/>
          <a:lstStyle/>
          <a:p>
            <a:pPr>
              <a:defRPr/>
            </a:pPr>
            <a:fld id="{5BC4E1EC-98B0-4903-86C8-FAF24E341E3E}" type="slidenum">
              <a:rPr lang="en-GB"/>
              <a:pPr>
                <a:defRPr/>
              </a:pPr>
              <a:t>4</a:t>
            </a:fld>
            <a:endParaRPr lang="en-GB">
              <a:latin typeface="Times New Roman" pitchFamily="18" charset="0"/>
            </a:endParaRPr>
          </a:p>
        </p:txBody>
      </p:sp>
      <p:graphicFrame>
        <p:nvGraphicFramePr>
          <p:cNvPr id="79907" name="Object 35"/>
          <p:cNvGraphicFramePr>
            <a:graphicFrameLocks noChangeAspect="1"/>
          </p:cNvGraphicFramePr>
          <p:nvPr/>
        </p:nvGraphicFramePr>
        <p:xfrm>
          <a:off x="3581400" y="1371600"/>
          <a:ext cx="3048000" cy="541338"/>
        </p:xfrm>
        <a:graphic>
          <a:graphicData uri="http://schemas.openxmlformats.org/presentationml/2006/ole">
            <p:oleObj spid="_x0000_s79907" name="Document" r:id="rId4" imgW="2075040" imgH="368280" progId="Word.Document.8">
              <p:embed/>
            </p:oleObj>
          </a:graphicData>
        </a:graphic>
      </p:graphicFrame>
      <p:graphicFrame>
        <p:nvGraphicFramePr>
          <p:cNvPr id="79908" name="Object 36"/>
          <p:cNvGraphicFramePr>
            <a:graphicFrameLocks noChangeAspect="1"/>
          </p:cNvGraphicFramePr>
          <p:nvPr>
            <p:ph type="body" idx="1"/>
          </p:nvPr>
        </p:nvGraphicFramePr>
        <p:xfrm>
          <a:off x="3581400" y="1905000"/>
          <a:ext cx="4141788" cy="523875"/>
        </p:xfrm>
        <a:graphic>
          <a:graphicData uri="http://schemas.openxmlformats.org/presentationml/2006/ole">
            <p:oleObj spid="_x0000_s79908" name="Equation" r:id="rId5" imgW="1600200" imgH="241200" progId="Equation.3">
              <p:embed/>
            </p:oleObj>
          </a:graphicData>
        </a:graphic>
      </p:graphicFrame>
      <p:sp>
        <p:nvSpPr>
          <p:cNvPr id="2" name="Text Box 37"/>
          <p:cNvSpPr txBox="1">
            <a:spLocks noChangeArrowheads="1"/>
          </p:cNvSpPr>
          <p:nvPr/>
        </p:nvSpPr>
        <p:spPr bwMode="auto">
          <a:xfrm>
            <a:off x="990600" y="914400"/>
            <a:ext cx="7772400" cy="1331913"/>
          </a:xfrm>
          <a:prstGeom prst="rect">
            <a:avLst/>
          </a:prstGeom>
          <a:noFill/>
          <a:ln w="12700">
            <a:noFill/>
            <a:miter lim="800000"/>
            <a:headEnd type="none" w="sm" len="sm"/>
            <a:tailEnd type="none" w="sm" len="sm"/>
          </a:ln>
        </p:spPr>
        <p:txBody>
          <a:bodyPr lIns="92075" tIns="46038" rIns="92075" bIns="46038">
            <a:spAutoFit/>
          </a:bodyPr>
          <a:lstStyle/>
          <a:p>
            <a:pPr eaLnBrk="0" hangingPunct="0">
              <a:lnSpc>
                <a:spcPct val="70000"/>
              </a:lnSpc>
              <a:spcBef>
                <a:spcPct val="50000"/>
              </a:spcBef>
              <a:buClr>
                <a:schemeClr val="tx2"/>
              </a:buClr>
              <a:buSzPct val="75000"/>
              <a:buFont typeface="Monotype Sorts"/>
              <a:buNone/>
            </a:pPr>
            <a:r>
              <a:rPr lang="en-GB" sz="3200" b="1">
                <a:solidFill>
                  <a:srgbClr val="002060"/>
                </a:solidFill>
                <a:latin typeface="Arial" charset="0"/>
              </a:rPr>
              <a:t>Heckscher- Ohlin Model</a:t>
            </a:r>
            <a:r>
              <a:rPr lang="en-GB" b="1">
                <a:solidFill>
                  <a:srgbClr val="002060"/>
                </a:solidFill>
                <a:latin typeface="Arial" charset="0"/>
              </a:rPr>
              <a:t> </a:t>
            </a:r>
          </a:p>
          <a:p>
            <a:pPr eaLnBrk="0" hangingPunct="0">
              <a:lnSpc>
                <a:spcPct val="70000"/>
              </a:lnSpc>
              <a:spcBef>
                <a:spcPct val="50000"/>
              </a:spcBef>
              <a:buClr>
                <a:schemeClr val="tx2"/>
              </a:buClr>
              <a:buSzPct val="75000"/>
              <a:buFont typeface="Monotype Sorts"/>
              <a:buNone/>
            </a:pPr>
            <a:r>
              <a:rPr lang="en-GB">
                <a:solidFill>
                  <a:srgbClr val="002060"/>
                </a:solidFill>
                <a:latin typeface="Arial" charset="0"/>
              </a:rPr>
              <a:t>Export demand:</a:t>
            </a:r>
          </a:p>
          <a:p>
            <a:pPr eaLnBrk="0" hangingPunct="0">
              <a:lnSpc>
                <a:spcPct val="70000"/>
              </a:lnSpc>
              <a:spcBef>
                <a:spcPct val="50000"/>
              </a:spcBef>
              <a:buClr>
                <a:schemeClr val="tx2"/>
              </a:buClr>
              <a:buSzPct val="75000"/>
              <a:buFont typeface="Monotype Sorts"/>
              <a:buNone/>
            </a:pPr>
            <a:r>
              <a:rPr lang="en-GB">
                <a:solidFill>
                  <a:srgbClr val="002060"/>
                </a:solidFill>
                <a:latin typeface="Arial" charset="0"/>
              </a:rPr>
              <a:t>Export supply</a:t>
            </a:r>
            <a:r>
              <a:rPr lang="en-GB">
                <a:solidFill>
                  <a:srgbClr val="002060"/>
                </a:solidFill>
              </a:rPr>
              <a:t>: </a:t>
            </a:r>
          </a:p>
        </p:txBody>
      </p:sp>
      <p:grpSp>
        <p:nvGrpSpPr>
          <p:cNvPr id="79943" name="Group 71"/>
          <p:cNvGrpSpPr>
            <a:grpSpLocks/>
          </p:cNvGrpSpPr>
          <p:nvPr/>
        </p:nvGrpSpPr>
        <p:grpSpPr bwMode="auto">
          <a:xfrm>
            <a:off x="1447800" y="2819400"/>
            <a:ext cx="5257800" cy="3657600"/>
            <a:chOff x="912" y="1776"/>
            <a:chExt cx="3312" cy="2304"/>
          </a:xfrm>
        </p:grpSpPr>
        <p:grpSp>
          <p:nvGrpSpPr>
            <p:cNvPr id="3" name="Group 63"/>
            <p:cNvGrpSpPr>
              <a:grpSpLocks/>
            </p:cNvGrpSpPr>
            <p:nvPr/>
          </p:nvGrpSpPr>
          <p:grpSpPr bwMode="auto">
            <a:xfrm>
              <a:off x="1248" y="1824"/>
              <a:ext cx="2976" cy="1920"/>
              <a:chOff x="1248" y="1824"/>
              <a:chExt cx="2976" cy="1920"/>
            </a:xfrm>
          </p:grpSpPr>
          <p:cxnSp>
            <p:nvCxnSpPr>
              <p:cNvPr id="79944" name="AutoShape 38"/>
              <p:cNvCxnSpPr>
                <a:cxnSpLocks noChangeShapeType="1"/>
              </p:cNvCxnSpPr>
              <p:nvPr/>
            </p:nvCxnSpPr>
            <p:spPr bwMode="auto">
              <a:xfrm>
                <a:off x="1248" y="1824"/>
                <a:ext cx="1" cy="1920"/>
              </a:xfrm>
              <a:prstGeom prst="straightConnector1">
                <a:avLst/>
              </a:prstGeom>
              <a:noFill/>
              <a:ln w="50800">
                <a:solidFill>
                  <a:schemeClr val="tx1"/>
                </a:solidFill>
                <a:round/>
                <a:headEnd type="none" w="sm" len="sm"/>
                <a:tailEnd type="none" w="sm" len="sm"/>
              </a:ln>
            </p:spPr>
          </p:cxnSp>
          <p:cxnSp>
            <p:nvCxnSpPr>
              <p:cNvPr id="79945" name="AutoShape 39"/>
              <p:cNvCxnSpPr>
                <a:cxnSpLocks noChangeShapeType="1"/>
              </p:cNvCxnSpPr>
              <p:nvPr/>
            </p:nvCxnSpPr>
            <p:spPr bwMode="auto">
              <a:xfrm>
                <a:off x="1248" y="3744"/>
                <a:ext cx="2976" cy="0"/>
              </a:xfrm>
              <a:prstGeom prst="straightConnector1">
                <a:avLst/>
              </a:prstGeom>
              <a:noFill/>
              <a:ln w="50800">
                <a:solidFill>
                  <a:schemeClr val="tx1"/>
                </a:solidFill>
                <a:round/>
                <a:headEnd type="none" w="sm" len="sm"/>
                <a:tailEnd type="none" w="sm" len="sm"/>
              </a:ln>
            </p:spPr>
          </p:cxnSp>
        </p:grpSp>
        <p:sp>
          <p:nvSpPr>
            <p:cNvPr id="4" name="Text Box 54"/>
            <p:cNvSpPr txBox="1">
              <a:spLocks noChangeArrowheads="1"/>
            </p:cNvSpPr>
            <p:nvPr/>
          </p:nvSpPr>
          <p:spPr bwMode="auto">
            <a:xfrm>
              <a:off x="3888" y="3792"/>
              <a:ext cx="255" cy="288"/>
            </a:xfrm>
            <a:prstGeom prst="rect">
              <a:avLst/>
            </a:prstGeom>
            <a:noFill/>
            <a:ln w="12700">
              <a:noFill/>
              <a:miter lim="800000"/>
              <a:headEnd type="none" w="sm" len="sm"/>
              <a:tailEnd type="none" w="sm" len="sm"/>
            </a:ln>
          </p:spPr>
          <p:txBody>
            <a:bodyPr wrap="none" lIns="92075" tIns="46038" rIns="92075" bIns="46038">
              <a:spAutoFit/>
            </a:bodyPr>
            <a:lstStyle/>
            <a:p>
              <a:pPr eaLnBrk="0" hangingPunct="0">
                <a:spcBef>
                  <a:spcPct val="20000"/>
                </a:spcBef>
                <a:buClr>
                  <a:schemeClr val="tx2"/>
                </a:buClr>
                <a:buSzPct val="75000"/>
                <a:buFont typeface="Monotype Sorts"/>
                <a:buNone/>
              </a:pPr>
              <a:r>
                <a:rPr lang="en-GB"/>
                <a:t>Y</a:t>
              </a:r>
            </a:p>
          </p:txBody>
        </p:sp>
        <p:sp>
          <p:nvSpPr>
            <p:cNvPr id="5" name="Text Box 55"/>
            <p:cNvSpPr txBox="1">
              <a:spLocks noChangeArrowheads="1"/>
            </p:cNvSpPr>
            <p:nvPr/>
          </p:nvSpPr>
          <p:spPr bwMode="auto">
            <a:xfrm>
              <a:off x="912" y="1776"/>
              <a:ext cx="223" cy="288"/>
            </a:xfrm>
            <a:prstGeom prst="rect">
              <a:avLst/>
            </a:prstGeom>
            <a:noFill/>
            <a:ln w="12700">
              <a:noFill/>
              <a:miter lim="800000"/>
              <a:headEnd type="none" w="sm" len="sm"/>
              <a:tailEnd type="none" w="sm" len="sm"/>
            </a:ln>
          </p:spPr>
          <p:txBody>
            <a:bodyPr wrap="none" lIns="92075" tIns="46038" rIns="92075" bIns="46038">
              <a:spAutoFit/>
            </a:bodyPr>
            <a:lstStyle/>
            <a:p>
              <a:pPr eaLnBrk="0" hangingPunct="0">
                <a:spcBef>
                  <a:spcPct val="20000"/>
                </a:spcBef>
                <a:buClr>
                  <a:schemeClr val="tx2"/>
                </a:buClr>
                <a:buSzPct val="75000"/>
                <a:buFont typeface="Monotype Sorts"/>
                <a:buNone/>
              </a:pPr>
              <a:r>
                <a:rPr lang="en-GB"/>
                <a:t>P</a:t>
              </a:r>
            </a:p>
          </p:txBody>
        </p:sp>
      </p:grpSp>
      <p:grpSp>
        <p:nvGrpSpPr>
          <p:cNvPr id="79941" name="Group 69"/>
          <p:cNvGrpSpPr>
            <a:grpSpLocks/>
          </p:cNvGrpSpPr>
          <p:nvPr/>
        </p:nvGrpSpPr>
        <p:grpSpPr bwMode="auto">
          <a:xfrm>
            <a:off x="1524000" y="3124200"/>
            <a:ext cx="4800600" cy="3276600"/>
            <a:chOff x="960" y="1968"/>
            <a:chExt cx="3024" cy="2064"/>
          </a:xfrm>
        </p:grpSpPr>
        <p:sp>
          <p:nvSpPr>
            <p:cNvPr id="79934" name="Text Box 48"/>
            <p:cNvSpPr txBox="1">
              <a:spLocks noChangeArrowheads="1"/>
            </p:cNvSpPr>
            <p:nvPr/>
          </p:nvSpPr>
          <p:spPr bwMode="auto">
            <a:xfrm>
              <a:off x="3600" y="3216"/>
              <a:ext cx="384" cy="288"/>
            </a:xfrm>
            <a:prstGeom prst="rect">
              <a:avLst/>
            </a:prstGeom>
            <a:noFill/>
            <a:ln w="12700">
              <a:noFill/>
              <a:miter lim="800000"/>
              <a:headEnd type="none" w="sm" len="sm"/>
              <a:tailEnd type="none" w="sm" len="sm"/>
            </a:ln>
          </p:spPr>
          <p:txBody>
            <a:bodyPr lIns="92075" tIns="46038" rIns="92075" bIns="46038">
              <a:spAutoFit/>
            </a:bodyPr>
            <a:lstStyle/>
            <a:p>
              <a:pPr eaLnBrk="0" hangingPunct="0">
                <a:spcBef>
                  <a:spcPct val="50000"/>
                </a:spcBef>
                <a:buClr>
                  <a:schemeClr val="tx2"/>
                </a:buClr>
                <a:buSzPct val="75000"/>
                <a:buFont typeface="Monotype Sorts"/>
                <a:buNone/>
              </a:pPr>
              <a:r>
                <a:rPr lang="en-GB" i="1"/>
                <a:t>X</a:t>
              </a:r>
              <a:r>
                <a:rPr lang="en-GB" i="1" baseline="30000"/>
                <a:t>d</a:t>
              </a:r>
              <a:r>
                <a:rPr lang="en-GB" i="1" baseline="-25000"/>
                <a:t>1</a:t>
              </a:r>
              <a:endParaRPr lang="en-GB"/>
            </a:p>
          </p:txBody>
        </p:sp>
        <p:grpSp>
          <p:nvGrpSpPr>
            <p:cNvPr id="79935" name="Group 66"/>
            <p:cNvGrpSpPr>
              <a:grpSpLocks/>
            </p:cNvGrpSpPr>
            <p:nvPr/>
          </p:nvGrpSpPr>
          <p:grpSpPr bwMode="auto">
            <a:xfrm>
              <a:off x="960" y="1968"/>
              <a:ext cx="2640" cy="2064"/>
              <a:chOff x="960" y="1968"/>
              <a:chExt cx="2640" cy="2064"/>
            </a:xfrm>
          </p:grpSpPr>
          <p:sp>
            <p:nvSpPr>
              <p:cNvPr id="79936" name="Line 42"/>
              <p:cNvSpPr>
                <a:spLocks noChangeShapeType="1"/>
              </p:cNvSpPr>
              <p:nvPr/>
            </p:nvSpPr>
            <p:spPr bwMode="auto">
              <a:xfrm>
                <a:off x="1728" y="1968"/>
                <a:ext cx="1872" cy="1392"/>
              </a:xfrm>
              <a:prstGeom prst="line">
                <a:avLst/>
              </a:prstGeom>
              <a:noFill/>
              <a:ln w="38100">
                <a:solidFill>
                  <a:srgbClr val="0000FF"/>
                </a:solidFill>
                <a:round/>
                <a:headEnd type="none" w="sm" len="sm"/>
                <a:tailEnd type="none" w="sm" len="sm"/>
              </a:ln>
            </p:spPr>
            <p:txBody>
              <a:bodyPr wrap="none" lIns="92075" tIns="46038" rIns="92075" bIns="46038" anchor="ctr"/>
              <a:lstStyle/>
              <a:p>
                <a:endParaRPr lang="en-US"/>
              </a:p>
            </p:txBody>
          </p:sp>
          <p:sp>
            <p:nvSpPr>
              <p:cNvPr id="79937" name="Line 49"/>
              <p:cNvSpPr>
                <a:spLocks noChangeShapeType="1"/>
              </p:cNvSpPr>
              <p:nvPr/>
            </p:nvSpPr>
            <p:spPr bwMode="auto">
              <a:xfrm>
                <a:off x="1248" y="2544"/>
                <a:ext cx="1296" cy="0"/>
              </a:xfrm>
              <a:prstGeom prst="line">
                <a:avLst/>
              </a:prstGeom>
              <a:noFill/>
              <a:ln w="12700" cap="rnd">
                <a:solidFill>
                  <a:schemeClr val="tx1"/>
                </a:solidFill>
                <a:prstDash val="sysDot"/>
                <a:round/>
                <a:headEnd type="none" w="sm" len="sm"/>
                <a:tailEnd type="none" w="sm" len="sm"/>
              </a:ln>
            </p:spPr>
            <p:txBody>
              <a:bodyPr wrap="none" lIns="92075" tIns="46038" rIns="92075" bIns="46038" anchor="ctr"/>
              <a:lstStyle/>
              <a:p>
                <a:endParaRPr lang="en-US"/>
              </a:p>
            </p:txBody>
          </p:sp>
          <p:sp>
            <p:nvSpPr>
              <p:cNvPr id="79938" name="Line 50"/>
              <p:cNvSpPr>
                <a:spLocks noChangeShapeType="1"/>
              </p:cNvSpPr>
              <p:nvPr/>
            </p:nvSpPr>
            <p:spPr bwMode="auto">
              <a:xfrm>
                <a:off x="2496" y="2544"/>
                <a:ext cx="0" cy="1200"/>
              </a:xfrm>
              <a:prstGeom prst="line">
                <a:avLst/>
              </a:prstGeom>
              <a:noFill/>
              <a:ln w="12700" cap="rnd">
                <a:solidFill>
                  <a:schemeClr val="tx1"/>
                </a:solidFill>
                <a:prstDash val="sysDot"/>
                <a:round/>
                <a:headEnd type="none" w="sm" len="sm"/>
                <a:tailEnd type="none" w="sm" len="sm"/>
              </a:ln>
            </p:spPr>
            <p:txBody>
              <a:bodyPr wrap="none" lIns="92075" tIns="46038" rIns="92075" bIns="46038" anchor="ctr"/>
              <a:lstStyle/>
              <a:p>
                <a:endParaRPr lang="en-US"/>
              </a:p>
            </p:txBody>
          </p:sp>
          <p:sp>
            <p:nvSpPr>
              <p:cNvPr id="79939" name="Text Box 57"/>
              <p:cNvSpPr txBox="1">
                <a:spLocks noChangeArrowheads="1"/>
              </p:cNvSpPr>
              <p:nvPr/>
            </p:nvSpPr>
            <p:spPr bwMode="auto">
              <a:xfrm>
                <a:off x="960" y="2352"/>
                <a:ext cx="287" cy="288"/>
              </a:xfrm>
              <a:prstGeom prst="rect">
                <a:avLst/>
              </a:prstGeom>
              <a:noFill/>
              <a:ln w="12700">
                <a:noFill/>
                <a:miter lim="800000"/>
                <a:headEnd type="none" w="sm" len="sm"/>
                <a:tailEnd type="none" w="sm" len="sm"/>
              </a:ln>
            </p:spPr>
            <p:txBody>
              <a:bodyPr wrap="none" lIns="92075" tIns="46038" rIns="92075" bIns="46038">
                <a:spAutoFit/>
              </a:bodyPr>
              <a:lstStyle/>
              <a:p>
                <a:pPr eaLnBrk="0" hangingPunct="0">
                  <a:spcBef>
                    <a:spcPct val="20000"/>
                  </a:spcBef>
                  <a:buClr>
                    <a:schemeClr val="tx2"/>
                  </a:buClr>
                  <a:buSzPct val="75000"/>
                  <a:buFont typeface="Monotype Sorts"/>
                  <a:buNone/>
                </a:pPr>
                <a:r>
                  <a:rPr lang="en-GB"/>
                  <a:t>P</a:t>
                </a:r>
                <a:r>
                  <a:rPr lang="en-GB" baseline="30000"/>
                  <a:t>1</a:t>
                </a:r>
                <a:endParaRPr lang="en-GB"/>
              </a:p>
            </p:txBody>
          </p:sp>
          <p:sp>
            <p:nvSpPr>
              <p:cNvPr id="6" name="Text Box 60"/>
              <p:cNvSpPr txBox="1">
                <a:spLocks noChangeArrowheads="1"/>
              </p:cNvSpPr>
              <p:nvPr/>
            </p:nvSpPr>
            <p:spPr bwMode="auto">
              <a:xfrm>
                <a:off x="2352" y="3744"/>
                <a:ext cx="318" cy="288"/>
              </a:xfrm>
              <a:prstGeom prst="rect">
                <a:avLst/>
              </a:prstGeom>
              <a:noFill/>
              <a:ln w="12700">
                <a:noFill/>
                <a:miter lim="800000"/>
                <a:headEnd type="none" w="sm" len="sm"/>
                <a:tailEnd type="none" w="sm" len="sm"/>
              </a:ln>
            </p:spPr>
            <p:txBody>
              <a:bodyPr wrap="none" lIns="92075" tIns="46038" rIns="92075" bIns="46038">
                <a:spAutoFit/>
              </a:bodyPr>
              <a:lstStyle/>
              <a:p>
                <a:pPr eaLnBrk="0" hangingPunct="0">
                  <a:spcBef>
                    <a:spcPct val="20000"/>
                  </a:spcBef>
                  <a:buClr>
                    <a:schemeClr val="tx2"/>
                  </a:buClr>
                  <a:buSzPct val="75000"/>
                  <a:buFont typeface="Monotype Sorts"/>
                  <a:buNone/>
                </a:pPr>
                <a:r>
                  <a:rPr lang="en-GB"/>
                  <a:t>Y</a:t>
                </a:r>
                <a:r>
                  <a:rPr lang="en-GB" baseline="30000"/>
                  <a:t>1</a:t>
                </a:r>
                <a:endParaRPr lang="en-GB"/>
              </a:p>
            </p:txBody>
          </p:sp>
        </p:grpSp>
      </p:grpSp>
      <p:grpSp>
        <p:nvGrpSpPr>
          <p:cNvPr id="79940" name="Group 68"/>
          <p:cNvGrpSpPr>
            <a:grpSpLocks/>
          </p:cNvGrpSpPr>
          <p:nvPr/>
        </p:nvGrpSpPr>
        <p:grpSpPr bwMode="auto">
          <a:xfrm>
            <a:off x="1524000" y="2971800"/>
            <a:ext cx="4953000" cy="3394075"/>
            <a:chOff x="960" y="1872"/>
            <a:chExt cx="3120" cy="2138"/>
          </a:xfrm>
        </p:grpSpPr>
        <p:sp>
          <p:nvSpPr>
            <p:cNvPr id="79925" name="Text Box 45"/>
            <p:cNvSpPr txBox="1">
              <a:spLocks noChangeArrowheads="1"/>
            </p:cNvSpPr>
            <p:nvPr/>
          </p:nvSpPr>
          <p:spPr bwMode="auto">
            <a:xfrm>
              <a:off x="3168" y="3456"/>
              <a:ext cx="384" cy="288"/>
            </a:xfrm>
            <a:prstGeom prst="rect">
              <a:avLst/>
            </a:prstGeom>
            <a:noFill/>
            <a:ln w="12700">
              <a:noFill/>
              <a:miter lim="800000"/>
              <a:headEnd type="none" w="sm" len="sm"/>
              <a:tailEnd type="none" w="sm" len="sm"/>
            </a:ln>
          </p:spPr>
          <p:txBody>
            <a:bodyPr lIns="92075" tIns="46038" rIns="92075" bIns="46038">
              <a:spAutoFit/>
            </a:bodyPr>
            <a:lstStyle/>
            <a:p>
              <a:pPr eaLnBrk="0" hangingPunct="0">
                <a:spcBef>
                  <a:spcPct val="50000"/>
                </a:spcBef>
                <a:buClr>
                  <a:schemeClr val="tx2"/>
                </a:buClr>
                <a:buSzPct val="75000"/>
                <a:buFont typeface="Monotype Sorts"/>
                <a:buNone/>
              </a:pPr>
              <a:r>
                <a:rPr lang="en-GB" i="1"/>
                <a:t>X</a:t>
              </a:r>
              <a:r>
                <a:rPr lang="en-GB" i="1" baseline="30000"/>
                <a:t>d</a:t>
              </a:r>
              <a:r>
                <a:rPr lang="en-GB" i="1" baseline="-25000"/>
                <a:t>0</a:t>
              </a:r>
              <a:endParaRPr lang="en-GB"/>
            </a:p>
          </p:txBody>
        </p:sp>
        <p:sp>
          <p:nvSpPr>
            <p:cNvPr id="79926" name="Text Box 52"/>
            <p:cNvSpPr txBox="1">
              <a:spLocks noChangeArrowheads="1"/>
            </p:cNvSpPr>
            <p:nvPr/>
          </p:nvSpPr>
          <p:spPr bwMode="auto">
            <a:xfrm>
              <a:off x="3696" y="1872"/>
              <a:ext cx="384" cy="288"/>
            </a:xfrm>
            <a:prstGeom prst="rect">
              <a:avLst/>
            </a:prstGeom>
            <a:noFill/>
            <a:ln w="12700">
              <a:noFill/>
              <a:miter lim="800000"/>
              <a:headEnd type="none" w="sm" len="sm"/>
              <a:tailEnd type="none" w="sm" len="sm"/>
            </a:ln>
          </p:spPr>
          <p:txBody>
            <a:bodyPr lIns="92075" tIns="46038" rIns="92075" bIns="46038">
              <a:spAutoFit/>
            </a:bodyPr>
            <a:lstStyle/>
            <a:p>
              <a:pPr eaLnBrk="0" hangingPunct="0">
                <a:spcBef>
                  <a:spcPct val="50000"/>
                </a:spcBef>
                <a:buClr>
                  <a:schemeClr val="tx2"/>
                </a:buClr>
                <a:buSzPct val="75000"/>
                <a:buFont typeface="Monotype Sorts"/>
                <a:buNone/>
              </a:pPr>
              <a:r>
                <a:rPr lang="en-GB" i="1"/>
                <a:t>X</a:t>
              </a:r>
              <a:r>
                <a:rPr lang="en-GB" i="1" baseline="30000"/>
                <a:t>s</a:t>
              </a:r>
              <a:r>
                <a:rPr lang="en-GB" i="1" baseline="-25000"/>
                <a:t>0</a:t>
              </a:r>
            </a:p>
          </p:txBody>
        </p:sp>
        <p:grpSp>
          <p:nvGrpSpPr>
            <p:cNvPr id="79927" name="Group 65"/>
            <p:cNvGrpSpPr>
              <a:grpSpLocks/>
            </p:cNvGrpSpPr>
            <p:nvPr/>
          </p:nvGrpSpPr>
          <p:grpSpPr bwMode="auto">
            <a:xfrm>
              <a:off x="960" y="2016"/>
              <a:ext cx="2736" cy="1994"/>
              <a:chOff x="960" y="2016"/>
              <a:chExt cx="2736" cy="1994"/>
            </a:xfrm>
          </p:grpSpPr>
          <p:sp>
            <p:nvSpPr>
              <p:cNvPr id="79928" name="Line 40"/>
              <p:cNvSpPr>
                <a:spLocks noChangeShapeType="1"/>
              </p:cNvSpPr>
              <p:nvPr/>
            </p:nvSpPr>
            <p:spPr bwMode="auto">
              <a:xfrm flipV="1">
                <a:off x="1248" y="2016"/>
                <a:ext cx="2448" cy="1104"/>
              </a:xfrm>
              <a:prstGeom prst="line">
                <a:avLst/>
              </a:prstGeom>
              <a:noFill/>
              <a:ln w="38100">
                <a:solidFill>
                  <a:schemeClr val="tx1"/>
                </a:solidFill>
                <a:round/>
                <a:headEnd type="none" w="sm" len="sm"/>
                <a:tailEnd type="none" w="sm" len="sm"/>
              </a:ln>
            </p:spPr>
            <p:txBody>
              <a:bodyPr wrap="none" lIns="92075" tIns="46038" rIns="92075" bIns="46038" anchor="ctr"/>
              <a:lstStyle/>
              <a:p>
                <a:endParaRPr lang="en-US"/>
              </a:p>
            </p:txBody>
          </p:sp>
          <p:sp>
            <p:nvSpPr>
              <p:cNvPr id="79929" name="Line 41"/>
              <p:cNvSpPr>
                <a:spLocks noChangeShapeType="1"/>
              </p:cNvSpPr>
              <p:nvPr/>
            </p:nvSpPr>
            <p:spPr bwMode="auto">
              <a:xfrm>
                <a:off x="1248" y="2208"/>
                <a:ext cx="1968" cy="1440"/>
              </a:xfrm>
              <a:prstGeom prst="line">
                <a:avLst/>
              </a:prstGeom>
              <a:noFill/>
              <a:ln w="38100">
                <a:solidFill>
                  <a:schemeClr val="tx1"/>
                </a:solidFill>
                <a:round/>
                <a:headEnd type="none" w="sm" len="sm"/>
                <a:tailEnd type="none" w="sm" len="sm"/>
              </a:ln>
            </p:spPr>
            <p:txBody>
              <a:bodyPr wrap="none" lIns="92075" tIns="46038" rIns="92075" bIns="46038" anchor="ctr"/>
              <a:lstStyle/>
              <a:p>
                <a:endParaRPr lang="en-US"/>
              </a:p>
            </p:txBody>
          </p:sp>
          <p:sp>
            <p:nvSpPr>
              <p:cNvPr id="79930" name="Line 44"/>
              <p:cNvSpPr>
                <a:spLocks noChangeShapeType="1"/>
              </p:cNvSpPr>
              <p:nvPr/>
            </p:nvSpPr>
            <p:spPr bwMode="auto">
              <a:xfrm>
                <a:off x="1248" y="2784"/>
                <a:ext cx="768" cy="0"/>
              </a:xfrm>
              <a:prstGeom prst="line">
                <a:avLst/>
              </a:prstGeom>
              <a:noFill/>
              <a:ln w="12700" cap="rnd">
                <a:solidFill>
                  <a:schemeClr val="tx1"/>
                </a:solidFill>
                <a:prstDash val="sysDot"/>
                <a:round/>
                <a:headEnd type="none" w="sm" len="sm"/>
                <a:tailEnd type="none" w="sm" len="sm"/>
              </a:ln>
            </p:spPr>
            <p:txBody>
              <a:bodyPr wrap="none" lIns="92075" tIns="46038" rIns="92075" bIns="46038" anchor="ctr"/>
              <a:lstStyle/>
              <a:p>
                <a:endParaRPr lang="en-US"/>
              </a:p>
            </p:txBody>
          </p:sp>
          <p:sp>
            <p:nvSpPr>
              <p:cNvPr id="79931" name="Line 47"/>
              <p:cNvSpPr>
                <a:spLocks noChangeShapeType="1"/>
              </p:cNvSpPr>
              <p:nvPr/>
            </p:nvSpPr>
            <p:spPr bwMode="auto">
              <a:xfrm>
                <a:off x="2016" y="2784"/>
                <a:ext cx="0" cy="960"/>
              </a:xfrm>
              <a:prstGeom prst="line">
                <a:avLst/>
              </a:prstGeom>
              <a:noFill/>
              <a:ln w="12700" cap="rnd">
                <a:solidFill>
                  <a:schemeClr val="tx1"/>
                </a:solidFill>
                <a:prstDash val="sysDot"/>
                <a:round/>
                <a:headEnd type="none" w="sm" len="sm"/>
                <a:tailEnd type="none" w="sm" len="sm"/>
              </a:ln>
            </p:spPr>
            <p:txBody>
              <a:bodyPr wrap="none" lIns="92075" tIns="46038" rIns="92075" bIns="46038" anchor="ctr"/>
              <a:lstStyle/>
              <a:p>
                <a:endParaRPr lang="en-US"/>
              </a:p>
            </p:txBody>
          </p:sp>
          <p:sp>
            <p:nvSpPr>
              <p:cNvPr id="79932" name="Text Box 56"/>
              <p:cNvSpPr txBox="1">
                <a:spLocks noChangeArrowheads="1"/>
              </p:cNvSpPr>
              <p:nvPr/>
            </p:nvSpPr>
            <p:spPr bwMode="auto">
              <a:xfrm>
                <a:off x="960" y="2640"/>
                <a:ext cx="319" cy="288"/>
              </a:xfrm>
              <a:prstGeom prst="rect">
                <a:avLst/>
              </a:prstGeom>
              <a:noFill/>
              <a:ln w="12700">
                <a:noFill/>
                <a:miter lim="800000"/>
                <a:headEnd type="none" w="sm" len="sm"/>
                <a:tailEnd type="none" w="sm" len="sm"/>
              </a:ln>
            </p:spPr>
            <p:txBody>
              <a:bodyPr lIns="92075" tIns="46038" rIns="92075" bIns="46038">
                <a:spAutoFit/>
              </a:bodyPr>
              <a:lstStyle/>
              <a:p>
                <a:pPr eaLnBrk="0" hangingPunct="0">
                  <a:spcBef>
                    <a:spcPct val="20000"/>
                  </a:spcBef>
                  <a:buClr>
                    <a:schemeClr val="tx2"/>
                  </a:buClr>
                  <a:buSzPct val="75000"/>
                  <a:buFont typeface="Monotype Sorts"/>
                  <a:buNone/>
                </a:pPr>
                <a:r>
                  <a:rPr lang="en-GB"/>
                  <a:t>P*</a:t>
                </a:r>
              </a:p>
            </p:txBody>
          </p:sp>
          <p:sp>
            <p:nvSpPr>
              <p:cNvPr id="79933" name="Text Box 59"/>
              <p:cNvSpPr txBox="1">
                <a:spLocks noChangeArrowheads="1"/>
              </p:cNvSpPr>
              <p:nvPr/>
            </p:nvSpPr>
            <p:spPr bwMode="auto">
              <a:xfrm>
                <a:off x="1911" y="3722"/>
                <a:ext cx="350" cy="288"/>
              </a:xfrm>
              <a:prstGeom prst="rect">
                <a:avLst/>
              </a:prstGeom>
              <a:noFill/>
              <a:ln w="12700">
                <a:noFill/>
                <a:miter lim="800000"/>
                <a:headEnd type="none" w="sm" len="sm"/>
                <a:tailEnd type="none" w="sm" len="sm"/>
              </a:ln>
            </p:spPr>
            <p:txBody>
              <a:bodyPr wrap="none" lIns="92075" tIns="46038" rIns="92075" bIns="46038">
                <a:spAutoFit/>
              </a:bodyPr>
              <a:lstStyle/>
              <a:p>
                <a:pPr eaLnBrk="0" hangingPunct="0">
                  <a:spcBef>
                    <a:spcPct val="20000"/>
                  </a:spcBef>
                  <a:buClr>
                    <a:schemeClr val="tx2"/>
                  </a:buClr>
                  <a:buSzPct val="75000"/>
                  <a:buFont typeface="Monotype Sorts"/>
                  <a:buNone/>
                </a:pPr>
                <a:r>
                  <a:rPr lang="en-GB"/>
                  <a:t>Y*</a:t>
                </a:r>
              </a:p>
            </p:txBody>
          </p:sp>
        </p:grpSp>
      </p:grpSp>
      <p:grpSp>
        <p:nvGrpSpPr>
          <p:cNvPr id="79942" name="Group 70"/>
          <p:cNvGrpSpPr>
            <a:grpSpLocks/>
          </p:cNvGrpSpPr>
          <p:nvPr/>
        </p:nvGrpSpPr>
        <p:grpSpPr bwMode="auto">
          <a:xfrm>
            <a:off x="1981200" y="3581400"/>
            <a:ext cx="4648200" cy="2819400"/>
            <a:chOff x="1248" y="2256"/>
            <a:chExt cx="2928" cy="1776"/>
          </a:xfrm>
        </p:grpSpPr>
        <p:sp>
          <p:nvSpPr>
            <p:cNvPr id="79919" name="Text Box 53"/>
            <p:cNvSpPr txBox="1">
              <a:spLocks noChangeArrowheads="1"/>
            </p:cNvSpPr>
            <p:nvPr/>
          </p:nvSpPr>
          <p:spPr bwMode="auto">
            <a:xfrm>
              <a:off x="3792" y="2256"/>
              <a:ext cx="384" cy="288"/>
            </a:xfrm>
            <a:prstGeom prst="rect">
              <a:avLst/>
            </a:prstGeom>
            <a:noFill/>
            <a:ln w="12700">
              <a:noFill/>
              <a:miter lim="800000"/>
              <a:headEnd type="none" w="sm" len="sm"/>
              <a:tailEnd type="none" w="sm" len="sm"/>
            </a:ln>
          </p:spPr>
          <p:txBody>
            <a:bodyPr lIns="92075" tIns="46038" rIns="92075" bIns="46038">
              <a:spAutoFit/>
            </a:bodyPr>
            <a:lstStyle/>
            <a:p>
              <a:pPr eaLnBrk="0" hangingPunct="0">
                <a:spcBef>
                  <a:spcPct val="50000"/>
                </a:spcBef>
                <a:buClr>
                  <a:schemeClr val="tx2"/>
                </a:buClr>
                <a:buSzPct val="75000"/>
                <a:buFont typeface="Monotype Sorts"/>
                <a:buNone/>
              </a:pPr>
              <a:r>
                <a:rPr lang="en-GB" i="1"/>
                <a:t>X</a:t>
              </a:r>
              <a:r>
                <a:rPr lang="en-GB" i="1" baseline="30000"/>
                <a:t>s</a:t>
              </a:r>
              <a:r>
                <a:rPr lang="en-GB" i="1" baseline="-25000"/>
                <a:t>1</a:t>
              </a:r>
              <a:endParaRPr lang="en-GB"/>
            </a:p>
          </p:txBody>
        </p:sp>
        <p:grpSp>
          <p:nvGrpSpPr>
            <p:cNvPr id="79920" name="Group 67"/>
            <p:cNvGrpSpPr>
              <a:grpSpLocks/>
            </p:cNvGrpSpPr>
            <p:nvPr/>
          </p:nvGrpSpPr>
          <p:grpSpPr bwMode="auto">
            <a:xfrm>
              <a:off x="1248" y="2352"/>
              <a:ext cx="2544" cy="1680"/>
              <a:chOff x="1248" y="2352"/>
              <a:chExt cx="2544" cy="1680"/>
            </a:xfrm>
          </p:grpSpPr>
          <p:sp>
            <p:nvSpPr>
              <p:cNvPr id="79921" name="Line 43"/>
              <p:cNvSpPr>
                <a:spLocks noChangeShapeType="1"/>
              </p:cNvSpPr>
              <p:nvPr/>
            </p:nvSpPr>
            <p:spPr bwMode="auto">
              <a:xfrm flipV="1">
                <a:off x="1344" y="2352"/>
                <a:ext cx="2448" cy="1104"/>
              </a:xfrm>
              <a:prstGeom prst="line">
                <a:avLst/>
              </a:prstGeom>
              <a:noFill/>
              <a:ln w="38100">
                <a:solidFill>
                  <a:srgbClr val="FF3300"/>
                </a:solidFill>
                <a:round/>
                <a:headEnd type="none" w="sm" len="sm"/>
                <a:tailEnd type="none" w="sm" len="sm"/>
              </a:ln>
            </p:spPr>
            <p:txBody>
              <a:bodyPr wrap="none" lIns="92075" tIns="46038" rIns="92075" bIns="46038" anchor="ctr"/>
              <a:lstStyle/>
              <a:p>
                <a:endParaRPr lang="en-US"/>
              </a:p>
            </p:txBody>
          </p:sp>
          <p:sp>
            <p:nvSpPr>
              <p:cNvPr id="79922" name="Line 51"/>
              <p:cNvSpPr>
                <a:spLocks noChangeShapeType="1"/>
              </p:cNvSpPr>
              <p:nvPr/>
            </p:nvSpPr>
            <p:spPr bwMode="auto">
              <a:xfrm>
                <a:off x="2832" y="2784"/>
                <a:ext cx="0" cy="960"/>
              </a:xfrm>
              <a:prstGeom prst="line">
                <a:avLst/>
              </a:prstGeom>
              <a:noFill/>
              <a:ln w="12700" cap="rnd">
                <a:solidFill>
                  <a:schemeClr val="tx1"/>
                </a:solidFill>
                <a:prstDash val="sysDot"/>
                <a:round/>
                <a:headEnd type="none" w="sm" len="sm"/>
                <a:tailEnd type="none" w="sm" len="sm"/>
              </a:ln>
            </p:spPr>
            <p:txBody>
              <a:bodyPr wrap="none" lIns="92075" tIns="46038" rIns="92075" bIns="46038" anchor="ctr"/>
              <a:lstStyle/>
              <a:p>
                <a:endParaRPr lang="en-US"/>
              </a:p>
            </p:txBody>
          </p:sp>
          <p:sp>
            <p:nvSpPr>
              <p:cNvPr id="79923" name="Text Box 61"/>
              <p:cNvSpPr txBox="1">
                <a:spLocks noChangeArrowheads="1"/>
              </p:cNvSpPr>
              <p:nvPr/>
            </p:nvSpPr>
            <p:spPr bwMode="auto">
              <a:xfrm>
                <a:off x="2688" y="3744"/>
                <a:ext cx="447" cy="288"/>
              </a:xfrm>
              <a:prstGeom prst="rect">
                <a:avLst/>
              </a:prstGeom>
              <a:noFill/>
              <a:ln w="12700">
                <a:noFill/>
                <a:miter lim="800000"/>
                <a:headEnd type="none" w="sm" len="sm"/>
                <a:tailEnd type="none" w="sm" len="sm"/>
              </a:ln>
            </p:spPr>
            <p:txBody>
              <a:bodyPr wrap="none" lIns="92075" tIns="46038" rIns="92075" bIns="46038">
                <a:spAutoFit/>
              </a:bodyPr>
              <a:lstStyle/>
              <a:p>
                <a:pPr eaLnBrk="0" hangingPunct="0">
                  <a:spcBef>
                    <a:spcPct val="20000"/>
                  </a:spcBef>
                  <a:buClr>
                    <a:schemeClr val="tx2"/>
                  </a:buClr>
                  <a:buSzPct val="75000"/>
                  <a:buFont typeface="Monotype Sorts"/>
                  <a:buNone/>
                </a:pPr>
                <a:r>
                  <a:rPr lang="en-GB"/>
                  <a:t>Y**</a:t>
                </a:r>
              </a:p>
            </p:txBody>
          </p:sp>
          <p:sp>
            <p:nvSpPr>
              <p:cNvPr id="79924" name="Line 62"/>
              <p:cNvSpPr>
                <a:spLocks noChangeShapeType="1"/>
              </p:cNvSpPr>
              <p:nvPr/>
            </p:nvSpPr>
            <p:spPr bwMode="auto">
              <a:xfrm>
                <a:off x="1248" y="2784"/>
                <a:ext cx="1632" cy="0"/>
              </a:xfrm>
              <a:prstGeom prst="line">
                <a:avLst/>
              </a:prstGeom>
              <a:noFill/>
              <a:ln w="12700" cap="rnd">
                <a:solidFill>
                  <a:schemeClr val="tx1"/>
                </a:solidFill>
                <a:prstDash val="sysDot"/>
                <a:round/>
                <a:headEnd type="none" w="sm" len="sm"/>
                <a:tailEnd type="none" w="sm" len="sm"/>
              </a:ln>
            </p:spPr>
            <p:txBody>
              <a:bodyPr wrap="none" lIns="92075" tIns="46038" rIns="92075" bIns="46038" anchor="ctr"/>
              <a:lstStyle/>
              <a:p>
                <a:endParaRPr lang="en-US"/>
              </a:p>
            </p:txBody>
          </p:sp>
        </p:grpSp>
      </p:grpSp>
      <p:grpSp>
        <p:nvGrpSpPr>
          <p:cNvPr id="79950" name="Group 78"/>
          <p:cNvGrpSpPr>
            <a:grpSpLocks/>
          </p:cNvGrpSpPr>
          <p:nvPr/>
        </p:nvGrpSpPr>
        <p:grpSpPr bwMode="auto">
          <a:xfrm>
            <a:off x="2133600" y="2708275"/>
            <a:ext cx="3771900" cy="1635125"/>
            <a:chOff x="1344" y="1706"/>
            <a:chExt cx="2376" cy="1030"/>
          </a:xfrm>
        </p:grpSpPr>
        <p:sp>
          <p:nvSpPr>
            <p:cNvPr id="79917" name="Line 76"/>
            <p:cNvSpPr>
              <a:spLocks noChangeShapeType="1"/>
            </p:cNvSpPr>
            <p:nvPr/>
          </p:nvSpPr>
          <p:spPr bwMode="auto">
            <a:xfrm flipV="1">
              <a:off x="1344" y="1872"/>
              <a:ext cx="1824" cy="864"/>
            </a:xfrm>
            <a:prstGeom prst="line">
              <a:avLst/>
            </a:prstGeom>
            <a:noFill/>
            <a:ln w="38100">
              <a:solidFill>
                <a:srgbClr val="339966"/>
              </a:solidFill>
              <a:round/>
              <a:headEnd type="none" w="sm" len="sm"/>
              <a:tailEnd type="none" w="lg" len="med"/>
            </a:ln>
          </p:spPr>
          <p:txBody>
            <a:bodyPr wrap="none" lIns="92075" tIns="46038" rIns="92075" bIns="46038"/>
            <a:lstStyle/>
            <a:p>
              <a:endParaRPr lang="en-US"/>
            </a:p>
          </p:txBody>
        </p:sp>
        <p:sp>
          <p:nvSpPr>
            <p:cNvPr id="79918" name="Text Box 77"/>
            <p:cNvSpPr txBox="1">
              <a:spLocks noChangeArrowheads="1"/>
            </p:cNvSpPr>
            <p:nvPr/>
          </p:nvSpPr>
          <p:spPr bwMode="auto">
            <a:xfrm>
              <a:off x="3158" y="1706"/>
              <a:ext cx="562" cy="288"/>
            </a:xfrm>
            <a:prstGeom prst="rect">
              <a:avLst/>
            </a:prstGeom>
            <a:noFill/>
            <a:ln w="38100">
              <a:noFill/>
              <a:miter lim="800000"/>
              <a:headEnd type="none" w="sm" len="sm"/>
              <a:tailEnd type="none" w="lg" len="med"/>
            </a:ln>
          </p:spPr>
          <p:txBody>
            <a:bodyPr wrap="none" lIns="92075" tIns="46038" rIns="92075" bIns="46038">
              <a:spAutoFit/>
            </a:bodyPr>
            <a:lstStyle/>
            <a:p>
              <a:pPr eaLnBrk="0" hangingPunct="0"/>
              <a:r>
                <a:rPr lang="en-GB"/>
                <a:t>X</a:t>
              </a:r>
              <a:r>
                <a:rPr lang="en-GB" baseline="30000"/>
                <a:t>s</a:t>
              </a:r>
              <a:r>
                <a:rPr lang="en-GB" baseline="-25000"/>
                <a:t>temp</a:t>
              </a:r>
            </a:p>
          </p:txBody>
        </p:sp>
      </p:gr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0-#ppt_w/2"/>
                                          </p:val>
                                        </p:tav>
                                        <p:tav tm="100000">
                                          <p:val>
                                            <p:strVal val="#ppt_x"/>
                                          </p:val>
                                        </p:tav>
                                      </p:tavLst>
                                    </p:anim>
                                    <p:anim calcmode="lin" valueType="num">
                                      <p:cBhvr additive="base">
                                        <p:cTn id="8" dur="500" fill="hold"/>
                                        <p:tgtEl>
                                          <p:spTgt spid="2"/>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79907"/>
                                        </p:tgtEl>
                                        <p:attrNameLst>
                                          <p:attrName>style.visibility</p:attrName>
                                        </p:attrNameLst>
                                      </p:cBhvr>
                                      <p:to>
                                        <p:strVal val="visible"/>
                                      </p:to>
                                    </p:set>
                                    <p:anim calcmode="lin" valueType="num">
                                      <p:cBhvr additive="base">
                                        <p:cTn id="13" dur="500" fill="hold"/>
                                        <p:tgtEl>
                                          <p:spTgt spid="79907"/>
                                        </p:tgtEl>
                                        <p:attrNameLst>
                                          <p:attrName>ppt_x</p:attrName>
                                        </p:attrNameLst>
                                      </p:cBhvr>
                                      <p:tavLst>
                                        <p:tav tm="0">
                                          <p:val>
                                            <p:strVal val="0-#ppt_w/2"/>
                                          </p:val>
                                        </p:tav>
                                        <p:tav tm="100000">
                                          <p:val>
                                            <p:strVal val="#ppt_x"/>
                                          </p:val>
                                        </p:tav>
                                      </p:tavLst>
                                    </p:anim>
                                    <p:anim calcmode="lin" valueType="num">
                                      <p:cBhvr additive="base">
                                        <p:cTn id="14" dur="500" fill="hold"/>
                                        <p:tgtEl>
                                          <p:spTgt spid="79907"/>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nodeType="clickEffect">
                                  <p:stCondLst>
                                    <p:cond delay="0"/>
                                  </p:stCondLst>
                                  <p:childTnLst>
                                    <p:set>
                                      <p:cBhvr>
                                        <p:cTn id="18" dur="1" fill="hold">
                                          <p:stCondLst>
                                            <p:cond delay="0"/>
                                          </p:stCondLst>
                                        </p:cTn>
                                        <p:tgtEl>
                                          <p:spTgt spid="79908"/>
                                        </p:tgtEl>
                                        <p:attrNameLst>
                                          <p:attrName>style.visibility</p:attrName>
                                        </p:attrNameLst>
                                      </p:cBhvr>
                                      <p:to>
                                        <p:strVal val="visible"/>
                                      </p:to>
                                    </p:set>
                                    <p:anim calcmode="lin" valueType="num">
                                      <p:cBhvr additive="base">
                                        <p:cTn id="19" dur="500" fill="hold"/>
                                        <p:tgtEl>
                                          <p:spTgt spid="79908"/>
                                        </p:tgtEl>
                                        <p:attrNameLst>
                                          <p:attrName>ppt_x</p:attrName>
                                        </p:attrNameLst>
                                      </p:cBhvr>
                                      <p:tavLst>
                                        <p:tav tm="0">
                                          <p:val>
                                            <p:strVal val="0-#ppt_w/2"/>
                                          </p:val>
                                        </p:tav>
                                        <p:tav tm="100000">
                                          <p:val>
                                            <p:strVal val="#ppt_x"/>
                                          </p:val>
                                        </p:tav>
                                      </p:tavLst>
                                    </p:anim>
                                    <p:anim calcmode="lin" valueType="num">
                                      <p:cBhvr additive="base">
                                        <p:cTn id="20" dur="500" fill="hold"/>
                                        <p:tgtEl>
                                          <p:spTgt spid="79908"/>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nodeType="clickEffect">
                                  <p:stCondLst>
                                    <p:cond delay="0"/>
                                  </p:stCondLst>
                                  <p:childTnLst>
                                    <p:set>
                                      <p:cBhvr>
                                        <p:cTn id="24" dur="1" fill="hold">
                                          <p:stCondLst>
                                            <p:cond delay="0"/>
                                          </p:stCondLst>
                                        </p:cTn>
                                        <p:tgtEl>
                                          <p:spTgt spid="79943"/>
                                        </p:tgtEl>
                                        <p:attrNameLst>
                                          <p:attrName>style.visibility</p:attrName>
                                        </p:attrNameLst>
                                      </p:cBhvr>
                                      <p:to>
                                        <p:strVal val="visible"/>
                                      </p:to>
                                    </p:set>
                                    <p:anim calcmode="lin" valueType="num">
                                      <p:cBhvr additive="base">
                                        <p:cTn id="25" dur="500" fill="hold"/>
                                        <p:tgtEl>
                                          <p:spTgt spid="79943"/>
                                        </p:tgtEl>
                                        <p:attrNameLst>
                                          <p:attrName>ppt_x</p:attrName>
                                        </p:attrNameLst>
                                      </p:cBhvr>
                                      <p:tavLst>
                                        <p:tav tm="0">
                                          <p:val>
                                            <p:strVal val="0-#ppt_w/2"/>
                                          </p:val>
                                        </p:tav>
                                        <p:tav tm="100000">
                                          <p:val>
                                            <p:strVal val="#ppt_x"/>
                                          </p:val>
                                        </p:tav>
                                      </p:tavLst>
                                    </p:anim>
                                    <p:anim calcmode="lin" valueType="num">
                                      <p:cBhvr additive="base">
                                        <p:cTn id="26" dur="500" fill="hold"/>
                                        <p:tgtEl>
                                          <p:spTgt spid="79943"/>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nodeType="clickEffect">
                                  <p:stCondLst>
                                    <p:cond delay="0"/>
                                  </p:stCondLst>
                                  <p:childTnLst>
                                    <p:set>
                                      <p:cBhvr>
                                        <p:cTn id="30" dur="1" fill="hold">
                                          <p:stCondLst>
                                            <p:cond delay="0"/>
                                          </p:stCondLst>
                                        </p:cTn>
                                        <p:tgtEl>
                                          <p:spTgt spid="79940"/>
                                        </p:tgtEl>
                                        <p:attrNameLst>
                                          <p:attrName>style.visibility</p:attrName>
                                        </p:attrNameLst>
                                      </p:cBhvr>
                                      <p:to>
                                        <p:strVal val="visible"/>
                                      </p:to>
                                    </p:set>
                                    <p:anim calcmode="lin" valueType="num">
                                      <p:cBhvr additive="base">
                                        <p:cTn id="31" dur="500" fill="hold"/>
                                        <p:tgtEl>
                                          <p:spTgt spid="79940"/>
                                        </p:tgtEl>
                                        <p:attrNameLst>
                                          <p:attrName>ppt_x</p:attrName>
                                        </p:attrNameLst>
                                      </p:cBhvr>
                                      <p:tavLst>
                                        <p:tav tm="0">
                                          <p:val>
                                            <p:strVal val="0-#ppt_w/2"/>
                                          </p:val>
                                        </p:tav>
                                        <p:tav tm="100000">
                                          <p:val>
                                            <p:strVal val="#ppt_x"/>
                                          </p:val>
                                        </p:tav>
                                      </p:tavLst>
                                    </p:anim>
                                    <p:anim calcmode="lin" valueType="num">
                                      <p:cBhvr additive="base">
                                        <p:cTn id="32" dur="500" fill="hold"/>
                                        <p:tgtEl>
                                          <p:spTgt spid="79940"/>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8" fill="hold" nodeType="clickEffect">
                                  <p:stCondLst>
                                    <p:cond delay="0"/>
                                  </p:stCondLst>
                                  <p:childTnLst>
                                    <p:set>
                                      <p:cBhvr>
                                        <p:cTn id="36" dur="1" fill="hold">
                                          <p:stCondLst>
                                            <p:cond delay="0"/>
                                          </p:stCondLst>
                                        </p:cTn>
                                        <p:tgtEl>
                                          <p:spTgt spid="79941"/>
                                        </p:tgtEl>
                                        <p:attrNameLst>
                                          <p:attrName>style.visibility</p:attrName>
                                        </p:attrNameLst>
                                      </p:cBhvr>
                                      <p:to>
                                        <p:strVal val="visible"/>
                                      </p:to>
                                    </p:set>
                                    <p:anim calcmode="lin" valueType="num">
                                      <p:cBhvr additive="base">
                                        <p:cTn id="37" dur="500" fill="hold"/>
                                        <p:tgtEl>
                                          <p:spTgt spid="79941"/>
                                        </p:tgtEl>
                                        <p:attrNameLst>
                                          <p:attrName>ppt_x</p:attrName>
                                        </p:attrNameLst>
                                      </p:cBhvr>
                                      <p:tavLst>
                                        <p:tav tm="0">
                                          <p:val>
                                            <p:strVal val="0-#ppt_w/2"/>
                                          </p:val>
                                        </p:tav>
                                        <p:tav tm="100000">
                                          <p:val>
                                            <p:strVal val="#ppt_x"/>
                                          </p:val>
                                        </p:tav>
                                      </p:tavLst>
                                    </p:anim>
                                    <p:anim calcmode="lin" valueType="num">
                                      <p:cBhvr additive="base">
                                        <p:cTn id="38" dur="500" fill="hold"/>
                                        <p:tgtEl>
                                          <p:spTgt spid="79941"/>
                                        </p:tgtEl>
                                        <p:attrNameLst>
                                          <p:attrName>ppt_y</p:attrName>
                                        </p:attrNameLst>
                                      </p:cBhvr>
                                      <p:tavLst>
                                        <p:tav tm="0">
                                          <p:val>
                                            <p:strVal val="#ppt_y"/>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8" fill="hold" nodeType="clickEffect">
                                  <p:stCondLst>
                                    <p:cond delay="0"/>
                                  </p:stCondLst>
                                  <p:childTnLst>
                                    <p:set>
                                      <p:cBhvr>
                                        <p:cTn id="42" dur="1" fill="hold">
                                          <p:stCondLst>
                                            <p:cond delay="0"/>
                                          </p:stCondLst>
                                        </p:cTn>
                                        <p:tgtEl>
                                          <p:spTgt spid="79950"/>
                                        </p:tgtEl>
                                        <p:attrNameLst>
                                          <p:attrName>style.visibility</p:attrName>
                                        </p:attrNameLst>
                                      </p:cBhvr>
                                      <p:to>
                                        <p:strVal val="visible"/>
                                      </p:to>
                                    </p:set>
                                    <p:anim calcmode="lin" valueType="num">
                                      <p:cBhvr additive="base">
                                        <p:cTn id="43" dur="500" fill="hold"/>
                                        <p:tgtEl>
                                          <p:spTgt spid="79950"/>
                                        </p:tgtEl>
                                        <p:attrNameLst>
                                          <p:attrName>ppt_x</p:attrName>
                                        </p:attrNameLst>
                                      </p:cBhvr>
                                      <p:tavLst>
                                        <p:tav tm="0">
                                          <p:val>
                                            <p:strVal val="0-#ppt_w/2"/>
                                          </p:val>
                                        </p:tav>
                                        <p:tav tm="100000">
                                          <p:val>
                                            <p:strVal val="#ppt_x"/>
                                          </p:val>
                                        </p:tav>
                                      </p:tavLst>
                                    </p:anim>
                                    <p:anim calcmode="lin" valueType="num">
                                      <p:cBhvr additive="base">
                                        <p:cTn id="44" dur="500" fill="hold"/>
                                        <p:tgtEl>
                                          <p:spTgt spid="79950"/>
                                        </p:tgtEl>
                                        <p:attrNameLst>
                                          <p:attrName>ppt_y</p:attrName>
                                        </p:attrNameLst>
                                      </p:cBhvr>
                                      <p:tavLst>
                                        <p:tav tm="0">
                                          <p:val>
                                            <p:strVal val="#ppt_y"/>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8" fill="hold" nodeType="clickEffect">
                                  <p:stCondLst>
                                    <p:cond delay="0"/>
                                  </p:stCondLst>
                                  <p:childTnLst>
                                    <p:set>
                                      <p:cBhvr>
                                        <p:cTn id="48" dur="1" fill="hold">
                                          <p:stCondLst>
                                            <p:cond delay="0"/>
                                          </p:stCondLst>
                                        </p:cTn>
                                        <p:tgtEl>
                                          <p:spTgt spid="79942"/>
                                        </p:tgtEl>
                                        <p:attrNameLst>
                                          <p:attrName>style.visibility</p:attrName>
                                        </p:attrNameLst>
                                      </p:cBhvr>
                                      <p:to>
                                        <p:strVal val="visible"/>
                                      </p:to>
                                    </p:set>
                                    <p:anim calcmode="lin" valueType="num">
                                      <p:cBhvr additive="base">
                                        <p:cTn id="49" dur="500" fill="hold"/>
                                        <p:tgtEl>
                                          <p:spTgt spid="79942"/>
                                        </p:tgtEl>
                                        <p:attrNameLst>
                                          <p:attrName>ppt_x</p:attrName>
                                        </p:attrNameLst>
                                      </p:cBhvr>
                                      <p:tavLst>
                                        <p:tav tm="0">
                                          <p:val>
                                            <p:strVal val="0-#ppt_w/2"/>
                                          </p:val>
                                        </p:tav>
                                        <p:tav tm="100000">
                                          <p:val>
                                            <p:strVal val="#ppt_x"/>
                                          </p:val>
                                        </p:tav>
                                      </p:tavLst>
                                    </p:anim>
                                    <p:anim calcmode="lin" valueType="num">
                                      <p:cBhvr additive="base">
                                        <p:cTn id="50" dur="500" fill="hold"/>
                                        <p:tgtEl>
                                          <p:spTgt spid="7994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utoUpdateAnimBg="0"/>
    </p:bld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21" name="Footer Placeholder 4"/>
          <p:cNvSpPr>
            <a:spLocks noGrp="1"/>
          </p:cNvSpPr>
          <p:nvPr>
            <p:ph type="ftr" sz="quarter" idx="11"/>
          </p:nvPr>
        </p:nvSpPr>
        <p:spPr>
          <a:noFill/>
        </p:spPr>
        <p:txBody>
          <a:bodyPr/>
          <a:lstStyle/>
          <a:p>
            <a:r>
              <a:rPr lang="en-GB"/>
              <a:t>Regional and Local Economics (RELOCE) Lecture slides – Lecture 3b</a:t>
            </a:r>
            <a:endParaRPr lang="en-GB" i="0">
              <a:solidFill>
                <a:schemeClr val="tx1"/>
              </a:solidFill>
              <a:latin typeface="Arial" charset="0"/>
            </a:endParaRPr>
          </a:p>
        </p:txBody>
      </p:sp>
      <p:sp>
        <p:nvSpPr>
          <p:cNvPr id="5" name="Slide Number Placeholder 5"/>
          <p:cNvSpPr>
            <a:spLocks noGrp="1"/>
          </p:cNvSpPr>
          <p:nvPr>
            <p:ph type="sldNum" sz="quarter" idx="12"/>
          </p:nvPr>
        </p:nvSpPr>
        <p:spPr/>
        <p:txBody>
          <a:bodyPr/>
          <a:lstStyle/>
          <a:p>
            <a:pPr>
              <a:defRPr/>
            </a:pPr>
            <a:fld id="{DF61E85F-3C7C-4EF8-BE0D-050CCC438BDF}" type="slidenum">
              <a:rPr lang="en-GB"/>
              <a:pPr>
                <a:defRPr/>
              </a:pPr>
              <a:t>5</a:t>
            </a:fld>
            <a:endParaRPr lang="en-GB">
              <a:latin typeface="Times New Roman" pitchFamily="18" charset="0"/>
            </a:endParaRPr>
          </a:p>
        </p:txBody>
      </p:sp>
      <p:sp>
        <p:nvSpPr>
          <p:cNvPr id="81923" name="Rectangle 3"/>
          <p:cNvSpPr>
            <a:spLocks noGrp="1" noChangeArrowheads="1"/>
          </p:cNvSpPr>
          <p:nvPr>
            <p:ph type="body" idx="1"/>
          </p:nvPr>
        </p:nvSpPr>
        <p:spPr>
          <a:xfrm>
            <a:off x="533400" y="1066800"/>
            <a:ext cx="7391400" cy="5105400"/>
          </a:xfrm>
        </p:spPr>
        <p:txBody>
          <a:bodyPr/>
          <a:lstStyle/>
          <a:p>
            <a:pPr algn="ctr">
              <a:lnSpc>
                <a:spcPct val="90000"/>
              </a:lnSpc>
              <a:buFont typeface="Wingdings" pitchFamily="2" charset="2"/>
              <a:buNone/>
            </a:pPr>
            <a:r>
              <a:rPr lang="en-GB" sz="2800" b="1" smtClean="0">
                <a:solidFill>
                  <a:srgbClr val="002060"/>
                </a:solidFill>
              </a:rPr>
              <a:t>Cumulative causation model (Kaldor).</a:t>
            </a:r>
            <a:r>
              <a:rPr lang="en-GB" b="1" smtClean="0">
                <a:solidFill>
                  <a:srgbClr val="002060"/>
                </a:solidFill>
              </a:rPr>
              <a:t> </a:t>
            </a:r>
            <a:endParaRPr lang="en-GB" sz="2400" b="1" smtClean="0">
              <a:solidFill>
                <a:srgbClr val="002060"/>
              </a:solidFill>
            </a:endParaRPr>
          </a:p>
          <a:p>
            <a:pPr>
              <a:lnSpc>
                <a:spcPct val="130000"/>
              </a:lnSpc>
              <a:buClr>
                <a:schemeClr val="tx1"/>
              </a:buClr>
              <a:buFont typeface="Wingdings" pitchFamily="2" charset="2"/>
              <a:buChar char="§"/>
            </a:pPr>
            <a:r>
              <a:rPr lang="en-GB" sz="2000" b="1" smtClean="0">
                <a:solidFill>
                  <a:srgbClr val="002060"/>
                </a:solidFill>
              </a:rPr>
              <a:t>Model emphasises the cumulative nature of the growth process</a:t>
            </a:r>
          </a:p>
          <a:p>
            <a:pPr>
              <a:lnSpc>
                <a:spcPct val="130000"/>
              </a:lnSpc>
              <a:buClr>
                <a:schemeClr val="tx1"/>
              </a:buClr>
              <a:buFont typeface="Wingdings" pitchFamily="2" charset="2"/>
              <a:buChar char="§"/>
            </a:pPr>
            <a:r>
              <a:rPr lang="en-GB" sz="2000" b="1" smtClean="0">
                <a:solidFill>
                  <a:srgbClr val="002060"/>
                </a:solidFill>
              </a:rPr>
              <a:t>Kaldor’s original hypothesis argued that growth in per capita output is determined by a region’s ability to exploit economies of scale and the type of activity in which it specialises</a:t>
            </a:r>
          </a:p>
          <a:p>
            <a:pPr>
              <a:lnSpc>
                <a:spcPct val="130000"/>
              </a:lnSpc>
              <a:buClr>
                <a:schemeClr val="tx1"/>
              </a:buClr>
              <a:buFont typeface="Wingdings" pitchFamily="2" charset="2"/>
              <a:buChar char="§"/>
            </a:pPr>
            <a:r>
              <a:rPr lang="en-GB" sz="2000" b="1" smtClean="0">
                <a:solidFill>
                  <a:srgbClr val="002060"/>
                </a:solidFill>
              </a:rPr>
              <a:t>Thus manufacturing areas have more scope for productivity gains than rural areas do.</a:t>
            </a:r>
          </a:p>
          <a:p>
            <a:pPr>
              <a:lnSpc>
                <a:spcPct val="130000"/>
              </a:lnSpc>
              <a:buClr>
                <a:schemeClr val="tx1"/>
              </a:buClr>
              <a:buFont typeface="Wingdings" pitchFamily="2" charset="2"/>
              <a:buChar char="§"/>
            </a:pPr>
            <a:r>
              <a:rPr lang="en-GB" sz="2000" b="1" smtClean="0">
                <a:solidFill>
                  <a:srgbClr val="002060"/>
                </a:solidFill>
              </a:rPr>
              <a:t>AND the process is cumulative since the advanced regions have an in-built competitive advantage which in turn will reinforce the region’s specialisation</a:t>
            </a:r>
          </a:p>
          <a:p>
            <a:pPr>
              <a:lnSpc>
                <a:spcPct val="90000"/>
              </a:lnSpc>
            </a:pPr>
            <a:endParaRPr lang="en-GB" sz="2000" b="1" smtClean="0">
              <a:solidFill>
                <a:srgbClr val="660066"/>
              </a:solidFill>
            </a:endParaRPr>
          </a:p>
        </p:txBody>
      </p:sp>
    </p:spTree>
  </p:cSld>
  <p:clrMapOvr>
    <a:masterClrMapping/>
  </p:clrMapOvr>
  <p:transition>
    <p:random/>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69" name="Footer Placeholder 4"/>
          <p:cNvSpPr>
            <a:spLocks noGrp="1"/>
          </p:cNvSpPr>
          <p:nvPr>
            <p:ph type="ftr" sz="quarter" idx="11"/>
          </p:nvPr>
        </p:nvSpPr>
        <p:spPr>
          <a:noFill/>
        </p:spPr>
        <p:txBody>
          <a:bodyPr/>
          <a:lstStyle/>
          <a:p>
            <a:r>
              <a:rPr lang="en-GB"/>
              <a:t>Regional and Local Economics (RELOCE) Lecture slides – Lecture 3b</a:t>
            </a:r>
            <a:endParaRPr lang="en-GB" i="0">
              <a:solidFill>
                <a:schemeClr val="tx1"/>
              </a:solidFill>
              <a:latin typeface="Arial" charset="0"/>
            </a:endParaRPr>
          </a:p>
        </p:txBody>
      </p:sp>
      <p:sp>
        <p:nvSpPr>
          <p:cNvPr id="38" name="Slide Number Placeholder 5"/>
          <p:cNvSpPr>
            <a:spLocks noGrp="1"/>
          </p:cNvSpPr>
          <p:nvPr>
            <p:ph type="sldNum" sz="quarter" idx="12"/>
          </p:nvPr>
        </p:nvSpPr>
        <p:spPr/>
        <p:txBody>
          <a:bodyPr/>
          <a:lstStyle/>
          <a:p>
            <a:pPr>
              <a:defRPr/>
            </a:pPr>
            <a:fld id="{8AAB5065-125F-4CE1-A305-2C55F755D548}" type="slidenum">
              <a:rPr lang="en-GB"/>
              <a:pPr>
                <a:defRPr/>
              </a:pPr>
              <a:t>6</a:t>
            </a:fld>
            <a:endParaRPr lang="en-GB">
              <a:latin typeface="Times New Roman" pitchFamily="18" charset="0"/>
            </a:endParaRPr>
          </a:p>
        </p:txBody>
      </p:sp>
      <p:sp>
        <p:nvSpPr>
          <p:cNvPr id="81924" name="Text Box 4"/>
          <p:cNvSpPr txBox="1">
            <a:spLocks noChangeArrowheads="1"/>
          </p:cNvSpPr>
          <p:nvPr/>
        </p:nvSpPr>
        <p:spPr bwMode="auto">
          <a:xfrm>
            <a:off x="2857500" y="3357563"/>
            <a:ext cx="1905000" cy="619125"/>
          </a:xfrm>
          <a:prstGeom prst="rect">
            <a:avLst/>
          </a:prstGeom>
          <a:solidFill>
            <a:srgbClr val="FF0000">
              <a:alpha val="50195"/>
            </a:srgbClr>
          </a:solidFill>
          <a:ln w="38100">
            <a:solidFill>
              <a:schemeClr val="tx1"/>
            </a:solidFill>
            <a:miter lim="800000"/>
            <a:headEnd type="none" w="sm" len="sm"/>
            <a:tailEnd type="none" w="lg" len="med"/>
          </a:ln>
        </p:spPr>
        <p:txBody>
          <a:bodyPr lIns="92075" tIns="46038" rIns="92075" bIns="46038">
            <a:spAutoFit/>
          </a:bodyPr>
          <a:lstStyle/>
          <a:p>
            <a:pPr algn="ctr">
              <a:spcBef>
                <a:spcPct val="50000"/>
              </a:spcBef>
            </a:pPr>
            <a:r>
              <a:rPr lang="en-GB" sz="1600" b="1">
                <a:latin typeface="Arial" charset="0"/>
              </a:rPr>
              <a:t>Growth in labour Productivity</a:t>
            </a:r>
          </a:p>
        </p:txBody>
      </p:sp>
      <p:grpSp>
        <p:nvGrpSpPr>
          <p:cNvPr id="81960" name="Group 40"/>
          <p:cNvGrpSpPr>
            <a:grpSpLocks/>
          </p:cNvGrpSpPr>
          <p:nvPr/>
        </p:nvGrpSpPr>
        <p:grpSpPr bwMode="auto">
          <a:xfrm>
            <a:off x="285750" y="2357438"/>
            <a:ext cx="7429500" cy="1309687"/>
            <a:chOff x="144" y="1497"/>
            <a:chExt cx="4680" cy="825"/>
          </a:xfrm>
        </p:grpSpPr>
        <p:sp>
          <p:nvSpPr>
            <p:cNvPr id="83999" name="Text Box 5"/>
            <p:cNvSpPr txBox="1">
              <a:spLocks noChangeArrowheads="1"/>
            </p:cNvSpPr>
            <p:nvPr/>
          </p:nvSpPr>
          <p:spPr bwMode="auto">
            <a:xfrm>
              <a:off x="2529" y="1677"/>
              <a:ext cx="864" cy="350"/>
            </a:xfrm>
            <a:prstGeom prst="rect">
              <a:avLst/>
            </a:prstGeom>
            <a:solidFill>
              <a:srgbClr val="FFFF00"/>
            </a:solidFill>
            <a:ln w="38100">
              <a:solidFill>
                <a:schemeClr val="tx1"/>
              </a:solidFill>
              <a:miter lim="800000"/>
              <a:headEnd type="none" w="sm" len="sm"/>
              <a:tailEnd type="none" w="lg" len="med"/>
            </a:ln>
          </p:spPr>
          <p:txBody>
            <a:bodyPr lIns="92075" tIns="46038" rIns="92075" bIns="46038">
              <a:spAutoFit/>
            </a:bodyPr>
            <a:lstStyle/>
            <a:p>
              <a:pPr algn="ctr">
                <a:spcBef>
                  <a:spcPct val="50000"/>
                </a:spcBef>
              </a:pPr>
              <a:r>
                <a:rPr lang="en-GB" sz="1400" b="1">
                  <a:latin typeface="Arial" charset="0"/>
                </a:rPr>
                <a:t>Growth in cap/lab ratio</a:t>
              </a:r>
            </a:p>
          </p:txBody>
        </p:sp>
        <p:sp>
          <p:nvSpPr>
            <p:cNvPr id="84000" name="Text Box 6"/>
            <p:cNvSpPr txBox="1">
              <a:spLocks noChangeArrowheads="1"/>
            </p:cNvSpPr>
            <p:nvPr/>
          </p:nvSpPr>
          <p:spPr bwMode="auto">
            <a:xfrm>
              <a:off x="1200" y="1680"/>
              <a:ext cx="816" cy="350"/>
            </a:xfrm>
            <a:prstGeom prst="rect">
              <a:avLst/>
            </a:prstGeom>
            <a:solidFill>
              <a:srgbClr val="FFFF00"/>
            </a:solidFill>
            <a:ln w="38100">
              <a:solidFill>
                <a:schemeClr val="tx1"/>
              </a:solidFill>
              <a:miter lim="800000"/>
              <a:headEnd type="none" w="sm" len="sm"/>
              <a:tailEnd type="none" w="lg" len="med"/>
            </a:ln>
          </p:spPr>
          <p:txBody>
            <a:bodyPr lIns="92075" tIns="46038" rIns="92075" bIns="46038">
              <a:spAutoFit/>
            </a:bodyPr>
            <a:lstStyle/>
            <a:p>
              <a:pPr algn="ctr">
                <a:spcBef>
                  <a:spcPct val="50000"/>
                </a:spcBef>
              </a:pPr>
              <a:r>
                <a:rPr lang="en-GB" sz="1400" b="1">
                  <a:latin typeface="Arial" charset="0"/>
                </a:rPr>
                <a:t>Rate of tech change</a:t>
              </a:r>
            </a:p>
          </p:txBody>
        </p:sp>
        <p:cxnSp>
          <p:nvCxnSpPr>
            <p:cNvPr id="84001" name="AutoShape 7"/>
            <p:cNvCxnSpPr>
              <a:cxnSpLocks noChangeShapeType="1"/>
              <a:stCxn id="84000" idx="2"/>
              <a:endCxn id="81924" idx="1"/>
            </p:cNvCxnSpPr>
            <p:nvPr/>
          </p:nvCxnSpPr>
          <p:spPr bwMode="auto">
            <a:xfrm rot="16200000" flipH="1">
              <a:off x="1540" y="2098"/>
              <a:ext cx="292" cy="156"/>
            </a:xfrm>
            <a:prstGeom prst="bentConnector2">
              <a:avLst/>
            </a:prstGeom>
            <a:noFill/>
            <a:ln w="38100">
              <a:solidFill>
                <a:schemeClr val="tx1"/>
              </a:solidFill>
              <a:miter lim="800000"/>
              <a:headEnd type="none" w="sm" len="sm"/>
              <a:tailEnd type="triangle" w="lg" len="med"/>
            </a:ln>
          </p:spPr>
        </p:cxnSp>
        <p:cxnSp>
          <p:nvCxnSpPr>
            <p:cNvPr id="84002" name="AutoShape 8"/>
            <p:cNvCxnSpPr>
              <a:cxnSpLocks noChangeShapeType="1"/>
              <a:stCxn id="83999" idx="2"/>
              <a:endCxn id="81924" idx="3"/>
            </p:cNvCxnSpPr>
            <p:nvPr/>
          </p:nvCxnSpPr>
          <p:spPr bwMode="auto">
            <a:xfrm rot="16200000" flipH="1">
              <a:off x="2815" y="2173"/>
              <a:ext cx="295" cy="3"/>
            </a:xfrm>
            <a:prstGeom prst="bentConnector4">
              <a:avLst>
                <a:gd name="adj1" fmla="val 16949"/>
                <a:gd name="adj2" fmla="val 19234329"/>
              </a:avLst>
            </a:prstGeom>
            <a:noFill/>
            <a:ln w="38100">
              <a:solidFill>
                <a:schemeClr val="tx1"/>
              </a:solidFill>
              <a:miter lim="800000"/>
              <a:headEnd type="none" w="sm" len="sm"/>
              <a:tailEnd type="triangle" w="lg" len="med"/>
            </a:ln>
          </p:spPr>
        </p:cxnSp>
        <p:sp>
          <p:nvSpPr>
            <p:cNvPr id="84003" name="Text Box 9"/>
            <p:cNvSpPr txBox="1">
              <a:spLocks noChangeArrowheads="1"/>
            </p:cNvSpPr>
            <p:nvPr/>
          </p:nvSpPr>
          <p:spPr bwMode="auto">
            <a:xfrm>
              <a:off x="4104" y="1632"/>
              <a:ext cx="720" cy="618"/>
            </a:xfrm>
            <a:prstGeom prst="rect">
              <a:avLst/>
            </a:prstGeom>
            <a:solidFill>
              <a:srgbClr val="FFFFFF"/>
            </a:solidFill>
            <a:ln w="38100">
              <a:solidFill>
                <a:schemeClr val="tx1"/>
              </a:solidFill>
              <a:miter lim="800000"/>
              <a:headEnd type="none" w="sm" len="sm"/>
              <a:tailEnd type="none" w="lg" len="med"/>
            </a:ln>
          </p:spPr>
          <p:txBody>
            <a:bodyPr lIns="92075" tIns="46038" rIns="92075" bIns="46038">
              <a:spAutoFit/>
            </a:bodyPr>
            <a:lstStyle/>
            <a:p>
              <a:pPr algn="ctr">
                <a:spcBef>
                  <a:spcPct val="50000"/>
                </a:spcBef>
              </a:pPr>
              <a:r>
                <a:rPr lang="en-GB" sz="1400" b="1">
                  <a:latin typeface="Arial" charset="0"/>
                </a:rPr>
                <a:t>P of cap relative to P of labour</a:t>
              </a:r>
            </a:p>
          </p:txBody>
        </p:sp>
        <p:cxnSp>
          <p:nvCxnSpPr>
            <p:cNvPr id="84004" name="AutoShape 10"/>
            <p:cNvCxnSpPr>
              <a:cxnSpLocks noChangeShapeType="1"/>
              <a:stCxn id="84003" idx="1"/>
              <a:endCxn id="83999" idx="3"/>
            </p:cNvCxnSpPr>
            <p:nvPr/>
          </p:nvCxnSpPr>
          <p:spPr bwMode="auto">
            <a:xfrm rot="10800000">
              <a:off x="3393" y="1852"/>
              <a:ext cx="711" cy="89"/>
            </a:xfrm>
            <a:prstGeom prst="bentConnector3">
              <a:avLst>
                <a:gd name="adj1" fmla="val 50000"/>
              </a:avLst>
            </a:prstGeom>
            <a:noFill/>
            <a:ln w="38100">
              <a:solidFill>
                <a:schemeClr val="tx1"/>
              </a:solidFill>
              <a:miter lim="800000"/>
              <a:headEnd type="none" w="sm" len="sm"/>
              <a:tailEnd type="triangle" w="lg" len="med"/>
            </a:ln>
          </p:spPr>
        </p:cxnSp>
        <p:sp>
          <p:nvSpPr>
            <p:cNvPr id="84005" name="Text Box 11"/>
            <p:cNvSpPr txBox="1">
              <a:spLocks noChangeArrowheads="1"/>
            </p:cNvSpPr>
            <p:nvPr/>
          </p:nvSpPr>
          <p:spPr bwMode="auto">
            <a:xfrm>
              <a:off x="144" y="1497"/>
              <a:ext cx="720" cy="484"/>
            </a:xfrm>
            <a:prstGeom prst="rect">
              <a:avLst/>
            </a:prstGeom>
            <a:solidFill>
              <a:srgbClr val="FFFFFF"/>
            </a:solidFill>
            <a:ln w="38100">
              <a:solidFill>
                <a:schemeClr val="tx1"/>
              </a:solidFill>
              <a:miter lim="800000"/>
              <a:headEnd type="none" w="sm" len="sm"/>
              <a:tailEnd type="none" w="lg" len="med"/>
            </a:ln>
          </p:spPr>
          <p:txBody>
            <a:bodyPr lIns="92075" tIns="46038" rIns="92075" bIns="46038">
              <a:spAutoFit/>
            </a:bodyPr>
            <a:lstStyle/>
            <a:p>
              <a:pPr algn="ctr">
                <a:spcBef>
                  <a:spcPct val="50000"/>
                </a:spcBef>
              </a:pPr>
              <a:r>
                <a:rPr lang="en-GB" sz="1400" b="1">
                  <a:latin typeface="Arial" charset="0"/>
                </a:rPr>
                <a:t>Invent, Expend on R&amp;D</a:t>
              </a:r>
            </a:p>
          </p:txBody>
        </p:sp>
        <p:cxnSp>
          <p:nvCxnSpPr>
            <p:cNvPr id="84006" name="AutoShape 12"/>
            <p:cNvCxnSpPr>
              <a:cxnSpLocks noChangeShapeType="1"/>
              <a:stCxn id="84005" idx="3"/>
              <a:endCxn id="84000" idx="1"/>
            </p:cNvCxnSpPr>
            <p:nvPr/>
          </p:nvCxnSpPr>
          <p:spPr bwMode="auto">
            <a:xfrm>
              <a:off x="864" y="1739"/>
              <a:ext cx="336" cy="116"/>
            </a:xfrm>
            <a:prstGeom prst="bentConnector3">
              <a:avLst>
                <a:gd name="adj1" fmla="val 50000"/>
              </a:avLst>
            </a:prstGeom>
            <a:noFill/>
            <a:ln w="38100">
              <a:solidFill>
                <a:schemeClr val="tx1"/>
              </a:solidFill>
              <a:miter lim="800000"/>
              <a:headEnd type="none" w="sm" len="sm"/>
              <a:tailEnd type="triangle" w="lg" len="med"/>
            </a:ln>
          </p:spPr>
        </p:cxnSp>
      </p:grpSp>
      <p:grpSp>
        <p:nvGrpSpPr>
          <p:cNvPr id="81957" name="Group 37"/>
          <p:cNvGrpSpPr>
            <a:grpSpLocks/>
          </p:cNvGrpSpPr>
          <p:nvPr/>
        </p:nvGrpSpPr>
        <p:grpSpPr bwMode="auto">
          <a:xfrm>
            <a:off x="2609850" y="1600200"/>
            <a:ext cx="2462213" cy="1047750"/>
            <a:chOff x="1644" y="1008"/>
            <a:chExt cx="1551" cy="660"/>
          </a:xfrm>
        </p:grpSpPr>
        <p:sp>
          <p:nvSpPr>
            <p:cNvPr id="83996" name="Text Box 13"/>
            <p:cNvSpPr txBox="1">
              <a:spLocks noChangeArrowheads="1"/>
            </p:cNvSpPr>
            <p:nvPr/>
          </p:nvSpPr>
          <p:spPr bwMode="auto">
            <a:xfrm>
              <a:off x="1728" y="1008"/>
              <a:ext cx="1467" cy="369"/>
            </a:xfrm>
            <a:prstGeom prst="rect">
              <a:avLst/>
            </a:prstGeom>
            <a:solidFill>
              <a:srgbClr val="339966"/>
            </a:solidFill>
            <a:ln w="38100">
              <a:solidFill>
                <a:schemeClr val="tx1"/>
              </a:solidFill>
              <a:miter lim="800000"/>
              <a:headEnd type="none" w="sm" len="sm"/>
              <a:tailEnd type="none" w="lg" len="med"/>
            </a:ln>
          </p:spPr>
          <p:txBody>
            <a:bodyPr lIns="92075" tIns="46038" rIns="92075" bIns="46038">
              <a:spAutoFit/>
            </a:bodyPr>
            <a:lstStyle/>
            <a:p>
              <a:pPr algn="ctr">
                <a:spcBef>
                  <a:spcPct val="50000"/>
                </a:spcBef>
              </a:pPr>
              <a:r>
                <a:rPr lang="en-GB" sz="1600" b="1">
                  <a:latin typeface="Arial" charset="0"/>
                </a:rPr>
                <a:t>Regional output growth</a:t>
              </a:r>
            </a:p>
          </p:txBody>
        </p:sp>
        <p:cxnSp>
          <p:nvCxnSpPr>
            <p:cNvPr id="83997" name="AutoShape 14"/>
            <p:cNvCxnSpPr>
              <a:cxnSpLocks noChangeShapeType="1"/>
              <a:stCxn id="83996" idx="1"/>
              <a:endCxn id="84000" idx="0"/>
            </p:cNvCxnSpPr>
            <p:nvPr/>
          </p:nvCxnSpPr>
          <p:spPr bwMode="auto">
            <a:xfrm rot="10800000" flipV="1">
              <a:off x="1644" y="1192"/>
              <a:ext cx="84" cy="476"/>
            </a:xfrm>
            <a:prstGeom prst="bentConnector2">
              <a:avLst/>
            </a:prstGeom>
            <a:noFill/>
            <a:ln w="38100">
              <a:solidFill>
                <a:schemeClr val="tx1"/>
              </a:solidFill>
              <a:miter lim="800000"/>
              <a:headEnd type="none" w="sm" len="sm"/>
              <a:tailEnd type="triangle" w="lg" len="med"/>
            </a:ln>
          </p:spPr>
        </p:cxnSp>
        <p:cxnSp>
          <p:nvCxnSpPr>
            <p:cNvPr id="83998" name="AutoShape 15"/>
            <p:cNvCxnSpPr>
              <a:cxnSpLocks noChangeShapeType="1"/>
              <a:stCxn id="83996" idx="3"/>
              <a:endCxn id="83999" idx="0"/>
            </p:cNvCxnSpPr>
            <p:nvPr/>
          </p:nvCxnSpPr>
          <p:spPr bwMode="auto">
            <a:xfrm flipH="1">
              <a:off x="2997" y="1192"/>
              <a:ext cx="198" cy="473"/>
            </a:xfrm>
            <a:prstGeom prst="bentConnector4">
              <a:avLst>
                <a:gd name="adj1" fmla="val -72727"/>
                <a:gd name="adj2" fmla="val 69509"/>
              </a:avLst>
            </a:prstGeom>
            <a:noFill/>
            <a:ln w="38100">
              <a:solidFill>
                <a:schemeClr val="tx1"/>
              </a:solidFill>
              <a:miter lim="800000"/>
              <a:headEnd type="none" w="sm" len="sm"/>
              <a:tailEnd type="triangle" w="lg" len="med"/>
            </a:ln>
          </p:spPr>
        </p:cxnSp>
      </p:grpSp>
      <p:grpSp>
        <p:nvGrpSpPr>
          <p:cNvPr id="81958" name="Group 38"/>
          <p:cNvGrpSpPr>
            <a:grpSpLocks/>
          </p:cNvGrpSpPr>
          <p:nvPr/>
        </p:nvGrpSpPr>
        <p:grpSpPr bwMode="auto">
          <a:xfrm>
            <a:off x="214313" y="1598613"/>
            <a:ext cx="7786687" cy="4700587"/>
            <a:chOff x="96" y="967"/>
            <a:chExt cx="4905" cy="3112"/>
          </a:xfrm>
        </p:grpSpPr>
        <p:sp>
          <p:nvSpPr>
            <p:cNvPr id="83986" name="Text Box 16"/>
            <p:cNvSpPr txBox="1">
              <a:spLocks noChangeArrowheads="1"/>
            </p:cNvSpPr>
            <p:nvPr/>
          </p:nvSpPr>
          <p:spPr bwMode="auto">
            <a:xfrm>
              <a:off x="2121" y="3503"/>
              <a:ext cx="816" cy="410"/>
            </a:xfrm>
            <a:prstGeom prst="rect">
              <a:avLst/>
            </a:prstGeom>
            <a:solidFill>
              <a:srgbClr val="FFFF99"/>
            </a:solidFill>
            <a:ln w="38100">
              <a:solidFill>
                <a:schemeClr val="tx1"/>
              </a:solidFill>
              <a:miter lim="800000"/>
              <a:headEnd type="none" w="sm" len="sm"/>
              <a:tailEnd type="none" w="lg" len="med"/>
            </a:ln>
          </p:spPr>
          <p:txBody>
            <a:bodyPr lIns="92075" tIns="46038" rIns="92075" bIns="46038">
              <a:spAutoFit/>
            </a:bodyPr>
            <a:lstStyle/>
            <a:p>
              <a:pPr algn="ctr">
                <a:spcBef>
                  <a:spcPct val="50000"/>
                </a:spcBef>
              </a:pPr>
              <a:r>
                <a:rPr lang="en-GB" sz="1600" b="1">
                  <a:latin typeface="Arial" charset="0"/>
                </a:rPr>
                <a:t>Growth in Reg X</a:t>
              </a:r>
            </a:p>
          </p:txBody>
        </p:sp>
        <p:cxnSp>
          <p:nvCxnSpPr>
            <p:cNvPr id="83987" name="AutoShape 19"/>
            <p:cNvCxnSpPr>
              <a:cxnSpLocks noChangeShapeType="1"/>
              <a:stCxn id="83986" idx="2"/>
              <a:endCxn id="83996" idx="0"/>
            </p:cNvCxnSpPr>
            <p:nvPr/>
          </p:nvCxnSpPr>
          <p:spPr bwMode="auto">
            <a:xfrm rot="5400000" flipH="1">
              <a:off x="1003" y="2387"/>
              <a:ext cx="2945" cy="106"/>
            </a:xfrm>
            <a:prstGeom prst="bentConnector5">
              <a:avLst>
                <a:gd name="adj1" fmla="val -5139"/>
                <a:gd name="adj2" fmla="val -2649338"/>
                <a:gd name="adj3" fmla="val 105139"/>
              </a:avLst>
            </a:prstGeom>
            <a:noFill/>
            <a:ln w="38100">
              <a:solidFill>
                <a:schemeClr val="tx1"/>
              </a:solidFill>
              <a:miter lim="800000"/>
              <a:headEnd type="none" w="sm" len="sm"/>
              <a:tailEnd type="triangle" w="lg" len="med"/>
            </a:ln>
          </p:spPr>
        </p:cxnSp>
        <p:sp>
          <p:nvSpPr>
            <p:cNvPr id="83988" name="Text Box 20"/>
            <p:cNvSpPr txBox="1">
              <a:spLocks noChangeArrowheads="1"/>
            </p:cNvSpPr>
            <p:nvPr/>
          </p:nvSpPr>
          <p:spPr bwMode="auto">
            <a:xfrm>
              <a:off x="1041" y="3645"/>
              <a:ext cx="855" cy="347"/>
            </a:xfrm>
            <a:prstGeom prst="rect">
              <a:avLst/>
            </a:prstGeom>
            <a:solidFill>
              <a:srgbClr val="FFFFFF"/>
            </a:solidFill>
            <a:ln w="38100">
              <a:solidFill>
                <a:schemeClr val="tx1"/>
              </a:solidFill>
              <a:miter lim="800000"/>
              <a:headEnd type="none" w="sm" len="sm"/>
              <a:tailEnd type="none" w="lg" len="med"/>
            </a:ln>
          </p:spPr>
          <p:txBody>
            <a:bodyPr lIns="92075" tIns="46038" rIns="92075" bIns="46038">
              <a:spAutoFit/>
            </a:bodyPr>
            <a:lstStyle/>
            <a:p>
              <a:pPr algn="ctr">
                <a:spcBef>
                  <a:spcPct val="50000"/>
                </a:spcBef>
              </a:pPr>
              <a:r>
                <a:rPr lang="en-GB" sz="1400" b="1">
                  <a:latin typeface="Arial" charset="0"/>
                </a:rPr>
                <a:t>Change in P of subs</a:t>
              </a:r>
            </a:p>
          </p:txBody>
        </p:sp>
        <p:sp>
          <p:nvSpPr>
            <p:cNvPr id="83989" name="Text Box 21"/>
            <p:cNvSpPr txBox="1">
              <a:spLocks noChangeArrowheads="1"/>
            </p:cNvSpPr>
            <p:nvPr/>
          </p:nvSpPr>
          <p:spPr bwMode="auto">
            <a:xfrm>
              <a:off x="3156" y="3314"/>
              <a:ext cx="720" cy="509"/>
            </a:xfrm>
            <a:prstGeom prst="rect">
              <a:avLst/>
            </a:prstGeom>
            <a:solidFill>
              <a:srgbClr val="FFFFFF"/>
            </a:solidFill>
            <a:ln w="38100">
              <a:solidFill>
                <a:schemeClr val="tx1"/>
              </a:solidFill>
              <a:miter lim="800000"/>
              <a:headEnd type="none" w="sm" len="sm"/>
              <a:tailEnd type="none" w="lg" len="med"/>
            </a:ln>
          </p:spPr>
          <p:txBody>
            <a:bodyPr lIns="92075" tIns="46038" rIns="92075" bIns="46038">
              <a:spAutoFit/>
            </a:bodyPr>
            <a:lstStyle/>
            <a:p>
              <a:pPr algn="ctr">
                <a:spcBef>
                  <a:spcPct val="50000"/>
                </a:spcBef>
              </a:pPr>
              <a:r>
                <a:rPr lang="en-GB" sz="1400" b="1">
                  <a:latin typeface="Arial" charset="0"/>
                </a:rPr>
                <a:t>Change in Y in export mkt.</a:t>
              </a:r>
            </a:p>
          </p:txBody>
        </p:sp>
        <p:cxnSp>
          <p:nvCxnSpPr>
            <p:cNvPr id="83990" name="AutoShape 22"/>
            <p:cNvCxnSpPr>
              <a:cxnSpLocks noChangeShapeType="1"/>
              <a:stCxn id="83989" idx="1"/>
              <a:endCxn id="83986" idx="3"/>
            </p:cNvCxnSpPr>
            <p:nvPr/>
          </p:nvCxnSpPr>
          <p:spPr bwMode="auto">
            <a:xfrm rot="10800000" flipV="1">
              <a:off x="2937" y="3568"/>
              <a:ext cx="219" cy="140"/>
            </a:xfrm>
            <a:prstGeom prst="bentConnector3">
              <a:avLst>
                <a:gd name="adj1" fmla="val 50000"/>
              </a:avLst>
            </a:prstGeom>
            <a:noFill/>
            <a:ln w="38100">
              <a:solidFill>
                <a:schemeClr val="tx1"/>
              </a:solidFill>
              <a:miter lim="800000"/>
              <a:headEnd type="none" w="sm" len="sm"/>
              <a:tailEnd type="triangle" w="lg" len="med"/>
            </a:ln>
          </p:spPr>
        </p:cxnSp>
        <p:cxnSp>
          <p:nvCxnSpPr>
            <p:cNvPr id="83991" name="AutoShape 23"/>
            <p:cNvCxnSpPr>
              <a:cxnSpLocks noChangeShapeType="1"/>
              <a:stCxn id="83988" idx="3"/>
              <a:endCxn id="83986" idx="1"/>
            </p:cNvCxnSpPr>
            <p:nvPr/>
          </p:nvCxnSpPr>
          <p:spPr bwMode="auto">
            <a:xfrm flipV="1">
              <a:off x="1896" y="3708"/>
              <a:ext cx="225" cy="110"/>
            </a:xfrm>
            <a:prstGeom prst="bentConnector3">
              <a:avLst>
                <a:gd name="adj1" fmla="val 50000"/>
              </a:avLst>
            </a:prstGeom>
            <a:noFill/>
            <a:ln w="38100">
              <a:solidFill>
                <a:schemeClr val="tx1"/>
              </a:solidFill>
              <a:miter lim="800000"/>
              <a:headEnd type="none" w="sm" len="sm"/>
              <a:tailEnd type="triangle" w="lg" len="med"/>
            </a:ln>
          </p:spPr>
        </p:cxnSp>
        <p:sp>
          <p:nvSpPr>
            <p:cNvPr id="83992" name="Text Box 24"/>
            <p:cNvSpPr txBox="1">
              <a:spLocks noChangeArrowheads="1"/>
            </p:cNvSpPr>
            <p:nvPr/>
          </p:nvSpPr>
          <p:spPr bwMode="auto">
            <a:xfrm>
              <a:off x="4281" y="3361"/>
              <a:ext cx="720" cy="570"/>
            </a:xfrm>
            <a:prstGeom prst="rect">
              <a:avLst/>
            </a:prstGeom>
            <a:solidFill>
              <a:srgbClr val="FFFFFF"/>
            </a:solidFill>
            <a:ln w="38100">
              <a:solidFill>
                <a:schemeClr val="tx1"/>
              </a:solidFill>
              <a:miter lim="800000"/>
              <a:headEnd type="none" w="sm" len="sm"/>
              <a:tailEnd type="none" w="lg" len="med"/>
            </a:ln>
          </p:spPr>
          <p:txBody>
            <a:bodyPr lIns="92075" tIns="46038" rIns="92075" bIns="46038">
              <a:spAutoFit/>
            </a:bodyPr>
            <a:lstStyle/>
            <a:p>
              <a:pPr algn="ctr">
                <a:spcBef>
                  <a:spcPct val="50000"/>
                </a:spcBef>
              </a:pPr>
              <a:r>
                <a:rPr lang="en-GB" sz="1200" b="1">
                  <a:latin typeface="Arial" charset="0"/>
                </a:rPr>
                <a:t>How income elastic are the regions exports?</a:t>
              </a:r>
            </a:p>
          </p:txBody>
        </p:sp>
        <p:sp>
          <p:nvSpPr>
            <p:cNvPr id="83993" name="Text Box 25"/>
            <p:cNvSpPr txBox="1">
              <a:spLocks noChangeArrowheads="1"/>
            </p:cNvSpPr>
            <p:nvPr/>
          </p:nvSpPr>
          <p:spPr bwMode="auto">
            <a:xfrm>
              <a:off x="96" y="3267"/>
              <a:ext cx="720" cy="812"/>
            </a:xfrm>
            <a:prstGeom prst="rect">
              <a:avLst/>
            </a:prstGeom>
            <a:solidFill>
              <a:srgbClr val="FFFFFF"/>
            </a:solidFill>
            <a:ln w="38100">
              <a:solidFill>
                <a:schemeClr val="tx1"/>
              </a:solidFill>
              <a:miter lim="800000"/>
              <a:headEnd type="none" w="sm" len="sm"/>
              <a:tailEnd type="none" w="lg" len="med"/>
            </a:ln>
          </p:spPr>
          <p:txBody>
            <a:bodyPr lIns="92075" tIns="46038" rIns="92075" bIns="46038">
              <a:spAutoFit/>
            </a:bodyPr>
            <a:lstStyle/>
            <a:p>
              <a:pPr algn="ctr">
                <a:spcBef>
                  <a:spcPct val="50000"/>
                </a:spcBef>
              </a:pPr>
              <a:r>
                <a:rPr lang="en-GB" sz="1200" b="1">
                  <a:latin typeface="Arial" charset="0"/>
                </a:rPr>
                <a:t>Does the region prod goods which have close substitutes?</a:t>
              </a:r>
            </a:p>
          </p:txBody>
        </p:sp>
        <p:cxnSp>
          <p:nvCxnSpPr>
            <p:cNvPr id="83994" name="AutoShape 26"/>
            <p:cNvCxnSpPr>
              <a:cxnSpLocks noChangeShapeType="1"/>
              <a:stCxn id="83992" idx="1"/>
              <a:endCxn id="83989" idx="3"/>
            </p:cNvCxnSpPr>
            <p:nvPr/>
          </p:nvCxnSpPr>
          <p:spPr bwMode="auto">
            <a:xfrm rot="10800000">
              <a:off x="3876" y="3568"/>
              <a:ext cx="405" cy="78"/>
            </a:xfrm>
            <a:prstGeom prst="bentConnector3">
              <a:avLst>
                <a:gd name="adj1" fmla="val 50000"/>
              </a:avLst>
            </a:prstGeom>
            <a:noFill/>
            <a:ln w="38100">
              <a:solidFill>
                <a:schemeClr val="tx1"/>
              </a:solidFill>
              <a:miter lim="800000"/>
              <a:headEnd type="none" w="sm" len="sm"/>
              <a:tailEnd type="triangle" w="lg" len="med"/>
            </a:ln>
          </p:spPr>
        </p:cxnSp>
        <p:cxnSp>
          <p:nvCxnSpPr>
            <p:cNvPr id="83995" name="AutoShape 27"/>
            <p:cNvCxnSpPr>
              <a:cxnSpLocks noChangeShapeType="1"/>
              <a:stCxn id="83993" idx="3"/>
              <a:endCxn id="83988" idx="1"/>
            </p:cNvCxnSpPr>
            <p:nvPr/>
          </p:nvCxnSpPr>
          <p:spPr bwMode="auto">
            <a:xfrm>
              <a:off x="816" y="3673"/>
              <a:ext cx="225" cy="146"/>
            </a:xfrm>
            <a:prstGeom prst="bentConnector3">
              <a:avLst>
                <a:gd name="adj1" fmla="val 50000"/>
              </a:avLst>
            </a:prstGeom>
            <a:noFill/>
            <a:ln w="38100">
              <a:solidFill>
                <a:schemeClr val="tx1"/>
              </a:solidFill>
              <a:miter lim="800000"/>
              <a:headEnd type="none" w="sm" len="sm"/>
              <a:tailEnd type="triangle" w="lg" len="med"/>
            </a:ln>
          </p:spPr>
        </p:cxnSp>
      </p:grpSp>
      <p:grpSp>
        <p:nvGrpSpPr>
          <p:cNvPr id="81959" name="Group 39"/>
          <p:cNvGrpSpPr>
            <a:grpSpLocks/>
          </p:cNvGrpSpPr>
          <p:nvPr/>
        </p:nvGrpSpPr>
        <p:grpSpPr bwMode="auto">
          <a:xfrm>
            <a:off x="1857375" y="3857625"/>
            <a:ext cx="5357813" cy="1571625"/>
            <a:chOff x="1191" y="2454"/>
            <a:chExt cx="3375" cy="990"/>
          </a:xfrm>
        </p:grpSpPr>
        <p:sp>
          <p:nvSpPr>
            <p:cNvPr id="83979" name="Text Box 28"/>
            <p:cNvSpPr txBox="1">
              <a:spLocks noChangeArrowheads="1"/>
            </p:cNvSpPr>
            <p:nvPr/>
          </p:nvSpPr>
          <p:spPr bwMode="auto">
            <a:xfrm>
              <a:off x="1191" y="2769"/>
              <a:ext cx="816" cy="390"/>
            </a:xfrm>
            <a:prstGeom prst="rect">
              <a:avLst/>
            </a:prstGeom>
            <a:solidFill>
              <a:srgbClr val="99CCFF"/>
            </a:solidFill>
            <a:ln w="38100">
              <a:solidFill>
                <a:schemeClr val="tx1"/>
              </a:solidFill>
              <a:miter lim="800000"/>
              <a:headEnd type="none" w="sm" len="sm"/>
              <a:tailEnd type="none" w="lg" len="med"/>
            </a:ln>
          </p:spPr>
          <p:txBody>
            <a:bodyPr lIns="92075" tIns="46038" rIns="92075" bIns="46038">
              <a:spAutoFit/>
            </a:bodyPr>
            <a:lstStyle/>
            <a:p>
              <a:pPr algn="ctr">
                <a:spcBef>
                  <a:spcPct val="50000"/>
                </a:spcBef>
              </a:pPr>
              <a:r>
                <a:rPr lang="en-GB" sz="1600" b="1">
                  <a:latin typeface="Arial" charset="0"/>
                </a:rPr>
                <a:t>Change in P of Reg X</a:t>
              </a:r>
            </a:p>
          </p:txBody>
        </p:sp>
        <p:cxnSp>
          <p:nvCxnSpPr>
            <p:cNvPr id="83980" name="AutoShape 29"/>
            <p:cNvCxnSpPr>
              <a:cxnSpLocks noChangeShapeType="1"/>
              <a:stCxn id="83979" idx="2"/>
              <a:endCxn id="83986" idx="0"/>
            </p:cNvCxnSpPr>
            <p:nvPr/>
          </p:nvCxnSpPr>
          <p:spPr bwMode="auto">
            <a:xfrm rot="16200000" flipH="1">
              <a:off x="1951" y="2807"/>
              <a:ext cx="285" cy="990"/>
            </a:xfrm>
            <a:prstGeom prst="bentConnector3">
              <a:avLst>
                <a:gd name="adj1" fmla="val 50000"/>
              </a:avLst>
            </a:prstGeom>
            <a:noFill/>
            <a:ln w="38100">
              <a:solidFill>
                <a:schemeClr val="tx1"/>
              </a:solidFill>
              <a:round/>
              <a:headEnd type="none" w="sm" len="sm"/>
              <a:tailEnd type="triangle" w="lg" len="med"/>
            </a:ln>
          </p:spPr>
        </p:cxnSp>
        <p:sp>
          <p:nvSpPr>
            <p:cNvPr id="83981" name="Text Box 30"/>
            <p:cNvSpPr txBox="1">
              <a:spLocks noChangeArrowheads="1"/>
            </p:cNvSpPr>
            <p:nvPr/>
          </p:nvSpPr>
          <p:spPr bwMode="auto">
            <a:xfrm>
              <a:off x="2721" y="2679"/>
              <a:ext cx="720" cy="484"/>
            </a:xfrm>
            <a:prstGeom prst="rect">
              <a:avLst/>
            </a:prstGeom>
            <a:solidFill>
              <a:srgbClr val="FFFFFF"/>
            </a:solidFill>
            <a:ln w="38100">
              <a:solidFill>
                <a:schemeClr val="tx1"/>
              </a:solidFill>
              <a:miter lim="800000"/>
              <a:headEnd type="none" w="sm" len="sm"/>
              <a:tailEnd type="none" w="lg" len="med"/>
            </a:ln>
          </p:spPr>
          <p:txBody>
            <a:bodyPr lIns="92075" tIns="46038" rIns="92075" bIns="46038">
              <a:spAutoFit/>
            </a:bodyPr>
            <a:lstStyle/>
            <a:p>
              <a:pPr algn="ctr">
                <a:spcBef>
                  <a:spcPct val="50000"/>
                </a:spcBef>
              </a:pPr>
              <a:r>
                <a:rPr lang="en-GB" sz="1400" b="1">
                  <a:latin typeface="Arial" charset="0"/>
                </a:rPr>
                <a:t>Change in input prices (W).</a:t>
              </a:r>
            </a:p>
          </p:txBody>
        </p:sp>
        <p:cxnSp>
          <p:nvCxnSpPr>
            <p:cNvPr id="83982" name="AutoShape 31"/>
            <p:cNvCxnSpPr>
              <a:cxnSpLocks noChangeShapeType="1"/>
              <a:stCxn id="83981" idx="1"/>
              <a:endCxn id="83979" idx="3"/>
            </p:cNvCxnSpPr>
            <p:nvPr/>
          </p:nvCxnSpPr>
          <p:spPr bwMode="auto">
            <a:xfrm rot="10800000" flipV="1">
              <a:off x="2007" y="2921"/>
              <a:ext cx="714" cy="43"/>
            </a:xfrm>
            <a:prstGeom prst="bentConnector3">
              <a:avLst>
                <a:gd name="adj1" fmla="val 50000"/>
              </a:avLst>
            </a:prstGeom>
            <a:noFill/>
            <a:ln w="38100">
              <a:solidFill>
                <a:schemeClr val="tx1"/>
              </a:solidFill>
              <a:miter lim="800000"/>
              <a:headEnd type="none" w="sm" len="sm"/>
              <a:tailEnd type="triangle" w="lg" len="med"/>
            </a:ln>
          </p:spPr>
        </p:cxnSp>
        <p:sp>
          <p:nvSpPr>
            <p:cNvPr id="83983" name="Text Box 32"/>
            <p:cNvSpPr txBox="1">
              <a:spLocks noChangeArrowheads="1"/>
            </p:cNvSpPr>
            <p:nvPr/>
          </p:nvSpPr>
          <p:spPr bwMode="auto">
            <a:xfrm>
              <a:off x="3846" y="2454"/>
              <a:ext cx="720" cy="657"/>
            </a:xfrm>
            <a:prstGeom prst="rect">
              <a:avLst/>
            </a:prstGeom>
            <a:solidFill>
              <a:srgbClr val="FFFFFF"/>
            </a:solidFill>
            <a:ln w="38100">
              <a:solidFill>
                <a:schemeClr val="tx1"/>
              </a:solidFill>
              <a:miter lim="800000"/>
              <a:headEnd type="none" w="sm" len="sm"/>
              <a:tailEnd type="none" w="lg" len="med"/>
            </a:ln>
          </p:spPr>
          <p:txBody>
            <a:bodyPr lIns="92075" tIns="46038" rIns="92075" bIns="46038">
              <a:spAutoFit/>
            </a:bodyPr>
            <a:lstStyle/>
            <a:p>
              <a:pPr algn="ctr">
                <a:spcBef>
                  <a:spcPct val="50000"/>
                </a:spcBef>
              </a:pPr>
              <a:r>
                <a:rPr lang="en-GB" sz="1200" b="1">
                  <a:latin typeface="Arial" charset="0"/>
                </a:rPr>
                <a:t>How much do W respond to excess S/D for L?</a:t>
              </a:r>
            </a:p>
          </p:txBody>
        </p:sp>
        <p:cxnSp>
          <p:nvCxnSpPr>
            <p:cNvPr id="83984" name="AutoShape 33"/>
            <p:cNvCxnSpPr>
              <a:cxnSpLocks noChangeShapeType="1"/>
              <a:stCxn id="83981" idx="3"/>
              <a:endCxn id="83983" idx="1"/>
            </p:cNvCxnSpPr>
            <p:nvPr/>
          </p:nvCxnSpPr>
          <p:spPr bwMode="auto">
            <a:xfrm flipV="1">
              <a:off x="3441" y="2782"/>
              <a:ext cx="405" cy="139"/>
            </a:xfrm>
            <a:prstGeom prst="bentConnector3">
              <a:avLst>
                <a:gd name="adj1" fmla="val 50000"/>
              </a:avLst>
            </a:prstGeom>
            <a:noFill/>
            <a:ln w="38100">
              <a:solidFill>
                <a:schemeClr val="tx1"/>
              </a:solidFill>
              <a:miter lim="800000"/>
              <a:headEnd type="triangle" w="lg" len="med"/>
              <a:tailEnd type="none" w="lg" len="med"/>
            </a:ln>
          </p:spPr>
        </p:cxnSp>
        <p:cxnSp>
          <p:nvCxnSpPr>
            <p:cNvPr id="83985" name="AutoShape 34"/>
            <p:cNvCxnSpPr>
              <a:cxnSpLocks noChangeShapeType="1"/>
              <a:stCxn id="81924" idx="2"/>
              <a:endCxn id="83979" idx="0"/>
            </p:cNvCxnSpPr>
            <p:nvPr/>
          </p:nvCxnSpPr>
          <p:spPr bwMode="auto">
            <a:xfrm rot="5400000">
              <a:off x="1890" y="2238"/>
              <a:ext cx="240" cy="822"/>
            </a:xfrm>
            <a:prstGeom prst="bentConnector3">
              <a:avLst>
                <a:gd name="adj1" fmla="val 50000"/>
              </a:avLst>
            </a:prstGeom>
            <a:noFill/>
            <a:ln w="38100">
              <a:solidFill>
                <a:schemeClr val="tx1"/>
              </a:solidFill>
              <a:round/>
              <a:headEnd type="none" w="sm" len="sm"/>
              <a:tailEnd type="triangle" w="lg" len="med"/>
            </a:ln>
          </p:spPr>
        </p:cxnSp>
      </p:grpSp>
      <p:sp>
        <p:nvSpPr>
          <p:cNvPr id="81955" name="Text Box 35"/>
          <p:cNvSpPr txBox="1">
            <a:spLocks noChangeArrowheads="1"/>
          </p:cNvSpPr>
          <p:nvPr/>
        </p:nvSpPr>
        <p:spPr bwMode="auto">
          <a:xfrm>
            <a:off x="2857500" y="857250"/>
            <a:ext cx="3581400" cy="461963"/>
          </a:xfrm>
          <a:prstGeom prst="rect">
            <a:avLst/>
          </a:prstGeom>
          <a:noFill/>
          <a:ln w="38100">
            <a:noFill/>
            <a:miter lim="800000"/>
            <a:headEnd type="none" w="sm" len="sm"/>
            <a:tailEnd type="none" w="lg" len="med"/>
          </a:ln>
        </p:spPr>
        <p:txBody>
          <a:bodyPr lIns="92075" tIns="46038" rIns="92075" bIns="46038">
            <a:spAutoFit/>
          </a:bodyPr>
          <a:lstStyle/>
          <a:p>
            <a:pPr>
              <a:spcBef>
                <a:spcPct val="50000"/>
              </a:spcBef>
            </a:pPr>
            <a:r>
              <a:rPr lang="en-GB" b="1">
                <a:solidFill>
                  <a:srgbClr val="002060"/>
                </a:solidFill>
                <a:latin typeface="Arial" charset="0"/>
              </a:rPr>
              <a:t>Dixon-Thirlwall model</a:t>
            </a:r>
          </a:p>
        </p:txBody>
      </p:sp>
      <p:sp>
        <p:nvSpPr>
          <p:cNvPr id="95" name="Oval 94"/>
          <p:cNvSpPr>
            <a:spLocks noChangeArrowheads="1"/>
          </p:cNvSpPr>
          <p:nvPr/>
        </p:nvSpPr>
        <p:spPr bwMode="auto">
          <a:xfrm>
            <a:off x="1785938" y="2571750"/>
            <a:ext cx="3786187" cy="2143125"/>
          </a:xfrm>
          <a:prstGeom prst="ellipse">
            <a:avLst/>
          </a:prstGeom>
          <a:noFill/>
          <a:ln w="38100" algn="ctr">
            <a:solidFill>
              <a:srgbClr val="FF0000"/>
            </a:solidFill>
            <a:prstDash val="dash"/>
            <a:round/>
            <a:headEnd type="none" w="sm" len="sm"/>
            <a:tailEnd type="triangle" w="lg" len="med"/>
          </a:ln>
        </p:spPr>
        <p:txBody>
          <a:bodyPr wrap="none" lIns="92075" tIns="46038" rIns="92075" bIns="46038"/>
          <a:lstStyle/>
          <a:p>
            <a:pPr eaLnBrk="0" hangingPunct="0"/>
            <a:endParaRPr lang="en-US"/>
          </a:p>
        </p:txBody>
      </p:sp>
      <p:sp>
        <p:nvSpPr>
          <p:cNvPr id="39" name="TextBox 38"/>
          <p:cNvSpPr txBox="1">
            <a:spLocks noChangeArrowheads="1"/>
          </p:cNvSpPr>
          <p:nvPr/>
        </p:nvSpPr>
        <p:spPr bwMode="auto">
          <a:xfrm>
            <a:off x="214313" y="6500813"/>
            <a:ext cx="3214687" cy="246062"/>
          </a:xfrm>
          <a:prstGeom prst="rect">
            <a:avLst/>
          </a:prstGeom>
          <a:noFill/>
          <a:ln w="9525">
            <a:noFill/>
            <a:miter lim="800000"/>
            <a:headEnd/>
            <a:tailEnd/>
          </a:ln>
        </p:spPr>
        <p:txBody>
          <a:bodyPr>
            <a:spAutoFit/>
          </a:bodyPr>
          <a:lstStyle/>
          <a:p>
            <a:pPr algn="ctr" eaLnBrk="0" hangingPunct="0"/>
            <a:r>
              <a:rPr lang="en-GB" sz="1000" b="1">
                <a:solidFill>
                  <a:srgbClr val="000099"/>
                </a:solidFill>
                <a:latin typeface="Arial" charset="0"/>
              </a:rPr>
              <a:t>Adapted from Armstrong and Taylor (2000) pp 95</a:t>
            </a:r>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81955"/>
                                        </p:tgtEl>
                                        <p:attrNameLst>
                                          <p:attrName>style.visibility</p:attrName>
                                        </p:attrNameLst>
                                      </p:cBhvr>
                                      <p:to>
                                        <p:strVal val="visible"/>
                                      </p:to>
                                    </p:set>
                                    <p:anim calcmode="lin" valueType="num">
                                      <p:cBhvr additive="base">
                                        <p:cTn id="7" dur="500" fill="hold"/>
                                        <p:tgtEl>
                                          <p:spTgt spid="81955"/>
                                        </p:tgtEl>
                                        <p:attrNameLst>
                                          <p:attrName>ppt_x</p:attrName>
                                        </p:attrNameLst>
                                      </p:cBhvr>
                                      <p:tavLst>
                                        <p:tav tm="0">
                                          <p:val>
                                            <p:strVal val="0-#ppt_w/2"/>
                                          </p:val>
                                        </p:tav>
                                        <p:tav tm="100000">
                                          <p:val>
                                            <p:strVal val="#ppt_x"/>
                                          </p:val>
                                        </p:tav>
                                      </p:tavLst>
                                    </p:anim>
                                    <p:anim calcmode="lin" valueType="num">
                                      <p:cBhvr additive="base">
                                        <p:cTn id="8" dur="500" fill="hold"/>
                                        <p:tgtEl>
                                          <p:spTgt spid="81955"/>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81924"/>
                                        </p:tgtEl>
                                        <p:attrNameLst>
                                          <p:attrName>style.visibility</p:attrName>
                                        </p:attrNameLst>
                                      </p:cBhvr>
                                      <p:to>
                                        <p:strVal val="visible"/>
                                      </p:to>
                                    </p:set>
                                    <p:anim calcmode="lin" valueType="num">
                                      <p:cBhvr additive="base">
                                        <p:cTn id="13" dur="500" fill="hold"/>
                                        <p:tgtEl>
                                          <p:spTgt spid="81924"/>
                                        </p:tgtEl>
                                        <p:attrNameLst>
                                          <p:attrName>ppt_x</p:attrName>
                                        </p:attrNameLst>
                                      </p:cBhvr>
                                      <p:tavLst>
                                        <p:tav tm="0">
                                          <p:val>
                                            <p:strVal val="0-#ppt_w/2"/>
                                          </p:val>
                                        </p:tav>
                                        <p:tav tm="100000">
                                          <p:val>
                                            <p:strVal val="#ppt_x"/>
                                          </p:val>
                                        </p:tav>
                                      </p:tavLst>
                                    </p:anim>
                                    <p:anim calcmode="lin" valueType="num">
                                      <p:cBhvr additive="base">
                                        <p:cTn id="14" dur="500" fill="hold"/>
                                        <p:tgtEl>
                                          <p:spTgt spid="81924"/>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nodeType="clickEffect">
                                  <p:stCondLst>
                                    <p:cond delay="0"/>
                                  </p:stCondLst>
                                  <p:childTnLst>
                                    <p:set>
                                      <p:cBhvr>
                                        <p:cTn id="18" dur="1" fill="hold">
                                          <p:stCondLst>
                                            <p:cond delay="0"/>
                                          </p:stCondLst>
                                        </p:cTn>
                                        <p:tgtEl>
                                          <p:spTgt spid="81960"/>
                                        </p:tgtEl>
                                        <p:attrNameLst>
                                          <p:attrName>style.visibility</p:attrName>
                                        </p:attrNameLst>
                                      </p:cBhvr>
                                      <p:to>
                                        <p:strVal val="visible"/>
                                      </p:to>
                                    </p:set>
                                    <p:anim calcmode="lin" valueType="num">
                                      <p:cBhvr additive="base">
                                        <p:cTn id="19" dur="500" fill="hold"/>
                                        <p:tgtEl>
                                          <p:spTgt spid="81960"/>
                                        </p:tgtEl>
                                        <p:attrNameLst>
                                          <p:attrName>ppt_x</p:attrName>
                                        </p:attrNameLst>
                                      </p:cBhvr>
                                      <p:tavLst>
                                        <p:tav tm="0">
                                          <p:val>
                                            <p:strVal val="0-#ppt_w/2"/>
                                          </p:val>
                                        </p:tav>
                                        <p:tav tm="100000">
                                          <p:val>
                                            <p:strVal val="#ppt_x"/>
                                          </p:val>
                                        </p:tav>
                                      </p:tavLst>
                                    </p:anim>
                                    <p:anim calcmode="lin" valueType="num">
                                      <p:cBhvr additive="base">
                                        <p:cTn id="20" dur="500" fill="hold"/>
                                        <p:tgtEl>
                                          <p:spTgt spid="81960"/>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nodeType="clickEffect">
                                  <p:stCondLst>
                                    <p:cond delay="0"/>
                                  </p:stCondLst>
                                  <p:childTnLst>
                                    <p:set>
                                      <p:cBhvr>
                                        <p:cTn id="24" dur="1" fill="hold">
                                          <p:stCondLst>
                                            <p:cond delay="0"/>
                                          </p:stCondLst>
                                        </p:cTn>
                                        <p:tgtEl>
                                          <p:spTgt spid="81957"/>
                                        </p:tgtEl>
                                        <p:attrNameLst>
                                          <p:attrName>style.visibility</p:attrName>
                                        </p:attrNameLst>
                                      </p:cBhvr>
                                      <p:to>
                                        <p:strVal val="visible"/>
                                      </p:to>
                                    </p:set>
                                    <p:anim calcmode="lin" valueType="num">
                                      <p:cBhvr additive="base">
                                        <p:cTn id="25" dur="500" fill="hold"/>
                                        <p:tgtEl>
                                          <p:spTgt spid="81957"/>
                                        </p:tgtEl>
                                        <p:attrNameLst>
                                          <p:attrName>ppt_x</p:attrName>
                                        </p:attrNameLst>
                                      </p:cBhvr>
                                      <p:tavLst>
                                        <p:tav tm="0">
                                          <p:val>
                                            <p:strVal val="0-#ppt_w/2"/>
                                          </p:val>
                                        </p:tav>
                                        <p:tav tm="100000">
                                          <p:val>
                                            <p:strVal val="#ppt_x"/>
                                          </p:val>
                                        </p:tav>
                                      </p:tavLst>
                                    </p:anim>
                                    <p:anim calcmode="lin" valueType="num">
                                      <p:cBhvr additive="base">
                                        <p:cTn id="26" dur="500" fill="hold"/>
                                        <p:tgtEl>
                                          <p:spTgt spid="81957"/>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12" presetClass="entr" presetSubtype="4" fill="hold" nodeType="clickEffect">
                                  <p:stCondLst>
                                    <p:cond delay="0"/>
                                  </p:stCondLst>
                                  <p:childTnLst>
                                    <p:set>
                                      <p:cBhvr>
                                        <p:cTn id="30" dur="1" fill="hold">
                                          <p:stCondLst>
                                            <p:cond delay="0"/>
                                          </p:stCondLst>
                                        </p:cTn>
                                        <p:tgtEl>
                                          <p:spTgt spid="81958"/>
                                        </p:tgtEl>
                                        <p:attrNameLst>
                                          <p:attrName>style.visibility</p:attrName>
                                        </p:attrNameLst>
                                      </p:cBhvr>
                                      <p:to>
                                        <p:strVal val="visible"/>
                                      </p:to>
                                    </p:set>
                                    <p:animEffect transition="in" filter="slide(fromBottom)">
                                      <p:cBhvr>
                                        <p:cTn id="31" dur="500"/>
                                        <p:tgtEl>
                                          <p:spTgt spid="81958"/>
                                        </p:tgtEl>
                                      </p:cBhvr>
                                    </p:animEffect>
                                  </p:childTnLst>
                                </p:cTn>
                              </p:par>
                            </p:childTnLst>
                          </p:cTn>
                        </p:par>
                      </p:childTnLst>
                    </p:cTn>
                  </p:par>
                  <p:par>
                    <p:cTn id="32" fill="hold">
                      <p:stCondLst>
                        <p:cond delay="indefinite"/>
                      </p:stCondLst>
                      <p:childTnLst>
                        <p:par>
                          <p:cTn id="33" fill="hold">
                            <p:stCondLst>
                              <p:cond delay="0"/>
                            </p:stCondLst>
                            <p:childTnLst>
                              <p:par>
                                <p:cTn id="34" presetID="2" presetClass="entr" presetSubtype="8" fill="hold" nodeType="clickEffect">
                                  <p:stCondLst>
                                    <p:cond delay="0"/>
                                  </p:stCondLst>
                                  <p:childTnLst>
                                    <p:set>
                                      <p:cBhvr>
                                        <p:cTn id="35" dur="1" fill="hold">
                                          <p:stCondLst>
                                            <p:cond delay="0"/>
                                          </p:stCondLst>
                                        </p:cTn>
                                        <p:tgtEl>
                                          <p:spTgt spid="81959"/>
                                        </p:tgtEl>
                                        <p:attrNameLst>
                                          <p:attrName>style.visibility</p:attrName>
                                        </p:attrNameLst>
                                      </p:cBhvr>
                                      <p:to>
                                        <p:strVal val="visible"/>
                                      </p:to>
                                    </p:set>
                                    <p:anim calcmode="lin" valueType="num">
                                      <p:cBhvr additive="base">
                                        <p:cTn id="36" dur="500" fill="hold"/>
                                        <p:tgtEl>
                                          <p:spTgt spid="81959"/>
                                        </p:tgtEl>
                                        <p:attrNameLst>
                                          <p:attrName>ppt_x</p:attrName>
                                        </p:attrNameLst>
                                      </p:cBhvr>
                                      <p:tavLst>
                                        <p:tav tm="0">
                                          <p:val>
                                            <p:strVal val="0-#ppt_w/2"/>
                                          </p:val>
                                        </p:tav>
                                        <p:tav tm="100000">
                                          <p:val>
                                            <p:strVal val="#ppt_x"/>
                                          </p:val>
                                        </p:tav>
                                      </p:tavLst>
                                    </p:anim>
                                    <p:anim calcmode="lin" valueType="num">
                                      <p:cBhvr additive="base">
                                        <p:cTn id="37" dur="500" fill="hold"/>
                                        <p:tgtEl>
                                          <p:spTgt spid="81959"/>
                                        </p:tgtEl>
                                        <p:attrNameLst>
                                          <p:attrName>ppt_y</p:attrName>
                                        </p:attrNameLst>
                                      </p:cBhvr>
                                      <p:tavLst>
                                        <p:tav tm="0">
                                          <p:val>
                                            <p:strVal val="#ppt_y"/>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1" presetClass="entr" presetSubtype="0" fill="hold" grpId="0" nodeType="clickEffect">
                                  <p:stCondLst>
                                    <p:cond delay="0"/>
                                  </p:stCondLst>
                                  <p:childTnLst>
                                    <p:set>
                                      <p:cBhvr>
                                        <p:cTn id="41" dur="1" fill="hold">
                                          <p:stCondLst>
                                            <p:cond delay="0"/>
                                          </p:stCondLst>
                                        </p:cTn>
                                        <p:tgtEl>
                                          <p:spTgt spid="95"/>
                                        </p:tgtEl>
                                        <p:attrNameLst>
                                          <p:attrName>style.visibility</p:attrName>
                                        </p:attrNameLst>
                                      </p:cBhvr>
                                      <p:to>
                                        <p:strVal val="visible"/>
                                      </p:to>
                                    </p:set>
                                  </p:childTnLst>
                                </p:cTn>
                              </p:par>
                            </p:childTnLst>
                          </p:cTn>
                        </p:par>
                      </p:childTnLst>
                    </p:cTn>
                  </p:par>
                  <p:par>
                    <p:cTn id="42" fill="hold">
                      <p:stCondLst>
                        <p:cond delay="indefinite"/>
                      </p:stCondLst>
                      <p:childTnLst>
                        <p:par>
                          <p:cTn id="43" fill="hold">
                            <p:stCondLst>
                              <p:cond delay="0"/>
                            </p:stCondLst>
                            <p:childTnLst>
                              <p:par>
                                <p:cTn id="44" presetID="1" presetClass="entr" presetSubtype="0" fill="hold" grpId="0" nodeType="clickEffect">
                                  <p:stCondLst>
                                    <p:cond delay="0"/>
                                  </p:stCondLst>
                                  <p:childTnLst>
                                    <p:set>
                                      <p:cBhvr>
                                        <p:cTn id="45" dur="1" fill="hold">
                                          <p:stCondLst>
                                            <p:cond delay="0"/>
                                          </p:stCondLst>
                                        </p:cTn>
                                        <p:tgtEl>
                                          <p:spTgt spid="3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24" grpId="0" animBg="1" autoUpdateAnimBg="0"/>
      <p:bldP spid="81955" grpId="0" autoUpdateAnimBg="0"/>
      <p:bldP spid="95" grpId="0" animBg="1"/>
      <p:bldP spid="39" grpId="0"/>
    </p:bld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3928" name="Footer Placeholder 4"/>
          <p:cNvSpPr>
            <a:spLocks noGrp="1"/>
          </p:cNvSpPr>
          <p:nvPr>
            <p:ph type="ftr" sz="quarter" idx="11"/>
          </p:nvPr>
        </p:nvSpPr>
        <p:spPr>
          <a:noFill/>
        </p:spPr>
        <p:txBody>
          <a:bodyPr/>
          <a:lstStyle/>
          <a:p>
            <a:r>
              <a:rPr lang="en-GB"/>
              <a:t>Regional and Local Economics (RELOCE) Lecture slides – Lecture 3b</a:t>
            </a:r>
            <a:endParaRPr lang="en-GB" i="0">
              <a:solidFill>
                <a:schemeClr val="tx1"/>
              </a:solidFill>
              <a:latin typeface="Arial" charset="0"/>
            </a:endParaRPr>
          </a:p>
        </p:txBody>
      </p:sp>
      <p:sp>
        <p:nvSpPr>
          <p:cNvPr id="55" name="Slide Number Placeholder 5"/>
          <p:cNvSpPr>
            <a:spLocks noGrp="1"/>
          </p:cNvSpPr>
          <p:nvPr>
            <p:ph type="sldNum" sz="quarter" idx="12"/>
          </p:nvPr>
        </p:nvSpPr>
        <p:spPr/>
        <p:txBody>
          <a:bodyPr/>
          <a:lstStyle/>
          <a:p>
            <a:pPr>
              <a:defRPr/>
            </a:pPr>
            <a:fld id="{09617EA2-786F-4737-B0EF-AE30192F05AB}" type="slidenum">
              <a:rPr lang="en-GB"/>
              <a:pPr>
                <a:defRPr/>
              </a:pPr>
              <a:t>7</a:t>
            </a:fld>
            <a:endParaRPr lang="en-GB">
              <a:latin typeface="Times New Roman" pitchFamily="18" charset="0"/>
            </a:endParaRPr>
          </a:p>
        </p:txBody>
      </p:sp>
      <p:sp>
        <p:nvSpPr>
          <p:cNvPr id="82948" name="Rectangle 4"/>
          <p:cNvSpPr>
            <a:spLocks noGrp="1" noChangeArrowheads="1"/>
          </p:cNvSpPr>
          <p:nvPr>
            <p:ph type="body" idx="1"/>
          </p:nvPr>
        </p:nvSpPr>
        <p:spPr>
          <a:xfrm>
            <a:off x="533400" y="990600"/>
            <a:ext cx="7391400" cy="457200"/>
          </a:xfrm>
        </p:spPr>
        <p:txBody>
          <a:bodyPr lIns="92075" tIns="46038" rIns="92075" bIns="46038"/>
          <a:lstStyle/>
          <a:p>
            <a:pPr algn="ctr">
              <a:buFont typeface="Wingdings" pitchFamily="2" charset="2"/>
              <a:buNone/>
            </a:pPr>
            <a:r>
              <a:rPr lang="en-GB" sz="2400" b="1" smtClean="0">
                <a:solidFill>
                  <a:srgbClr val="002060"/>
                </a:solidFill>
              </a:rPr>
              <a:t>Thirwall – Dixon model in algebraic form </a:t>
            </a:r>
          </a:p>
        </p:txBody>
      </p:sp>
      <p:graphicFrame>
        <p:nvGraphicFramePr>
          <p:cNvPr id="117760" name="Object 2"/>
          <p:cNvGraphicFramePr>
            <a:graphicFrameLocks noChangeAspect="1"/>
          </p:cNvGraphicFramePr>
          <p:nvPr/>
        </p:nvGraphicFramePr>
        <p:xfrm>
          <a:off x="457200" y="1447800"/>
          <a:ext cx="2057400" cy="598488"/>
        </p:xfrm>
        <a:graphic>
          <a:graphicData uri="http://schemas.openxmlformats.org/presentationml/2006/ole">
            <p:oleObj spid="_x0000_s123906" name="Equation" r:id="rId4" imgW="736560" imgH="215640" progId="Equation.3">
              <p:embed/>
            </p:oleObj>
          </a:graphicData>
        </a:graphic>
      </p:graphicFrame>
      <p:graphicFrame>
        <p:nvGraphicFramePr>
          <p:cNvPr id="117761" name="Object 3"/>
          <p:cNvGraphicFramePr>
            <a:graphicFrameLocks noChangeAspect="1"/>
          </p:cNvGraphicFramePr>
          <p:nvPr/>
        </p:nvGraphicFramePr>
        <p:xfrm>
          <a:off x="5410200" y="1600200"/>
          <a:ext cx="1828800" cy="482600"/>
        </p:xfrm>
        <a:graphic>
          <a:graphicData uri="http://schemas.openxmlformats.org/presentationml/2006/ole">
            <p:oleObj spid="_x0000_s123907" name="Equation" r:id="rId5" imgW="622080" imgH="164880" progId="Equation.3">
              <p:embed/>
            </p:oleObj>
          </a:graphicData>
        </a:graphic>
      </p:graphicFrame>
      <p:graphicFrame>
        <p:nvGraphicFramePr>
          <p:cNvPr id="117762" name="Object 4"/>
          <p:cNvGraphicFramePr>
            <a:graphicFrameLocks noChangeAspect="1"/>
          </p:cNvGraphicFramePr>
          <p:nvPr/>
        </p:nvGraphicFramePr>
        <p:xfrm>
          <a:off x="457200" y="1981200"/>
          <a:ext cx="3429000" cy="622300"/>
        </p:xfrm>
        <a:graphic>
          <a:graphicData uri="http://schemas.openxmlformats.org/presentationml/2006/ole">
            <p:oleObj spid="_x0000_s123908" name="Equation" r:id="rId6" imgW="1320480" imgH="241200" progId="Equation.3">
              <p:embed/>
            </p:oleObj>
          </a:graphicData>
        </a:graphic>
      </p:graphicFrame>
      <p:graphicFrame>
        <p:nvGraphicFramePr>
          <p:cNvPr id="117763" name="Object 5"/>
          <p:cNvGraphicFramePr>
            <a:graphicFrameLocks noChangeAspect="1"/>
          </p:cNvGraphicFramePr>
          <p:nvPr/>
        </p:nvGraphicFramePr>
        <p:xfrm>
          <a:off x="5562600" y="2057400"/>
          <a:ext cx="1371600" cy="554038"/>
        </p:xfrm>
        <a:graphic>
          <a:graphicData uri="http://schemas.openxmlformats.org/presentationml/2006/ole">
            <p:oleObj spid="_x0000_s123909" name="Equation" r:id="rId7" imgW="406080" imgH="164880" progId="Equation.3">
              <p:embed/>
            </p:oleObj>
          </a:graphicData>
        </a:graphic>
      </p:graphicFrame>
      <p:sp>
        <p:nvSpPr>
          <p:cNvPr id="82954" name="Text Box 10"/>
          <p:cNvSpPr txBox="1">
            <a:spLocks noChangeArrowheads="1"/>
          </p:cNvSpPr>
          <p:nvPr/>
        </p:nvSpPr>
        <p:spPr bwMode="auto">
          <a:xfrm>
            <a:off x="2667000" y="1524000"/>
            <a:ext cx="539750" cy="457200"/>
          </a:xfrm>
          <a:prstGeom prst="rect">
            <a:avLst/>
          </a:prstGeom>
          <a:noFill/>
          <a:ln w="12700">
            <a:noFill/>
            <a:miter lim="800000"/>
            <a:headEnd type="none" w="sm" len="sm"/>
            <a:tailEnd type="none" w="sm" len="sm"/>
          </a:ln>
        </p:spPr>
        <p:txBody>
          <a:bodyPr wrap="none" lIns="92075" tIns="46038" rIns="92075" bIns="46038">
            <a:spAutoFit/>
          </a:bodyPr>
          <a:lstStyle/>
          <a:p>
            <a:pPr eaLnBrk="0" hangingPunct="0">
              <a:spcBef>
                <a:spcPct val="20000"/>
              </a:spcBef>
              <a:buClr>
                <a:schemeClr val="tx2"/>
              </a:buClr>
              <a:buSzPct val="75000"/>
              <a:buFont typeface="Monotype Sorts"/>
              <a:buNone/>
            </a:pPr>
            <a:r>
              <a:rPr lang="en-GB"/>
              <a:t>(1)</a:t>
            </a:r>
          </a:p>
        </p:txBody>
      </p:sp>
      <p:sp>
        <p:nvSpPr>
          <p:cNvPr id="82955" name="Text Box 11"/>
          <p:cNvSpPr txBox="1">
            <a:spLocks noChangeArrowheads="1"/>
          </p:cNvSpPr>
          <p:nvPr/>
        </p:nvSpPr>
        <p:spPr bwMode="auto">
          <a:xfrm>
            <a:off x="7315200" y="1524000"/>
            <a:ext cx="539750" cy="457200"/>
          </a:xfrm>
          <a:prstGeom prst="rect">
            <a:avLst/>
          </a:prstGeom>
          <a:noFill/>
          <a:ln w="12700">
            <a:noFill/>
            <a:miter lim="800000"/>
            <a:headEnd type="none" w="sm" len="sm"/>
            <a:tailEnd type="none" w="sm" len="sm"/>
          </a:ln>
        </p:spPr>
        <p:txBody>
          <a:bodyPr lIns="92075" tIns="46038" rIns="92075" bIns="46038">
            <a:spAutoFit/>
          </a:bodyPr>
          <a:lstStyle/>
          <a:p>
            <a:pPr eaLnBrk="0" hangingPunct="0">
              <a:spcBef>
                <a:spcPct val="20000"/>
              </a:spcBef>
              <a:buClr>
                <a:schemeClr val="tx2"/>
              </a:buClr>
              <a:buSzPct val="75000"/>
              <a:buFont typeface="Monotype Sorts"/>
              <a:buNone/>
            </a:pPr>
            <a:r>
              <a:rPr lang="en-GB"/>
              <a:t>(2)</a:t>
            </a:r>
          </a:p>
        </p:txBody>
      </p:sp>
      <p:sp>
        <p:nvSpPr>
          <p:cNvPr id="82956" name="Text Box 12"/>
          <p:cNvSpPr txBox="1">
            <a:spLocks noChangeArrowheads="1"/>
          </p:cNvSpPr>
          <p:nvPr/>
        </p:nvSpPr>
        <p:spPr bwMode="auto">
          <a:xfrm>
            <a:off x="3962400" y="2057400"/>
            <a:ext cx="539750" cy="457200"/>
          </a:xfrm>
          <a:prstGeom prst="rect">
            <a:avLst/>
          </a:prstGeom>
          <a:noFill/>
          <a:ln w="12700">
            <a:noFill/>
            <a:miter lim="800000"/>
            <a:headEnd type="none" w="sm" len="sm"/>
            <a:tailEnd type="none" w="sm" len="sm"/>
          </a:ln>
        </p:spPr>
        <p:txBody>
          <a:bodyPr lIns="92075" tIns="46038" rIns="92075" bIns="46038">
            <a:spAutoFit/>
          </a:bodyPr>
          <a:lstStyle/>
          <a:p>
            <a:pPr eaLnBrk="0" hangingPunct="0">
              <a:spcBef>
                <a:spcPct val="20000"/>
              </a:spcBef>
              <a:buClr>
                <a:schemeClr val="tx2"/>
              </a:buClr>
              <a:buSzPct val="75000"/>
              <a:buFont typeface="Monotype Sorts"/>
              <a:buNone/>
            </a:pPr>
            <a:r>
              <a:rPr lang="en-GB"/>
              <a:t>(3)</a:t>
            </a:r>
          </a:p>
        </p:txBody>
      </p:sp>
      <p:sp>
        <p:nvSpPr>
          <p:cNvPr id="82957" name="Text Box 13"/>
          <p:cNvSpPr txBox="1">
            <a:spLocks noChangeArrowheads="1"/>
          </p:cNvSpPr>
          <p:nvPr/>
        </p:nvSpPr>
        <p:spPr bwMode="auto">
          <a:xfrm>
            <a:off x="7315200" y="2057400"/>
            <a:ext cx="539750" cy="457200"/>
          </a:xfrm>
          <a:prstGeom prst="rect">
            <a:avLst/>
          </a:prstGeom>
          <a:noFill/>
          <a:ln w="12700">
            <a:noFill/>
            <a:miter lim="800000"/>
            <a:headEnd type="none" w="sm" len="sm"/>
            <a:tailEnd type="none" w="sm" len="sm"/>
          </a:ln>
        </p:spPr>
        <p:txBody>
          <a:bodyPr wrap="none" lIns="92075" tIns="46038" rIns="92075" bIns="46038">
            <a:spAutoFit/>
          </a:bodyPr>
          <a:lstStyle/>
          <a:p>
            <a:pPr eaLnBrk="0" hangingPunct="0">
              <a:spcBef>
                <a:spcPct val="20000"/>
              </a:spcBef>
              <a:buClr>
                <a:schemeClr val="tx2"/>
              </a:buClr>
              <a:buSzPct val="75000"/>
              <a:buFont typeface="Monotype Sorts"/>
              <a:buNone/>
            </a:pPr>
            <a:r>
              <a:rPr lang="en-GB"/>
              <a:t>(4)</a:t>
            </a:r>
          </a:p>
        </p:txBody>
      </p:sp>
      <p:sp>
        <p:nvSpPr>
          <p:cNvPr id="82958" name="Rectangle 14"/>
          <p:cNvSpPr>
            <a:spLocks noChangeArrowheads="1"/>
          </p:cNvSpPr>
          <p:nvPr/>
        </p:nvSpPr>
        <p:spPr bwMode="auto">
          <a:xfrm>
            <a:off x="533400" y="2667000"/>
            <a:ext cx="74676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buFont typeface="Wingdings" pitchFamily="2" charset="2"/>
              <a:buNone/>
            </a:pPr>
            <a:r>
              <a:rPr lang="en-GB" b="1">
                <a:solidFill>
                  <a:srgbClr val="002060"/>
                </a:solidFill>
                <a:latin typeface="Arial" charset="0"/>
              </a:rPr>
              <a:t>By substituting into eq. 4 and re arranging terms</a:t>
            </a:r>
          </a:p>
        </p:txBody>
      </p:sp>
      <p:graphicFrame>
        <p:nvGraphicFramePr>
          <p:cNvPr id="117764" name="Object 6"/>
          <p:cNvGraphicFramePr>
            <a:graphicFrameLocks noChangeAspect="1"/>
          </p:cNvGraphicFramePr>
          <p:nvPr/>
        </p:nvGraphicFramePr>
        <p:xfrm>
          <a:off x="428625" y="4214813"/>
          <a:ext cx="3692525" cy="895350"/>
        </p:xfrm>
        <a:graphic>
          <a:graphicData uri="http://schemas.openxmlformats.org/presentationml/2006/ole">
            <p:oleObj spid="_x0000_s123910" name="Equation" r:id="rId8" imgW="1206360" imgH="291960" progId="Equation.3">
              <p:embed/>
            </p:oleObj>
          </a:graphicData>
        </a:graphic>
      </p:graphicFrame>
      <p:graphicFrame>
        <p:nvGraphicFramePr>
          <p:cNvPr id="117765" name="Object 7"/>
          <p:cNvGraphicFramePr>
            <a:graphicFrameLocks noChangeAspect="1"/>
          </p:cNvGraphicFramePr>
          <p:nvPr/>
        </p:nvGraphicFramePr>
        <p:xfrm>
          <a:off x="5715000" y="4786313"/>
          <a:ext cx="1741488" cy="1192212"/>
        </p:xfrm>
        <a:graphic>
          <a:graphicData uri="http://schemas.openxmlformats.org/presentationml/2006/ole">
            <p:oleObj spid="_x0000_s123911" name="Equation" r:id="rId9" imgW="888840" imgH="609480" progId="Equation.3">
              <p:embed/>
            </p:oleObj>
          </a:graphicData>
        </a:graphic>
      </p:graphicFrame>
      <p:graphicFrame>
        <p:nvGraphicFramePr>
          <p:cNvPr id="56" name="Object 23"/>
          <p:cNvGraphicFramePr>
            <a:graphicFrameLocks noChangeAspect="1"/>
          </p:cNvGraphicFramePr>
          <p:nvPr/>
        </p:nvGraphicFramePr>
        <p:xfrm>
          <a:off x="500063" y="3286125"/>
          <a:ext cx="8096250" cy="714375"/>
        </p:xfrm>
        <a:graphic>
          <a:graphicData uri="http://schemas.openxmlformats.org/presentationml/2006/ole">
            <p:oleObj spid="_x0000_s123927" name="Equation" r:id="rId10" imgW="2590560" imgH="228600" progId="Equation.3">
              <p:embed/>
            </p:oleObj>
          </a:graphicData>
        </a:graphic>
      </p:graphicFrame>
      <p:sp>
        <p:nvSpPr>
          <p:cNvPr id="57" name="Oval 56"/>
          <p:cNvSpPr>
            <a:spLocks noChangeArrowheads="1"/>
          </p:cNvSpPr>
          <p:nvPr/>
        </p:nvSpPr>
        <p:spPr bwMode="auto">
          <a:xfrm>
            <a:off x="1500188" y="4357688"/>
            <a:ext cx="785812" cy="1000125"/>
          </a:xfrm>
          <a:prstGeom prst="ellipse">
            <a:avLst/>
          </a:prstGeom>
          <a:noFill/>
          <a:ln w="38100" algn="ctr">
            <a:solidFill>
              <a:srgbClr val="FF0066"/>
            </a:solidFill>
            <a:round/>
            <a:headEnd type="none" w="sm" len="sm"/>
            <a:tailEnd type="triangle" w="lg" len="med"/>
          </a:ln>
        </p:spPr>
        <p:txBody>
          <a:bodyPr wrap="none" lIns="92075" tIns="46038" rIns="92075" bIns="46038"/>
          <a:lstStyle/>
          <a:p>
            <a:pPr eaLnBrk="0" hangingPunct="0"/>
            <a:endParaRPr lang="en-US"/>
          </a:p>
        </p:txBody>
      </p:sp>
      <p:sp>
        <p:nvSpPr>
          <p:cNvPr id="58" name="Oval 57"/>
          <p:cNvSpPr>
            <a:spLocks noChangeArrowheads="1"/>
          </p:cNvSpPr>
          <p:nvPr/>
        </p:nvSpPr>
        <p:spPr bwMode="auto">
          <a:xfrm>
            <a:off x="1214438" y="3071813"/>
            <a:ext cx="5429250" cy="1000125"/>
          </a:xfrm>
          <a:prstGeom prst="ellipse">
            <a:avLst/>
          </a:prstGeom>
          <a:noFill/>
          <a:ln w="38100" algn="ctr">
            <a:solidFill>
              <a:srgbClr val="FF0066"/>
            </a:solidFill>
            <a:round/>
            <a:headEnd type="none" w="sm" len="sm"/>
            <a:tailEnd type="triangle" w="lg" len="med"/>
          </a:ln>
        </p:spPr>
        <p:txBody>
          <a:bodyPr wrap="none" lIns="92075" tIns="46038" rIns="92075" bIns="46038"/>
          <a:lstStyle/>
          <a:p>
            <a:pPr eaLnBrk="0" hangingPunct="0"/>
            <a:endParaRPr lang="en-US"/>
          </a:p>
        </p:txBody>
      </p:sp>
      <p:sp>
        <p:nvSpPr>
          <p:cNvPr id="59" name="Oval 58"/>
          <p:cNvSpPr>
            <a:spLocks noChangeArrowheads="1"/>
          </p:cNvSpPr>
          <p:nvPr/>
        </p:nvSpPr>
        <p:spPr bwMode="auto">
          <a:xfrm>
            <a:off x="2643188" y="4286250"/>
            <a:ext cx="785812" cy="1000125"/>
          </a:xfrm>
          <a:prstGeom prst="ellipse">
            <a:avLst/>
          </a:prstGeom>
          <a:noFill/>
          <a:ln w="38100" algn="ctr">
            <a:solidFill>
              <a:schemeClr val="accent2"/>
            </a:solidFill>
            <a:round/>
            <a:headEnd type="none" w="sm" len="sm"/>
            <a:tailEnd type="triangle" w="lg" len="med"/>
          </a:ln>
        </p:spPr>
        <p:txBody>
          <a:bodyPr wrap="none" lIns="92075" tIns="46038" rIns="92075" bIns="46038"/>
          <a:lstStyle/>
          <a:p>
            <a:pPr eaLnBrk="0" hangingPunct="0"/>
            <a:endParaRPr lang="en-US"/>
          </a:p>
        </p:txBody>
      </p:sp>
      <p:sp>
        <p:nvSpPr>
          <p:cNvPr id="60" name="Oval 59"/>
          <p:cNvSpPr>
            <a:spLocks noChangeArrowheads="1"/>
          </p:cNvSpPr>
          <p:nvPr/>
        </p:nvSpPr>
        <p:spPr bwMode="auto">
          <a:xfrm>
            <a:off x="6715125" y="3214688"/>
            <a:ext cx="2000250" cy="1000125"/>
          </a:xfrm>
          <a:prstGeom prst="ellipse">
            <a:avLst/>
          </a:prstGeom>
          <a:noFill/>
          <a:ln w="38100" algn="ctr">
            <a:solidFill>
              <a:schemeClr val="accent2"/>
            </a:solidFill>
            <a:round/>
            <a:headEnd type="none" w="sm" len="sm"/>
            <a:tailEnd type="triangle" w="lg" len="med"/>
          </a:ln>
        </p:spPr>
        <p:txBody>
          <a:bodyPr wrap="none" lIns="92075" tIns="46038" rIns="92075" bIns="46038"/>
          <a:lstStyle/>
          <a:p>
            <a:pPr eaLnBrk="0" hangingPunct="0"/>
            <a:endParaRPr lang="en-US"/>
          </a:p>
        </p:txBody>
      </p:sp>
      <p:sp>
        <p:nvSpPr>
          <p:cNvPr id="61" name="TextBox 60"/>
          <p:cNvSpPr txBox="1">
            <a:spLocks noChangeArrowheads="1"/>
          </p:cNvSpPr>
          <p:nvPr/>
        </p:nvSpPr>
        <p:spPr bwMode="auto">
          <a:xfrm>
            <a:off x="357188" y="5500688"/>
            <a:ext cx="5357812" cy="461962"/>
          </a:xfrm>
          <a:prstGeom prst="rect">
            <a:avLst/>
          </a:prstGeom>
          <a:noFill/>
          <a:ln w="9525">
            <a:noFill/>
            <a:miter lim="800000"/>
            <a:headEnd/>
            <a:tailEnd/>
          </a:ln>
        </p:spPr>
        <p:txBody>
          <a:bodyPr>
            <a:spAutoFit/>
          </a:bodyPr>
          <a:lstStyle/>
          <a:p>
            <a:pPr eaLnBrk="0" hangingPunct="0"/>
            <a:r>
              <a:rPr lang="en-GB">
                <a:latin typeface="Arial" charset="0"/>
              </a:rPr>
              <a:t>In long-run equilibrium y = y</a:t>
            </a:r>
            <a:r>
              <a:rPr lang="en-GB" baseline="-25000">
                <a:latin typeface="Arial" charset="0"/>
              </a:rPr>
              <a:t>-1</a:t>
            </a:r>
            <a:endParaRPr lang="en-US" baseline="-25000">
              <a:latin typeface="Arial" charset="0"/>
            </a:endParaRPr>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82948">
                                            <p:txEl>
                                              <p:pRg st="0" end="0"/>
                                            </p:txEl>
                                          </p:spTgt>
                                        </p:tgtEl>
                                        <p:attrNameLst>
                                          <p:attrName>style.visibility</p:attrName>
                                        </p:attrNameLst>
                                      </p:cBhvr>
                                      <p:to>
                                        <p:strVal val="visible"/>
                                      </p:to>
                                    </p:set>
                                    <p:anim calcmode="lin" valueType="num">
                                      <p:cBhvr additive="base">
                                        <p:cTn id="7" dur="500" fill="hold"/>
                                        <p:tgtEl>
                                          <p:spTgt spid="82948">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82948">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82954"/>
                                        </p:tgtEl>
                                        <p:attrNameLst>
                                          <p:attrName>style.visibility</p:attrName>
                                        </p:attrNameLst>
                                      </p:cBhvr>
                                      <p:to>
                                        <p:strVal val="visible"/>
                                      </p:to>
                                    </p:set>
                                    <p:anim calcmode="lin" valueType="num">
                                      <p:cBhvr additive="base">
                                        <p:cTn id="13" dur="500" fill="hold"/>
                                        <p:tgtEl>
                                          <p:spTgt spid="82954"/>
                                        </p:tgtEl>
                                        <p:attrNameLst>
                                          <p:attrName>ppt_x</p:attrName>
                                        </p:attrNameLst>
                                      </p:cBhvr>
                                      <p:tavLst>
                                        <p:tav tm="0">
                                          <p:val>
                                            <p:strVal val="0-#ppt_w/2"/>
                                          </p:val>
                                        </p:tav>
                                        <p:tav tm="100000">
                                          <p:val>
                                            <p:strVal val="#ppt_x"/>
                                          </p:val>
                                        </p:tav>
                                      </p:tavLst>
                                    </p:anim>
                                    <p:anim calcmode="lin" valueType="num">
                                      <p:cBhvr additive="base">
                                        <p:cTn id="14" dur="500" fill="hold"/>
                                        <p:tgtEl>
                                          <p:spTgt spid="82954"/>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nodeType="clickEffect">
                                  <p:stCondLst>
                                    <p:cond delay="0"/>
                                  </p:stCondLst>
                                  <p:childTnLst>
                                    <p:set>
                                      <p:cBhvr>
                                        <p:cTn id="18" dur="1" fill="hold">
                                          <p:stCondLst>
                                            <p:cond delay="0"/>
                                          </p:stCondLst>
                                        </p:cTn>
                                        <p:tgtEl>
                                          <p:spTgt spid="117760"/>
                                        </p:tgtEl>
                                        <p:attrNameLst>
                                          <p:attrName>style.visibility</p:attrName>
                                        </p:attrNameLst>
                                      </p:cBhvr>
                                      <p:to>
                                        <p:strVal val="visible"/>
                                      </p:to>
                                    </p:set>
                                    <p:anim calcmode="lin" valueType="num">
                                      <p:cBhvr additive="base">
                                        <p:cTn id="19" dur="500" fill="hold"/>
                                        <p:tgtEl>
                                          <p:spTgt spid="117760"/>
                                        </p:tgtEl>
                                        <p:attrNameLst>
                                          <p:attrName>ppt_x</p:attrName>
                                        </p:attrNameLst>
                                      </p:cBhvr>
                                      <p:tavLst>
                                        <p:tav tm="0">
                                          <p:val>
                                            <p:strVal val="0-#ppt_w/2"/>
                                          </p:val>
                                        </p:tav>
                                        <p:tav tm="100000">
                                          <p:val>
                                            <p:strVal val="#ppt_x"/>
                                          </p:val>
                                        </p:tav>
                                      </p:tavLst>
                                    </p:anim>
                                    <p:anim calcmode="lin" valueType="num">
                                      <p:cBhvr additive="base">
                                        <p:cTn id="20" dur="500" fill="hold"/>
                                        <p:tgtEl>
                                          <p:spTgt spid="117760"/>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82955"/>
                                        </p:tgtEl>
                                        <p:attrNameLst>
                                          <p:attrName>style.visibility</p:attrName>
                                        </p:attrNameLst>
                                      </p:cBhvr>
                                      <p:to>
                                        <p:strVal val="visible"/>
                                      </p:to>
                                    </p:set>
                                    <p:anim calcmode="lin" valueType="num">
                                      <p:cBhvr additive="base">
                                        <p:cTn id="25" dur="500" fill="hold"/>
                                        <p:tgtEl>
                                          <p:spTgt spid="82955"/>
                                        </p:tgtEl>
                                        <p:attrNameLst>
                                          <p:attrName>ppt_x</p:attrName>
                                        </p:attrNameLst>
                                      </p:cBhvr>
                                      <p:tavLst>
                                        <p:tav tm="0">
                                          <p:val>
                                            <p:strVal val="0-#ppt_w/2"/>
                                          </p:val>
                                        </p:tav>
                                        <p:tav tm="100000">
                                          <p:val>
                                            <p:strVal val="#ppt_x"/>
                                          </p:val>
                                        </p:tav>
                                      </p:tavLst>
                                    </p:anim>
                                    <p:anim calcmode="lin" valueType="num">
                                      <p:cBhvr additive="base">
                                        <p:cTn id="26" dur="500" fill="hold"/>
                                        <p:tgtEl>
                                          <p:spTgt spid="82955"/>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nodeType="clickEffect">
                                  <p:stCondLst>
                                    <p:cond delay="0"/>
                                  </p:stCondLst>
                                  <p:childTnLst>
                                    <p:set>
                                      <p:cBhvr>
                                        <p:cTn id="30" dur="1" fill="hold">
                                          <p:stCondLst>
                                            <p:cond delay="0"/>
                                          </p:stCondLst>
                                        </p:cTn>
                                        <p:tgtEl>
                                          <p:spTgt spid="117761"/>
                                        </p:tgtEl>
                                        <p:attrNameLst>
                                          <p:attrName>style.visibility</p:attrName>
                                        </p:attrNameLst>
                                      </p:cBhvr>
                                      <p:to>
                                        <p:strVal val="visible"/>
                                      </p:to>
                                    </p:set>
                                    <p:anim calcmode="lin" valueType="num">
                                      <p:cBhvr additive="base">
                                        <p:cTn id="31" dur="500" fill="hold"/>
                                        <p:tgtEl>
                                          <p:spTgt spid="117761"/>
                                        </p:tgtEl>
                                        <p:attrNameLst>
                                          <p:attrName>ppt_x</p:attrName>
                                        </p:attrNameLst>
                                      </p:cBhvr>
                                      <p:tavLst>
                                        <p:tav tm="0">
                                          <p:val>
                                            <p:strVal val="0-#ppt_w/2"/>
                                          </p:val>
                                        </p:tav>
                                        <p:tav tm="100000">
                                          <p:val>
                                            <p:strVal val="#ppt_x"/>
                                          </p:val>
                                        </p:tav>
                                      </p:tavLst>
                                    </p:anim>
                                    <p:anim calcmode="lin" valueType="num">
                                      <p:cBhvr additive="base">
                                        <p:cTn id="32" dur="500" fill="hold"/>
                                        <p:tgtEl>
                                          <p:spTgt spid="117761"/>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82956"/>
                                        </p:tgtEl>
                                        <p:attrNameLst>
                                          <p:attrName>style.visibility</p:attrName>
                                        </p:attrNameLst>
                                      </p:cBhvr>
                                      <p:to>
                                        <p:strVal val="visible"/>
                                      </p:to>
                                    </p:set>
                                    <p:anim calcmode="lin" valueType="num">
                                      <p:cBhvr additive="base">
                                        <p:cTn id="37" dur="500" fill="hold"/>
                                        <p:tgtEl>
                                          <p:spTgt spid="82956"/>
                                        </p:tgtEl>
                                        <p:attrNameLst>
                                          <p:attrName>ppt_x</p:attrName>
                                        </p:attrNameLst>
                                      </p:cBhvr>
                                      <p:tavLst>
                                        <p:tav tm="0">
                                          <p:val>
                                            <p:strVal val="0-#ppt_w/2"/>
                                          </p:val>
                                        </p:tav>
                                        <p:tav tm="100000">
                                          <p:val>
                                            <p:strVal val="#ppt_x"/>
                                          </p:val>
                                        </p:tav>
                                      </p:tavLst>
                                    </p:anim>
                                    <p:anim calcmode="lin" valueType="num">
                                      <p:cBhvr additive="base">
                                        <p:cTn id="38" dur="500" fill="hold"/>
                                        <p:tgtEl>
                                          <p:spTgt spid="82956"/>
                                        </p:tgtEl>
                                        <p:attrNameLst>
                                          <p:attrName>ppt_y</p:attrName>
                                        </p:attrNameLst>
                                      </p:cBhvr>
                                      <p:tavLst>
                                        <p:tav tm="0">
                                          <p:val>
                                            <p:strVal val="#ppt_y"/>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8" fill="hold" nodeType="clickEffect">
                                  <p:stCondLst>
                                    <p:cond delay="0"/>
                                  </p:stCondLst>
                                  <p:childTnLst>
                                    <p:set>
                                      <p:cBhvr>
                                        <p:cTn id="42" dur="1" fill="hold">
                                          <p:stCondLst>
                                            <p:cond delay="0"/>
                                          </p:stCondLst>
                                        </p:cTn>
                                        <p:tgtEl>
                                          <p:spTgt spid="117762"/>
                                        </p:tgtEl>
                                        <p:attrNameLst>
                                          <p:attrName>style.visibility</p:attrName>
                                        </p:attrNameLst>
                                      </p:cBhvr>
                                      <p:to>
                                        <p:strVal val="visible"/>
                                      </p:to>
                                    </p:set>
                                    <p:anim calcmode="lin" valueType="num">
                                      <p:cBhvr additive="base">
                                        <p:cTn id="43" dur="500" fill="hold"/>
                                        <p:tgtEl>
                                          <p:spTgt spid="117762"/>
                                        </p:tgtEl>
                                        <p:attrNameLst>
                                          <p:attrName>ppt_x</p:attrName>
                                        </p:attrNameLst>
                                      </p:cBhvr>
                                      <p:tavLst>
                                        <p:tav tm="0">
                                          <p:val>
                                            <p:strVal val="0-#ppt_w/2"/>
                                          </p:val>
                                        </p:tav>
                                        <p:tav tm="100000">
                                          <p:val>
                                            <p:strVal val="#ppt_x"/>
                                          </p:val>
                                        </p:tav>
                                      </p:tavLst>
                                    </p:anim>
                                    <p:anim calcmode="lin" valueType="num">
                                      <p:cBhvr additive="base">
                                        <p:cTn id="44" dur="500" fill="hold"/>
                                        <p:tgtEl>
                                          <p:spTgt spid="117762"/>
                                        </p:tgtEl>
                                        <p:attrNameLst>
                                          <p:attrName>ppt_y</p:attrName>
                                        </p:attrNameLst>
                                      </p:cBhvr>
                                      <p:tavLst>
                                        <p:tav tm="0">
                                          <p:val>
                                            <p:strVal val="#ppt_y"/>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8" fill="hold" grpId="0" nodeType="clickEffect">
                                  <p:stCondLst>
                                    <p:cond delay="0"/>
                                  </p:stCondLst>
                                  <p:childTnLst>
                                    <p:set>
                                      <p:cBhvr>
                                        <p:cTn id="48" dur="1" fill="hold">
                                          <p:stCondLst>
                                            <p:cond delay="0"/>
                                          </p:stCondLst>
                                        </p:cTn>
                                        <p:tgtEl>
                                          <p:spTgt spid="82957"/>
                                        </p:tgtEl>
                                        <p:attrNameLst>
                                          <p:attrName>style.visibility</p:attrName>
                                        </p:attrNameLst>
                                      </p:cBhvr>
                                      <p:to>
                                        <p:strVal val="visible"/>
                                      </p:to>
                                    </p:set>
                                    <p:anim calcmode="lin" valueType="num">
                                      <p:cBhvr additive="base">
                                        <p:cTn id="49" dur="500" fill="hold"/>
                                        <p:tgtEl>
                                          <p:spTgt spid="82957"/>
                                        </p:tgtEl>
                                        <p:attrNameLst>
                                          <p:attrName>ppt_x</p:attrName>
                                        </p:attrNameLst>
                                      </p:cBhvr>
                                      <p:tavLst>
                                        <p:tav tm="0">
                                          <p:val>
                                            <p:strVal val="0-#ppt_w/2"/>
                                          </p:val>
                                        </p:tav>
                                        <p:tav tm="100000">
                                          <p:val>
                                            <p:strVal val="#ppt_x"/>
                                          </p:val>
                                        </p:tav>
                                      </p:tavLst>
                                    </p:anim>
                                    <p:anim calcmode="lin" valueType="num">
                                      <p:cBhvr additive="base">
                                        <p:cTn id="50" dur="500" fill="hold"/>
                                        <p:tgtEl>
                                          <p:spTgt spid="82957"/>
                                        </p:tgtEl>
                                        <p:attrNameLst>
                                          <p:attrName>ppt_y</p:attrName>
                                        </p:attrNameLst>
                                      </p:cBhvr>
                                      <p:tavLst>
                                        <p:tav tm="0">
                                          <p:val>
                                            <p:strVal val="#ppt_y"/>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8" fill="hold" nodeType="clickEffect">
                                  <p:stCondLst>
                                    <p:cond delay="0"/>
                                  </p:stCondLst>
                                  <p:childTnLst>
                                    <p:set>
                                      <p:cBhvr>
                                        <p:cTn id="54" dur="1" fill="hold">
                                          <p:stCondLst>
                                            <p:cond delay="0"/>
                                          </p:stCondLst>
                                        </p:cTn>
                                        <p:tgtEl>
                                          <p:spTgt spid="117763"/>
                                        </p:tgtEl>
                                        <p:attrNameLst>
                                          <p:attrName>style.visibility</p:attrName>
                                        </p:attrNameLst>
                                      </p:cBhvr>
                                      <p:to>
                                        <p:strVal val="visible"/>
                                      </p:to>
                                    </p:set>
                                    <p:anim calcmode="lin" valueType="num">
                                      <p:cBhvr additive="base">
                                        <p:cTn id="55" dur="500" fill="hold"/>
                                        <p:tgtEl>
                                          <p:spTgt spid="117763"/>
                                        </p:tgtEl>
                                        <p:attrNameLst>
                                          <p:attrName>ppt_x</p:attrName>
                                        </p:attrNameLst>
                                      </p:cBhvr>
                                      <p:tavLst>
                                        <p:tav tm="0">
                                          <p:val>
                                            <p:strVal val="0-#ppt_w/2"/>
                                          </p:val>
                                        </p:tav>
                                        <p:tav tm="100000">
                                          <p:val>
                                            <p:strVal val="#ppt_x"/>
                                          </p:val>
                                        </p:tav>
                                      </p:tavLst>
                                    </p:anim>
                                    <p:anim calcmode="lin" valueType="num">
                                      <p:cBhvr additive="base">
                                        <p:cTn id="56" dur="500" fill="hold"/>
                                        <p:tgtEl>
                                          <p:spTgt spid="117763"/>
                                        </p:tgtEl>
                                        <p:attrNameLst>
                                          <p:attrName>ppt_y</p:attrName>
                                        </p:attrNameLst>
                                      </p:cBhvr>
                                      <p:tavLst>
                                        <p:tav tm="0">
                                          <p:val>
                                            <p:strVal val="#ppt_y"/>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8" fill="hold" grpId="0" nodeType="clickEffect">
                                  <p:stCondLst>
                                    <p:cond delay="0"/>
                                  </p:stCondLst>
                                  <p:childTnLst>
                                    <p:set>
                                      <p:cBhvr>
                                        <p:cTn id="60" dur="1" fill="hold">
                                          <p:stCondLst>
                                            <p:cond delay="0"/>
                                          </p:stCondLst>
                                        </p:cTn>
                                        <p:tgtEl>
                                          <p:spTgt spid="82958">
                                            <p:txEl>
                                              <p:pRg st="0" end="0"/>
                                            </p:txEl>
                                          </p:spTgt>
                                        </p:tgtEl>
                                        <p:attrNameLst>
                                          <p:attrName>style.visibility</p:attrName>
                                        </p:attrNameLst>
                                      </p:cBhvr>
                                      <p:to>
                                        <p:strVal val="visible"/>
                                      </p:to>
                                    </p:set>
                                    <p:anim calcmode="lin" valueType="num">
                                      <p:cBhvr additive="base">
                                        <p:cTn id="61" dur="500" fill="hold"/>
                                        <p:tgtEl>
                                          <p:spTgt spid="82958">
                                            <p:txEl>
                                              <p:pRg st="0" end="0"/>
                                            </p:txEl>
                                          </p:spTgt>
                                        </p:tgtEl>
                                        <p:attrNameLst>
                                          <p:attrName>ppt_x</p:attrName>
                                        </p:attrNameLst>
                                      </p:cBhvr>
                                      <p:tavLst>
                                        <p:tav tm="0">
                                          <p:val>
                                            <p:strVal val="0-#ppt_w/2"/>
                                          </p:val>
                                        </p:tav>
                                        <p:tav tm="100000">
                                          <p:val>
                                            <p:strVal val="#ppt_x"/>
                                          </p:val>
                                        </p:tav>
                                      </p:tavLst>
                                    </p:anim>
                                    <p:anim calcmode="lin" valueType="num">
                                      <p:cBhvr additive="base">
                                        <p:cTn id="62" dur="500" fill="hold"/>
                                        <p:tgtEl>
                                          <p:spTgt spid="82958">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nodeType="clickEffect">
                                  <p:stCondLst>
                                    <p:cond delay="0"/>
                                  </p:stCondLst>
                                  <p:childTnLst>
                                    <p:set>
                                      <p:cBhvr>
                                        <p:cTn id="66" dur="1" fill="hold">
                                          <p:stCondLst>
                                            <p:cond delay="0"/>
                                          </p:stCondLst>
                                        </p:cTn>
                                        <p:tgtEl>
                                          <p:spTgt spid="56"/>
                                        </p:tgtEl>
                                        <p:attrNameLst>
                                          <p:attrName>style.visibility</p:attrName>
                                        </p:attrNameLst>
                                      </p:cBhvr>
                                      <p:to>
                                        <p:strVal val="visible"/>
                                      </p:to>
                                    </p:set>
                                  </p:childTnLst>
                                </p:cTn>
                              </p:par>
                            </p:childTnLst>
                          </p:cTn>
                        </p:par>
                      </p:childTnLst>
                    </p:cTn>
                  </p:par>
                  <p:par>
                    <p:cTn id="67" fill="hold">
                      <p:stCondLst>
                        <p:cond delay="indefinite"/>
                      </p:stCondLst>
                      <p:childTnLst>
                        <p:par>
                          <p:cTn id="68" fill="hold">
                            <p:stCondLst>
                              <p:cond delay="0"/>
                            </p:stCondLst>
                            <p:childTnLst>
                              <p:par>
                                <p:cTn id="69" presetID="2" presetClass="entr" presetSubtype="8" fill="hold" nodeType="clickEffect">
                                  <p:stCondLst>
                                    <p:cond delay="0"/>
                                  </p:stCondLst>
                                  <p:childTnLst>
                                    <p:set>
                                      <p:cBhvr>
                                        <p:cTn id="70" dur="1" fill="hold">
                                          <p:stCondLst>
                                            <p:cond delay="0"/>
                                          </p:stCondLst>
                                        </p:cTn>
                                        <p:tgtEl>
                                          <p:spTgt spid="117764"/>
                                        </p:tgtEl>
                                        <p:attrNameLst>
                                          <p:attrName>style.visibility</p:attrName>
                                        </p:attrNameLst>
                                      </p:cBhvr>
                                      <p:to>
                                        <p:strVal val="visible"/>
                                      </p:to>
                                    </p:set>
                                    <p:anim calcmode="lin" valueType="num">
                                      <p:cBhvr additive="base">
                                        <p:cTn id="71" dur="500" fill="hold"/>
                                        <p:tgtEl>
                                          <p:spTgt spid="117764"/>
                                        </p:tgtEl>
                                        <p:attrNameLst>
                                          <p:attrName>ppt_x</p:attrName>
                                        </p:attrNameLst>
                                      </p:cBhvr>
                                      <p:tavLst>
                                        <p:tav tm="0">
                                          <p:val>
                                            <p:strVal val="0-#ppt_w/2"/>
                                          </p:val>
                                        </p:tav>
                                        <p:tav tm="100000">
                                          <p:val>
                                            <p:strVal val="#ppt_x"/>
                                          </p:val>
                                        </p:tav>
                                      </p:tavLst>
                                    </p:anim>
                                    <p:anim calcmode="lin" valueType="num">
                                      <p:cBhvr additive="base">
                                        <p:cTn id="72" dur="500" fill="hold"/>
                                        <p:tgtEl>
                                          <p:spTgt spid="117764"/>
                                        </p:tgtEl>
                                        <p:attrNameLst>
                                          <p:attrName>ppt_y</p:attrName>
                                        </p:attrNameLst>
                                      </p:cBhvr>
                                      <p:tavLst>
                                        <p:tav tm="0">
                                          <p:val>
                                            <p:strVal val="#ppt_y"/>
                                          </p:val>
                                        </p:tav>
                                        <p:tav tm="100000">
                                          <p:val>
                                            <p:strVal val="#ppt_y"/>
                                          </p:val>
                                        </p:tav>
                                      </p:tavLst>
                                    </p:anim>
                                  </p:childTnLst>
                                </p:cTn>
                              </p:par>
                            </p:childTnLst>
                          </p:cTn>
                        </p:par>
                      </p:childTnLst>
                    </p:cTn>
                  </p:par>
                  <p:par>
                    <p:cTn id="73" fill="hold">
                      <p:stCondLst>
                        <p:cond delay="indefinite"/>
                      </p:stCondLst>
                      <p:childTnLst>
                        <p:par>
                          <p:cTn id="74" fill="hold">
                            <p:stCondLst>
                              <p:cond delay="0"/>
                            </p:stCondLst>
                            <p:childTnLst>
                              <p:par>
                                <p:cTn id="75" presetID="1" presetClass="entr" presetSubtype="0" fill="hold" grpId="0" nodeType="clickEffect">
                                  <p:stCondLst>
                                    <p:cond delay="0"/>
                                  </p:stCondLst>
                                  <p:childTnLst>
                                    <p:set>
                                      <p:cBhvr>
                                        <p:cTn id="76" dur="1" fill="hold">
                                          <p:stCondLst>
                                            <p:cond delay="0"/>
                                          </p:stCondLst>
                                        </p:cTn>
                                        <p:tgtEl>
                                          <p:spTgt spid="58"/>
                                        </p:tgtEl>
                                        <p:attrNameLst>
                                          <p:attrName>style.visibility</p:attrName>
                                        </p:attrNameLst>
                                      </p:cBhvr>
                                      <p:to>
                                        <p:strVal val="visible"/>
                                      </p:to>
                                    </p:set>
                                  </p:childTnLst>
                                </p:cTn>
                              </p:par>
                              <p:par>
                                <p:cTn id="77" presetID="1" presetClass="entr" presetSubtype="0" fill="hold" grpId="0" nodeType="withEffect">
                                  <p:stCondLst>
                                    <p:cond delay="0"/>
                                  </p:stCondLst>
                                  <p:childTnLst>
                                    <p:set>
                                      <p:cBhvr>
                                        <p:cTn id="78" dur="1" fill="hold">
                                          <p:stCondLst>
                                            <p:cond delay="0"/>
                                          </p:stCondLst>
                                        </p:cTn>
                                        <p:tgtEl>
                                          <p:spTgt spid="57"/>
                                        </p:tgtEl>
                                        <p:attrNameLst>
                                          <p:attrName>style.visibility</p:attrName>
                                        </p:attrNameLst>
                                      </p:cBhvr>
                                      <p:to>
                                        <p:strVal val="visible"/>
                                      </p:to>
                                    </p:set>
                                  </p:childTnLst>
                                </p:cTn>
                              </p:par>
                            </p:childTnLst>
                          </p:cTn>
                        </p:par>
                      </p:childTnLst>
                    </p:cTn>
                  </p:par>
                  <p:par>
                    <p:cTn id="79" fill="hold">
                      <p:stCondLst>
                        <p:cond delay="indefinite"/>
                      </p:stCondLst>
                      <p:childTnLst>
                        <p:par>
                          <p:cTn id="80" fill="hold">
                            <p:stCondLst>
                              <p:cond delay="0"/>
                            </p:stCondLst>
                            <p:childTnLst>
                              <p:par>
                                <p:cTn id="81" presetID="1" presetClass="entr" presetSubtype="0" fill="hold" grpId="0" nodeType="clickEffect">
                                  <p:stCondLst>
                                    <p:cond delay="0"/>
                                  </p:stCondLst>
                                  <p:childTnLst>
                                    <p:set>
                                      <p:cBhvr>
                                        <p:cTn id="82" dur="1" fill="hold">
                                          <p:stCondLst>
                                            <p:cond delay="0"/>
                                          </p:stCondLst>
                                        </p:cTn>
                                        <p:tgtEl>
                                          <p:spTgt spid="60"/>
                                        </p:tgtEl>
                                        <p:attrNameLst>
                                          <p:attrName>style.visibility</p:attrName>
                                        </p:attrNameLst>
                                      </p:cBhvr>
                                      <p:to>
                                        <p:strVal val="visible"/>
                                      </p:to>
                                    </p:set>
                                  </p:childTnLst>
                                </p:cTn>
                              </p:par>
                              <p:par>
                                <p:cTn id="83" presetID="1" presetClass="entr" presetSubtype="0" fill="hold" grpId="0" nodeType="withEffect">
                                  <p:stCondLst>
                                    <p:cond delay="0"/>
                                  </p:stCondLst>
                                  <p:childTnLst>
                                    <p:set>
                                      <p:cBhvr>
                                        <p:cTn id="84" dur="1" fill="hold">
                                          <p:stCondLst>
                                            <p:cond delay="0"/>
                                          </p:stCondLst>
                                        </p:cTn>
                                        <p:tgtEl>
                                          <p:spTgt spid="59"/>
                                        </p:tgtEl>
                                        <p:attrNameLst>
                                          <p:attrName>style.visibility</p:attrName>
                                        </p:attrNameLst>
                                      </p:cBhvr>
                                      <p:to>
                                        <p:strVal val="visible"/>
                                      </p:to>
                                    </p:set>
                                  </p:childTnLst>
                                </p:cTn>
                              </p:par>
                            </p:childTnLst>
                          </p:cTn>
                        </p:par>
                      </p:childTnLst>
                    </p:cTn>
                  </p:par>
                  <p:par>
                    <p:cTn id="85" fill="hold">
                      <p:stCondLst>
                        <p:cond delay="indefinite"/>
                      </p:stCondLst>
                      <p:childTnLst>
                        <p:par>
                          <p:cTn id="86" fill="hold">
                            <p:stCondLst>
                              <p:cond delay="0"/>
                            </p:stCondLst>
                            <p:childTnLst>
                              <p:par>
                                <p:cTn id="87" presetID="1" presetClass="entr" presetSubtype="0" fill="hold" grpId="0" nodeType="clickEffect">
                                  <p:stCondLst>
                                    <p:cond delay="0"/>
                                  </p:stCondLst>
                                  <p:childTnLst>
                                    <p:set>
                                      <p:cBhvr>
                                        <p:cTn id="88" dur="1" fill="hold">
                                          <p:stCondLst>
                                            <p:cond delay="0"/>
                                          </p:stCondLst>
                                        </p:cTn>
                                        <p:tgtEl>
                                          <p:spTgt spid="61"/>
                                        </p:tgtEl>
                                        <p:attrNameLst>
                                          <p:attrName>style.visibility</p:attrName>
                                        </p:attrNameLst>
                                      </p:cBhvr>
                                      <p:to>
                                        <p:strVal val="visible"/>
                                      </p:to>
                                    </p:set>
                                  </p:childTnLst>
                                </p:cTn>
                              </p:par>
                            </p:childTnLst>
                          </p:cTn>
                        </p:par>
                      </p:childTnLst>
                    </p:cTn>
                  </p:par>
                  <p:par>
                    <p:cTn id="89" fill="hold">
                      <p:stCondLst>
                        <p:cond delay="indefinite"/>
                      </p:stCondLst>
                      <p:childTnLst>
                        <p:par>
                          <p:cTn id="90" fill="hold">
                            <p:stCondLst>
                              <p:cond delay="0"/>
                            </p:stCondLst>
                            <p:childTnLst>
                              <p:par>
                                <p:cTn id="91" presetID="2" presetClass="entr" presetSubtype="8" fill="hold" nodeType="clickEffect">
                                  <p:stCondLst>
                                    <p:cond delay="0"/>
                                  </p:stCondLst>
                                  <p:childTnLst>
                                    <p:set>
                                      <p:cBhvr>
                                        <p:cTn id="92" dur="1" fill="hold">
                                          <p:stCondLst>
                                            <p:cond delay="0"/>
                                          </p:stCondLst>
                                        </p:cTn>
                                        <p:tgtEl>
                                          <p:spTgt spid="117765"/>
                                        </p:tgtEl>
                                        <p:attrNameLst>
                                          <p:attrName>style.visibility</p:attrName>
                                        </p:attrNameLst>
                                      </p:cBhvr>
                                      <p:to>
                                        <p:strVal val="visible"/>
                                      </p:to>
                                    </p:set>
                                    <p:anim calcmode="lin" valueType="num">
                                      <p:cBhvr additive="base">
                                        <p:cTn id="93" dur="500" fill="hold"/>
                                        <p:tgtEl>
                                          <p:spTgt spid="117765"/>
                                        </p:tgtEl>
                                        <p:attrNameLst>
                                          <p:attrName>ppt_x</p:attrName>
                                        </p:attrNameLst>
                                      </p:cBhvr>
                                      <p:tavLst>
                                        <p:tav tm="0">
                                          <p:val>
                                            <p:strVal val="0-#ppt_w/2"/>
                                          </p:val>
                                        </p:tav>
                                        <p:tav tm="100000">
                                          <p:val>
                                            <p:strVal val="#ppt_x"/>
                                          </p:val>
                                        </p:tav>
                                      </p:tavLst>
                                    </p:anim>
                                    <p:anim calcmode="lin" valueType="num">
                                      <p:cBhvr additive="base">
                                        <p:cTn id="94" dur="500" fill="hold"/>
                                        <p:tgtEl>
                                          <p:spTgt spid="117765"/>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2948" grpId="0" build="p" autoUpdateAnimBg="0"/>
      <p:bldP spid="82954" grpId="0" autoUpdateAnimBg="0"/>
      <p:bldP spid="82955" grpId="0" autoUpdateAnimBg="0"/>
      <p:bldP spid="82956" grpId="0" autoUpdateAnimBg="0"/>
      <p:bldP spid="82957" grpId="0" autoUpdateAnimBg="0"/>
      <p:bldP spid="82958" grpId="0" build="p" autoUpdateAnimBg="0"/>
      <p:bldP spid="57" grpId="0" animBg="1"/>
      <p:bldP spid="58" grpId="0" animBg="1"/>
      <p:bldP spid="59" grpId="0" animBg="1"/>
      <p:bldP spid="60" grpId="0" animBg="1"/>
      <p:bldP spid="61" grpId="0"/>
    </p:bld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7781" name="Footer Placeholder 4"/>
          <p:cNvSpPr>
            <a:spLocks noGrp="1"/>
          </p:cNvSpPr>
          <p:nvPr>
            <p:ph type="ftr" sz="quarter" idx="11"/>
          </p:nvPr>
        </p:nvSpPr>
        <p:spPr>
          <a:noFill/>
        </p:spPr>
        <p:txBody>
          <a:bodyPr/>
          <a:lstStyle/>
          <a:p>
            <a:r>
              <a:rPr lang="en-GB"/>
              <a:t>Regional and Local Economics (RELOCE) Lecture slides – Lecture 3b</a:t>
            </a:r>
            <a:endParaRPr lang="en-GB" i="0">
              <a:solidFill>
                <a:schemeClr val="tx1"/>
              </a:solidFill>
              <a:latin typeface="Arial" charset="0"/>
            </a:endParaRPr>
          </a:p>
        </p:txBody>
      </p:sp>
      <p:sp>
        <p:nvSpPr>
          <p:cNvPr id="55" name="Slide Number Placeholder 5"/>
          <p:cNvSpPr>
            <a:spLocks noGrp="1"/>
          </p:cNvSpPr>
          <p:nvPr>
            <p:ph type="sldNum" sz="quarter" idx="12"/>
          </p:nvPr>
        </p:nvSpPr>
        <p:spPr/>
        <p:txBody>
          <a:bodyPr/>
          <a:lstStyle/>
          <a:p>
            <a:pPr>
              <a:defRPr/>
            </a:pPr>
            <a:fld id="{C91C4837-5A8C-4610-97C2-D1B8443FE343}" type="slidenum">
              <a:rPr lang="en-GB"/>
              <a:pPr>
                <a:defRPr/>
              </a:pPr>
              <a:t>8</a:t>
            </a:fld>
            <a:endParaRPr lang="en-GB">
              <a:latin typeface="Times New Roman" pitchFamily="18" charset="0"/>
            </a:endParaRPr>
          </a:p>
        </p:txBody>
      </p:sp>
      <p:sp>
        <p:nvSpPr>
          <p:cNvPr id="82948" name="Rectangle 4"/>
          <p:cNvSpPr>
            <a:spLocks noGrp="1" noChangeArrowheads="1"/>
          </p:cNvSpPr>
          <p:nvPr>
            <p:ph type="body" idx="1"/>
          </p:nvPr>
        </p:nvSpPr>
        <p:spPr>
          <a:xfrm>
            <a:off x="533400" y="990600"/>
            <a:ext cx="7391400" cy="457200"/>
          </a:xfrm>
        </p:spPr>
        <p:txBody>
          <a:bodyPr lIns="92075" tIns="46038" rIns="92075" bIns="46038"/>
          <a:lstStyle/>
          <a:p>
            <a:pPr algn="ctr">
              <a:buFont typeface="Wingdings" pitchFamily="2" charset="2"/>
              <a:buNone/>
            </a:pPr>
            <a:r>
              <a:rPr lang="en-GB" sz="2400" smtClean="0">
                <a:solidFill>
                  <a:srgbClr val="002060"/>
                </a:solidFill>
              </a:rPr>
              <a:t>D + T model changes in equilibrium growth rate</a:t>
            </a:r>
            <a:endParaRPr lang="en-GB" sz="2400" b="1" smtClean="0">
              <a:solidFill>
                <a:srgbClr val="002060"/>
              </a:solidFill>
            </a:endParaRPr>
          </a:p>
        </p:txBody>
      </p:sp>
      <p:sp>
        <p:nvSpPr>
          <p:cNvPr id="82958" name="Rectangle 14"/>
          <p:cNvSpPr>
            <a:spLocks noChangeArrowheads="1"/>
          </p:cNvSpPr>
          <p:nvPr/>
        </p:nvSpPr>
        <p:spPr bwMode="auto">
          <a:xfrm>
            <a:off x="533400" y="2667000"/>
            <a:ext cx="7467600" cy="381000"/>
          </a:xfrm>
          <a:prstGeom prst="rect">
            <a:avLst/>
          </a:prstGeom>
          <a:noFill/>
          <a:ln w="9525">
            <a:noFill/>
            <a:miter lim="800000"/>
            <a:headEnd/>
            <a:tailEnd/>
          </a:ln>
        </p:spPr>
        <p:txBody>
          <a:bodyPr lIns="92075" tIns="46038" rIns="92075" bIns="46038"/>
          <a:lstStyle/>
          <a:p>
            <a:pPr marL="342900" indent="-342900" algn="ctr" eaLnBrk="0" hangingPunct="0">
              <a:spcBef>
                <a:spcPct val="20000"/>
              </a:spcBef>
              <a:buFont typeface="Wingdings" pitchFamily="2" charset="2"/>
              <a:buNone/>
            </a:pPr>
            <a:endParaRPr lang="en-US" b="1">
              <a:solidFill>
                <a:srgbClr val="002060"/>
              </a:solidFill>
              <a:latin typeface="Arial" charset="0"/>
            </a:endParaRPr>
          </a:p>
        </p:txBody>
      </p:sp>
      <p:grpSp>
        <p:nvGrpSpPr>
          <p:cNvPr id="82972" name="Group 28"/>
          <p:cNvGrpSpPr>
            <a:grpSpLocks/>
          </p:cNvGrpSpPr>
          <p:nvPr/>
        </p:nvGrpSpPr>
        <p:grpSpPr bwMode="auto">
          <a:xfrm>
            <a:off x="500063" y="2428875"/>
            <a:ext cx="2730500" cy="2743200"/>
            <a:chOff x="0" y="2064"/>
            <a:chExt cx="2152" cy="2000"/>
          </a:xfrm>
        </p:grpSpPr>
        <p:sp>
          <p:nvSpPr>
            <p:cNvPr id="117803" name="Line 29"/>
            <p:cNvSpPr>
              <a:spLocks noChangeShapeType="1"/>
            </p:cNvSpPr>
            <p:nvPr/>
          </p:nvSpPr>
          <p:spPr bwMode="auto">
            <a:xfrm>
              <a:off x="288" y="2208"/>
              <a:ext cx="0" cy="1632"/>
            </a:xfrm>
            <a:prstGeom prst="line">
              <a:avLst/>
            </a:prstGeom>
            <a:noFill/>
            <a:ln w="38100">
              <a:solidFill>
                <a:schemeClr val="tx1"/>
              </a:solidFill>
              <a:round/>
              <a:headEnd type="none" w="sm" len="sm"/>
              <a:tailEnd type="none" w="lg" len="med"/>
            </a:ln>
          </p:spPr>
          <p:txBody>
            <a:bodyPr wrap="none" lIns="92075" tIns="46038" rIns="92075" bIns="46038"/>
            <a:lstStyle/>
            <a:p>
              <a:endParaRPr lang="en-US"/>
            </a:p>
          </p:txBody>
        </p:sp>
        <p:sp>
          <p:nvSpPr>
            <p:cNvPr id="117804" name="Line 30"/>
            <p:cNvSpPr>
              <a:spLocks noChangeShapeType="1"/>
            </p:cNvSpPr>
            <p:nvPr/>
          </p:nvSpPr>
          <p:spPr bwMode="auto">
            <a:xfrm>
              <a:off x="288" y="3840"/>
              <a:ext cx="1680" cy="0"/>
            </a:xfrm>
            <a:prstGeom prst="line">
              <a:avLst/>
            </a:prstGeom>
            <a:noFill/>
            <a:ln w="38100">
              <a:solidFill>
                <a:schemeClr val="tx1"/>
              </a:solidFill>
              <a:round/>
              <a:headEnd type="none" w="sm" len="sm"/>
              <a:tailEnd type="none" w="lg" len="med"/>
            </a:ln>
          </p:spPr>
          <p:txBody>
            <a:bodyPr wrap="none" lIns="92075" tIns="46038" rIns="92075" bIns="46038"/>
            <a:lstStyle/>
            <a:p>
              <a:endParaRPr lang="en-US"/>
            </a:p>
          </p:txBody>
        </p:sp>
        <p:grpSp>
          <p:nvGrpSpPr>
            <p:cNvPr id="117805" name="Group 31"/>
            <p:cNvGrpSpPr>
              <a:grpSpLocks/>
            </p:cNvGrpSpPr>
            <p:nvPr/>
          </p:nvGrpSpPr>
          <p:grpSpPr bwMode="auto">
            <a:xfrm>
              <a:off x="0" y="2064"/>
              <a:ext cx="2152" cy="2000"/>
              <a:chOff x="0" y="2064"/>
              <a:chExt cx="2152" cy="2000"/>
            </a:xfrm>
          </p:grpSpPr>
          <p:sp>
            <p:nvSpPr>
              <p:cNvPr id="117806" name="Line 32"/>
              <p:cNvSpPr>
                <a:spLocks noChangeShapeType="1"/>
              </p:cNvSpPr>
              <p:nvPr/>
            </p:nvSpPr>
            <p:spPr bwMode="auto">
              <a:xfrm flipV="1">
                <a:off x="288" y="2256"/>
                <a:ext cx="1392" cy="1584"/>
              </a:xfrm>
              <a:prstGeom prst="line">
                <a:avLst/>
              </a:prstGeom>
              <a:noFill/>
              <a:ln w="38100">
                <a:solidFill>
                  <a:schemeClr val="tx1"/>
                </a:solidFill>
                <a:round/>
                <a:headEnd type="none" w="sm" len="sm"/>
                <a:tailEnd type="none" w="lg" len="med"/>
              </a:ln>
            </p:spPr>
            <p:txBody>
              <a:bodyPr wrap="none" lIns="92075" tIns="46038" rIns="92075" bIns="46038"/>
              <a:lstStyle/>
              <a:p>
                <a:endParaRPr lang="en-US"/>
              </a:p>
            </p:txBody>
          </p:sp>
          <p:sp>
            <p:nvSpPr>
              <p:cNvPr id="117807" name="Line 33"/>
              <p:cNvSpPr>
                <a:spLocks noChangeShapeType="1"/>
              </p:cNvSpPr>
              <p:nvPr/>
            </p:nvSpPr>
            <p:spPr bwMode="auto">
              <a:xfrm flipV="1">
                <a:off x="288" y="2544"/>
                <a:ext cx="1824" cy="576"/>
              </a:xfrm>
              <a:prstGeom prst="line">
                <a:avLst/>
              </a:prstGeom>
              <a:noFill/>
              <a:ln w="38100">
                <a:solidFill>
                  <a:schemeClr val="tx1"/>
                </a:solidFill>
                <a:round/>
                <a:headEnd type="none" w="sm" len="sm"/>
                <a:tailEnd type="none" w="lg" len="med"/>
              </a:ln>
            </p:spPr>
            <p:txBody>
              <a:bodyPr wrap="none" lIns="92075" tIns="46038" rIns="92075" bIns="46038"/>
              <a:lstStyle/>
              <a:p>
                <a:endParaRPr lang="en-US"/>
              </a:p>
            </p:txBody>
          </p:sp>
          <p:sp>
            <p:nvSpPr>
              <p:cNvPr id="117808" name="Line 34"/>
              <p:cNvSpPr>
                <a:spLocks noChangeShapeType="1"/>
              </p:cNvSpPr>
              <p:nvPr/>
            </p:nvSpPr>
            <p:spPr bwMode="auto">
              <a:xfrm flipH="1">
                <a:off x="288" y="2832"/>
                <a:ext cx="912" cy="0"/>
              </a:xfrm>
              <a:prstGeom prst="line">
                <a:avLst/>
              </a:prstGeom>
              <a:noFill/>
              <a:ln w="12700">
                <a:solidFill>
                  <a:schemeClr val="tx1"/>
                </a:solidFill>
                <a:prstDash val="sysDot"/>
                <a:round/>
                <a:headEnd type="none" w="sm" len="sm"/>
                <a:tailEnd type="none" w="lg" len="med"/>
              </a:ln>
            </p:spPr>
            <p:txBody>
              <a:bodyPr wrap="none" lIns="92075" tIns="46038" rIns="92075" bIns="46038"/>
              <a:lstStyle/>
              <a:p>
                <a:endParaRPr lang="en-US"/>
              </a:p>
            </p:txBody>
          </p:sp>
          <p:sp>
            <p:nvSpPr>
              <p:cNvPr id="117809" name="Line 35"/>
              <p:cNvSpPr>
                <a:spLocks noChangeShapeType="1"/>
              </p:cNvSpPr>
              <p:nvPr/>
            </p:nvSpPr>
            <p:spPr bwMode="auto">
              <a:xfrm>
                <a:off x="1152" y="2832"/>
                <a:ext cx="0" cy="1008"/>
              </a:xfrm>
              <a:prstGeom prst="line">
                <a:avLst/>
              </a:prstGeom>
              <a:noFill/>
              <a:ln w="12700">
                <a:solidFill>
                  <a:schemeClr val="tx1"/>
                </a:solidFill>
                <a:prstDash val="sysDot"/>
                <a:round/>
                <a:headEnd type="none" w="sm" len="sm"/>
                <a:tailEnd type="none" w="lg" len="med"/>
              </a:ln>
            </p:spPr>
            <p:txBody>
              <a:bodyPr wrap="none" lIns="92075" tIns="46038" rIns="92075" bIns="46038"/>
              <a:lstStyle/>
              <a:p>
                <a:endParaRPr lang="en-US"/>
              </a:p>
            </p:txBody>
          </p:sp>
          <p:graphicFrame>
            <p:nvGraphicFramePr>
              <p:cNvPr id="117775" name="Object 15"/>
              <p:cNvGraphicFramePr>
                <a:graphicFrameLocks noChangeAspect="1"/>
              </p:cNvGraphicFramePr>
              <p:nvPr/>
            </p:nvGraphicFramePr>
            <p:xfrm>
              <a:off x="1536" y="2064"/>
              <a:ext cx="384" cy="184"/>
            </p:xfrm>
            <a:graphic>
              <a:graphicData uri="http://schemas.openxmlformats.org/presentationml/2006/ole">
                <p:oleObj spid="_x0000_s117775" name="Equation" r:id="rId4" imgW="609480" imgH="291960" progId="Equation.3">
                  <p:embed/>
                </p:oleObj>
              </a:graphicData>
            </a:graphic>
          </p:graphicFrame>
          <p:graphicFrame>
            <p:nvGraphicFramePr>
              <p:cNvPr id="117776" name="Object 16"/>
              <p:cNvGraphicFramePr>
                <a:graphicFrameLocks noChangeAspect="1"/>
              </p:cNvGraphicFramePr>
              <p:nvPr/>
            </p:nvGraphicFramePr>
            <p:xfrm>
              <a:off x="1392" y="2784"/>
              <a:ext cx="760" cy="184"/>
            </p:xfrm>
            <a:graphic>
              <a:graphicData uri="http://schemas.openxmlformats.org/presentationml/2006/ole">
                <p:oleObj spid="_x0000_s117776" name="Equation" r:id="rId5" imgW="1206360" imgH="291960" progId="Equation.3">
                  <p:embed/>
                </p:oleObj>
              </a:graphicData>
            </a:graphic>
          </p:graphicFrame>
          <p:graphicFrame>
            <p:nvGraphicFramePr>
              <p:cNvPr id="117777" name="Object 17"/>
              <p:cNvGraphicFramePr>
                <a:graphicFrameLocks noChangeAspect="1"/>
              </p:cNvGraphicFramePr>
              <p:nvPr/>
            </p:nvGraphicFramePr>
            <p:xfrm>
              <a:off x="144" y="2208"/>
              <a:ext cx="112" cy="136"/>
            </p:xfrm>
            <a:graphic>
              <a:graphicData uri="http://schemas.openxmlformats.org/presentationml/2006/ole">
                <p:oleObj spid="_x0000_s117777" name="Equation" r:id="rId6" imgW="177480" imgH="215640" progId="Equation.3">
                  <p:embed/>
                </p:oleObj>
              </a:graphicData>
            </a:graphic>
          </p:graphicFrame>
          <p:graphicFrame>
            <p:nvGraphicFramePr>
              <p:cNvPr id="117778" name="Object 18"/>
              <p:cNvGraphicFramePr>
                <a:graphicFrameLocks noChangeAspect="1"/>
              </p:cNvGraphicFramePr>
              <p:nvPr/>
            </p:nvGraphicFramePr>
            <p:xfrm>
              <a:off x="1872" y="3840"/>
              <a:ext cx="160" cy="184"/>
            </p:xfrm>
            <a:graphic>
              <a:graphicData uri="http://schemas.openxmlformats.org/presentationml/2006/ole">
                <p:oleObj spid="_x0000_s117778" name="Equation" r:id="rId7" imgW="253800" imgH="291960" progId="Equation.3">
                  <p:embed/>
                </p:oleObj>
              </a:graphicData>
            </a:graphic>
          </p:graphicFrame>
          <p:graphicFrame>
            <p:nvGraphicFramePr>
              <p:cNvPr id="117779" name="Object 19"/>
              <p:cNvGraphicFramePr>
                <a:graphicFrameLocks noChangeAspect="1"/>
              </p:cNvGraphicFramePr>
              <p:nvPr/>
            </p:nvGraphicFramePr>
            <p:xfrm>
              <a:off x="0" y="2736"/>
              <a:ext cx="144" cy="176"/>
            </p:xfrm>
            <a:graphic>
              <a:graphicData uri="http://schemas.openxmlformats.org/presentationml/2006/ole">
                <p:oleObj spid="_x0000_s117779" name="Equation" r:id="rId8" imgW="228600" imgH="279360" progId="Equation.3">
                  <p:embed/>
                </p:oleObj>
              </a:graphicData>
            </a:graphic>
          </p:graphicFrame>
          <p:graphicFrame>
            <p:nvGraphicFramePr>
              <p:cNvPr id="117780" name="Object 20"/>
              <p:cNvGraphicFramePr>
                <a:graphicFrameLocks noChangeAspect="1"/>
              </p:cNvGraphicFramePr>
              <p:nvPr/>
            </p:nvGraphicFramePr>
            <p:xfrm>
              <a:off x="1104" y="3888"/>
              <a:ext cx="144" cy="176"/>
            </p:xfrm>
            <a:graphic>
              <a:graphicData uri="http://schemas.openxmlformats.org/presentationml/2006/ole">
                <p:oleObj spid="_x0000_s117780" name="Equation" r:id="rId9" imgW="228600" imgH="279360" progId="Equation.3">
                  <p:embed/>
                </p:oleObj>
              </a:graphicData>
            </a:graphic>
          </p:graphicFrame>
        </p:grpSp>
      </p:grpSp>
      <p:grpSp>
        <p:nvGrpSpPr>
          <p:cNvPr id="83007" name="Group 63"/>
          <p:cNvGrpSpPr>
            <a:grpSpLocks/>
          </p:cNvGrpSpPr>
          <p:nvPr/>
        </p:nvGrpSpPr>
        <p:grpSpPr bwMode="auto">
          <a:xfrm>
            <a:off x="4786313" y="2357438"/>
            <a:ext cx="2959100" cy="2819400"/>
            <a:chOff x="2976" y="2272"/>
            <a:chExt cx="2104" cy="2048"/>
          </a:xfrm>
        </p:grpSpPr>
        <p:sp>
          <p:nvSpPr>
            <p:cNvPr id="117797" name="Line 43"/>
            <p:cNvSpPr>
              <a:spLocks noChangeShapeType="1"/>
            </p:cNvSpPr>
            <p:nvPr/>
          </p:nvSpPr>
          <p:spPr bwMode="auto">
            <a:xfrm>
              <a:off x="3216" y="2464"/>
              <a:ext cx="0" cy="1632"/>
            </a:xfrm>
            <a:prstGeom prst="line">
              <a:avLst/>
            </a:prstGeom>
            <a:noFill/>
            <a:ln w="38100">
              <a:solidFill>
                <a:schemeClr val="tx1"/>
              </a:solidFill>
              <a:round/>
              <a:headEnd type="none" w="sm" len="sm"/>
              <a:tailEnd type="none" w="lg" len="med"/>
            </a:ln>
          </p:spPr>
          <p:txBody>
            <a:bodyPr wrap="none" lIns="92075" tIns="46038" rIns="92075" bIns="46038"/>
            <a:lstStyle/>
            <a:p>
              <a:endParaRPr lang="en-US"/>
            </a:p>
          </p:txBody>
        </p:sp>
        <p:sp>
          <p:nvSpPr>
            <p:cNvPr id="117798" name="Line 44"/>
            <p:cNvSpPr>
              <a:spLocks noChangeShapeType="1"/>
            </p:cNvSpPr>
            <p:nvPr/>
          </p:nvSpPr>
          <p:spPr bwMode="auto">
            <a:xfrm>
              <a:off x="3216" y="4096"/>
              <a:ext cx="1680" cy="0"/>
            </a:xfrm>
            <a:prstGeom prst="line">
              <a:avLst/>
            </a:prstGeom>
            <a:noFill/>
            <a:ln w="38100">
              <a:solidFill>
                <a:schemeClr val="tx1"/>
              </a:solidFill>
              <a:round/>
              <a:headEnd type="none" w="sm" len="sm"/>
              <a:tailEnd type="none" w="lg" len="med"/>
            </a:ln>
          </p:spPr>
          <p:txBody>
            <a:bodyPr wrap="none" lIns="92075" tIns="46038" rIns="92075" bIns="46038"/>
            <a:lstStyle/>
            <a:p>
              <a:endParaRPr lang="en-US"/>
            </a:p>
          </p:txBody>
        </p:sp>
        <p:sp>
          <p:nvSpPr>
            <p:cNvPr id="117799" name="Line 45"/>
            <p:cNvSpPr>
              <a:spLocks noChangeShapeType="1"/>
            </p:cNvSpPr>
            <p:nvPr/>
          </p:nvSpPr>
          <p:spPr bwMode="auto">
            <a:xfrm flipV="1">
              <a:off x="3216" y="2416"/>
              <a:ext cx="1440" cy="1680"/>
            </a:xfrm>
            <a:prstGeom prst="line">
              <a:avLst/>
            </a:prstGeom>
            <a:noFill/>
            <a:ln w="38100">
              <a:solidFill>
                <a:schemeClr val="tx1"/>
              </a:solidFill>
              <a:round/>
              <a:headEnd type="none" w="sm" len="sm"/>
              <a:tailEnd type="none" w="lg" len="med"/>
            </a:ln>
          </p:spPr>
          <p:txBody>
            <a:bodyPr wrap="none" lIns="92075" tIns="46038" rIns="92075" bIns="46038"/>
            <a:lstStyle/>
            <a:p>
              <a:endParaRPr lang="en-US"/>
            </a:p>
          </p:txBody>
        </p:sp>
        <p:sp>
          <p:nvSpPr>
            <p:cNvPr id="117800" name="Line 46"/>
            <p:cNvSpPr>
              <a:spLocks noChangeShapeType="1"/>
            </p:cNvSpPr>
            <p:nvPr/>
          </p:nvSpPr>
          <p:spPr bwMode="auto">
            <a:xfrm flipV="1">
              <a:off x="3216" y="2800"/>
              <a:ext cx="1824" cy="528"/>
            </a:xfrm>
            <a:prstGeom prst="line">
              <a:avLst/>
            </a:prstGeom>
            <a:noFill/>
            <a:ln w="38100">
              <a:solidFill>
                <a:schemeClr val="tx1"/>
              </a:solidFill>
              <a:round/>
              <a:headEnd type="none" w="sm" len="sm"/>
              <a:tailEnd type="none" w="lg" len="med"/>
            </a:ln>
          </p:spPr>
          <p:txBody>
            <a:bodyPr wrap="none" lIns="92075" tIns="46038" rIns="92075" bIns="46038"/>
            <a:lstStyle/>
            <a:p>
              <a:endParaRPr lang="en-US"/>
            </a:p>
          </p:txBody>
        </p:sp>
        <p:sp>
          <p:nvSpPr>
            <p:cNvPr id="117801" name="Line 47"/>
            <p:cNvSpPr>
              <a:spLocks noChangeShapeType="1"/>
            </p:cNvSpPr>
            <p:nvPr/>
          </p:nvSpPr>
          <p:spPr bwMode="auto">
            <a:xfrm flipH="1">
              <a:off x="3216" y="3088"/>
              <a:ext cx="912" cy="0"/>
            </a:xfrm>
            <a:prstGeom prst="line">
              <a:avLst/>
            </a:prstGeom>
            <a:noFill/>
            <a:ln w="12700">
              <a:solidFill>
                <a:schemeClr val="tx1"/>
              </a:solidFill>
              <a:prstDash val="sysDot"/>
              <a:round/>
              <a:headEnd type="none" w="sm" len="sm"/>
              <a:tailEnd type="none" w="lg" len="med"/>
            </a:ln>
          </p:spPr>
          <p:txBody>
            <a:bodyPr wrap="none" lIns="92075" tIns="46038" rIns="92075" bIns="46038"/>
            <a:lstStyle/>
            <a:p>
              <a:endParaRPr lang="en-US"/>
            </a:p>
          </p:txBody>
        </p:sp>
        <p:sp>
          <p:nvSpPr>
            <p:cNvPr id="117802" name="Line 48"/>
            <p:cNvSpPr>
              <a:spLocks noChangeShapeType="1"/>
            </p:cNvSpPr>
            <p:nvPr/>
          </p:nvSpPr>
          <p:spPr bwMode="auto">
            <a:xfrm>
              <a:off x="4080" y="3088"/>
              <a:ext cx="0" cy="1008"/>
            </a:xfrm>
            <a:prstGeom prst="line">
              <a:avLst/>
            </a:prstGeom>
            <a:noFill/>
            <a:ln w="12700">
              <a:solidFill>
                <a:schemeClr val="tx1"/>
              </a:solidFill>
              <a:prstDash val="sysDot"/>
              <a:round/>
              <a:headEnd type="none" w="sm" len="sm"/>
              <a:tailEnd type="none" w="lg" len="med"/>
            </a:ln>
          </p:spPr>
          <p:txBody>
            <a:bodyPr wrap="none" lIns="92075" tIns="46038" rIns="92075" bIns="46038"/>
            <a:lstStyle/>
            <a:p>
              <a:endParaRPr lang="en-US"/>
            </a:p>
          </p:txBody>
        </p:sp>
        <p:graphicFrame>
          <p:nvGraphicFramePr>
            <p:cNvPr id="117769" name="Object 9"/>
            <p:cNvGraphicFramePr>
              <a:graphicFrameLocks noChangeAspect="1"/>
            </p:cNvGraphicFramePr>
            <p:nvPr/>
          </p:nvGraphicFramePr>
          <p:xfrm>
            <a:off x="4416" y="2272"/>
            <a:ext cx="384" cy="184"/>
          </p:xfrm>
          <a:graphic>
            <a:graphicData uri="http://schemas.openxmlformats.org/presentationml/2006/ole">
              <p:oleObj spid="_x0000_s117769" name="Equation" r:id="rId10" imgW="609480" imgH="291960" progId="Equation.3">
                <p:embed/>
              </p:oleObj>
            </a:graphicData>
          </a:graphic>
        </p:graphicFrame>
        <p:graphicFrame>
          <p:nvGraphicFramePr>
            <p:cNvPr id="117770" name="Object 10"/>
            <p:cNvGraphicFramePr>
              <a:graphicFrameLocks noChangeAspect="1"/>
            </p:cNvGraphicFramePr>
            <p:nvPr/>
          </p:nvGraphicFramePr>
          <p:xfrm>
            <a:off x="4320" y="3040"/>
            <a:ext cx="760" cy="184"/>
          </p:xfrm>
          <a:graphic>
            <a:graphicData uri="http://schemas.openxmlformats.org/presentationml/2006/ole">
              <p:oleObj spid="_x0000_s117770" name="Equation" r:id="rId11" imgW="1206360" imgH="291960" progId="Equation.3">
                <p:embed/>
              </p:oleObj>
            </a:graphicData>
          </a:graphic>
        </p:graphicFrame>
        <p:graphicFrame>
          <p:nvGraphicFramePr>
            <p:cNvPr id="117771" name="Object 11"/>
            <p:cNvGraphicFramePr>
              <a:graphicFrameLocks noChangeAspect="1"/>
            </p:cNvGraphicFramePr>
            <p:nvPr/>
          </p:nvGraphicFramePr>
          <p:xfrm>
            <a:off x="3072" y="2464"/>
            <a:ext cx="112" cy="136"/>
          </p:xfrm>
          <a:graphic>
            <a:graphicData uri="http://schemas.openxmlformats.org/presentationml/2006/ole">
              <p:oleObj spid="_x0000_s117771" name="Equation" r:id="rId12" imgW="177480" imgH="215640" progId="Equation.3">
                <p:embed/>
              </p:oleObj>
            </a:graphicData>
          </a:graphic>
        </p:graphicFrame>
        <p:graphicFrame>
          <p:nvGraphicFramePr>
            <p:cNvPr id="117772" name="Object 12"/>
            <p:cNvGraphicFramePr>
              <a:graphicFrameLocks noChangeAspect="1"/>
            </p:cNvGraphicFramePr>
            <p:nvPr/>
          </p:nvGraphicFramePr>
          <p:xfrm>
            <a:off x="4800" y="4096"/>
            <a:ext cx="160" cy="184"/>
          </p:xfrm>
          <a:graphic>
            <a:graphicData uri="http://schemas.openxmlformats.org/presentationml/2006/ole">
              <p:oleObj spid="_x0000_s117772" name="Equation" r:id="rId13" imgW="253800" imgH="291960" progId="Equation.3">
                <p:embed/>
              </p:oleObj>
            </a:graphicData>
          </a:graphic>
        </p:graphicFrame>
        <p:graphicFrame>
          <p:nvGraphicFramePr>
            <p:cNvPr id="117773" name="Object 13"/>
            <p:cNvGraphicFramePr>
              <a:graphicFrameLocks noChangeAspect="1"/>
            </p:cNvGraphicFramePr>
            <p:nvPr/>
          </p:nvGraphicFramePr>
          <p:xfrm>
            <a:off x="4032" y="4144"/>
            <a:ext cx="144" cy="176"/>
          </p:xfrm>
          <a:graphic>
            <a:graphicData uri="http://schemas.openxmlformats.org/presentationml/2006/ole">
              <p:oleObj spid="_x0000_s117773" name="Equation" r:id="rId14" imgW="228600" imgH="279360" progId="Equation.3">
                <p:embed/>
              </p:oleObj>
            </a:graphicData>
          </a:graphic>
        </p:graphicFrame>
        <p:graphicFrame>
          <p:nvGraphicFramePr>
            <p:cNvPr id="117774" name="Object 14"/>
            <p:cNvGraphicFramePr>
              <a:graphicFrameLocks noChangeAspect="1"/>
            </p:cNvGraphicFramePr>
            <p:nvPr/>
          </p:nvGraphicFramePr>
          <p:xfrm>
            <a:off x="2976" y="2992"/>
            <a:ext cx="144" cy="176"/>
          </p:xfrm>
          <a:graphic>
            <a:graphicData uri="http://schemas.openxmlformats.org/presentationml/2006/ole">
              <p:oleObj spid="_x0000_s117774" name="Equation" r:id="rId15" imgW="228600" imgH="279360" progId="Equation.3">
                <p:embed/>
              </p:oleObj>
            </a:graphicData>
          </a:graphic>
        </p:graphicFrame>
      </p:grpSp>
      <p:grpSp>
        <p:nvGrpSpPr>
          <p:cNvPr id="83011" name="Group 67"/>
          <p:cNvGrpSpPr>
            <a:grpSpLocks/>
          </p:cNvGrpSpPr>
          <p:nvPr/>
        </p:nvGrpSpPr>
        <p:grpSpPr bwMode="auto">
          <a:xfrm>
            <a:off x="4929188" y="2500313"/>
            <a:ext cx="3429000" cy="2695575"/>
            <a:chOff x="3072" y="2512"/>
            <a:chExt cx="2344" cy="1777"/>
          </a:xfrm>
        </p:grpSpPr>
        <p:sp>
          <p:nvSpPr>
            <p:cNvPr id="117789" name="Line 64"/>
            <p:cNvSpPr>
              <a:spLocks noChangeShapeType="1"/>
            </p:cNvSpPr>
            <p:nvPr/>
          </p:nvSpPr>
          <p:spPr bwMode="auto">
            <a:xfrm>
              <a:off x="3216" y="2688"/>
              <a:ext cx="1248" cy="0"/>
            </a:xfrm>
            <a:prstGeom prst="line">
              <a:avLst/>
            </a:prstGeom>
            <a:noFill/>
            <a:ln w="12700">
              <a:solidFill>
                <a:schemeClr val="tx1"/>
              </a:solidFill>
              <a:prstDash val="sysDot"/>
              <a:round/>
              <a:headEnd type="none" w="sm" len="sm"/>
              <a:tailEnd type="none" w="lg" len="med"/>
            </a:ln>
          </p:spPr>
          <p:txBody>
            <a:bodyPr wrap="none" lIns="92075" tIns="46038" rIns="92075" bIns="46038"/>
            <a:lstStyle/>
            <a:p>
              <a:endParaRPr lang="en-US"/>
            </a:p>
          </p:txBody>
        </p:sp>
        <p:grpSp>
          <p:nvGrpSpPr>
            <p:cNvPr id="117790" name="Group 66"/>
            <p:cNvGrpSpPr>
              <a:grpSpLocks/>
            </p:cNvGrpSpPr>
            <p:nvPr/>
          </p:nvGrpSpPr>
          <p:grpSpPr bwMode="auto">
            <a:xfrm>
              <a:off x="3072" y="2512"/>
              <a:ext cx="2344" cy="1777"/>
              <a:chOff x="3072" y="2512"/>
              <a:chExt cx="2344" cy="1777"/>
            </a:xfrm>
          </p:grpSpPr>
          <p:sp>
            <p:nvSpPr>
              <p:cNvPr id="117791" name="Line 54"/>
              <p:cNvSpPr>
                <a:spLocks noChangeShapeType="1"/>
              </p:cNvSpPr>
              <p:nvPr/>
            </p:nvSpPr>
            <p:spPr bwMode="auto">
              <a:xfrm flipV="1">
                <a:off x="3216" y="2512"/>
                <a:ext cx="1728" cy="480"/>
              </a:xfrm>
              <a:prstGeom prst="line">
                <a:avLst/>
              </a:prstGeom>
              <a:noFill/>
              <a:ln w="38100">
                <a:solidFill>
                  <a:srgbClr val="0000FF"/>
                </a:solidFill>
                <a:prstDash val="dash"/>
                <a:round/>
                <a:headEnd type="none" w="sm" len="sm"/>
                <a:tailEnd type="none" w="lg" len="med"/>
              </a:ln>
            </p:spPr>
            <p:txBody>
              <a:bodyPr wrap="none" lIns="92075" tIns="46038" rIns="92075" bIns="46038"/>
              <a:lstStyle/>
              <a:p>
                <a:endParaRPr lang="en-US"/>
              </a:p>
            </p:txBody>
          </p:sp>
          <p:graphicFrame>
            <p:nvGraphicFramePr>
              <p:cNvPr id="117766" name="Object 6"/>
              <p:cNvGraphicFramePr>
                <a:graphicFrameLocks noChangeAspect="1"/>
              </p:cNvGraphicFramePr>
              <p:nvPr/>
            </p:nvGraphicFramePr>
            <p:xfrm>
              <a:off x="4656" y="2560"/>
              <a:ext cx="760" cy="184"/>
            </p:xfrm>
            <a:graphic>
              <a:graphicData uri="http://schemas.openxmlformats.org/presentationml/2006/ole">
                <p:oleObj spid="_x0000_s117766" name="Equation" r:id="rId16" imgW="1206360" imgH="291960" progId="Equation.3">
                  <p:embed/>
                </p:oleObj>
              </a:graphicData>
            </a:graphic>
          </p:graphicFrame>
          <p:sp>
            <p:nvSpPr>
              <p:cNvPr id="117792" name="Line 57"/>
              <p:cNvSpPr>
                <a:spLocks noChangeShapeType="1"/>
              </p:cNvSpPr>
              <p:nvPr/>
            </p:nvSpPr>
            <p:spPr bwMode="auto">
              <a:xfrm>
                <a:off x="4464" y="2656"/>
                <a:ext cx="0" cy="1440"/>
              </a:xfrm>
              <a:prstGeom prst="line">
                <a:avLst/>
              </a:prstGeom>
              <a:noFill/>
              <a:ln w="12700">
                <a:solidFill>
                  <a:schemeClr val="tx1"/>
                </a:solidFill>
                <a:prstDash val="sysDot"/>
                <a:round/>
                <a:headEnd type="none" w="sm" len="sm"/>
                <a:tailEnd type="none" w="lg" len="med"/>
              </a:ln>
            </p:spPr>
            <p:txBody>
              <a:bodyPr wrap="none" lIns="92075" tIns="46038" rIns="92075" bIns="46038"/>
              <a:lstStyle/>
              <a:p>
                <a:endParaRPr lang="en-US"/>
              </a:p>
            </p:txBody>
          </p:sp>
          <p:graphicFrame>
            <p:nvGraphicFramePr>
              <p:cNvPr id="117767" name="Object 7"/>
              <p:cNvGraphicFramePr>
                <a:graphicFrameLocks noChangeAspect="1"/>
              </p:cNvGraphicFramePr>
              <p:nvPr/>
            </p:nvGraphicFramePr>
            <p:xfrm>
              <a:off x="4342" y="4113"/>
              <a:ext cx="168" cy="176"/>
            </p:xfrm>
            <a:graphic>
              <a:graphicData uri="http://schemas.openxmlformats.org/presentationml/2006/ole">
                <p:oleObj spid="_x0000_s117767" name="Equation" r:id="rId17" imgW="266400" imgH="279360" progId="Equation.3">
                  <p:embed/>
                </p:oleObj>
              </a:graphicData>
            </a:graphic>
          </p:graphicFrame>
          <p:sp>
            <p:nvSpPr>
              <p:cNvPr id="117793" name="Line 59"/>
              <p:cNvSpPr>
                <a:spLocks noChangeShapeType="1"/>
              </p:cNvSpPr>
              <p:nvPr/>
            </p:nvSpPr>
            <p:spPr bwMode="auto">
              <a:xfrm flipV="1">
                <a:off x="4080" y="2800"/>
                <a:ext cx="0" cy="384"/>
              </a:xfrm>
              <a:prstGeom prst="line">
                <a:avLst/>
              </a:prstGeom>
              <a:noFill/>
              <a:ln w="19050" cap="rnd">
                <a:solidFill>
                  <a:srgbClr val="FF0000"/>
                </a:solidFill>
                <a:prstDash val="sysDot"/>
                <a:round/>
                <a:headEnd type="none" w="sm" len="sm"/>
                <a:tailEnd type="triangle" w="lg" len="med"/>
              </a:ln>
            </p:spPr>
            <p:txBody>
              <a:bodyPr wrap="none" lIns="92075" tIns="46038" rIns="92075" bIns="46038"/>
              <a:lstStyle/>
              <a:p>
                <a:endParaRPr lang="en-US"/>
              </a:p>
            </p:txBody>
          </p:sp>
          <p:sp>
            <p:nvSpPr>
              <p:cNvPr id="117794" name="Line 60"/>
              <p:cNvSpPr>
                <a:spLocks noChangeShapeType="1"/>
              </p:cNvSpPr>
              <p:nvPr/>
            </p:nvSpPr>
            <p:spPr bwMode="auto">
              <a:xfrm>
                <a:off x="4080" y="2800"/>
                <a:ext cx="240" cy="0"/>
              </a:xfrm>
              <a:prstGeom prst="line">
                <a:avLst/>
              </a:prstGeom>
              <a:noFill/>
              <a:ln w="19050" cap="rnd">
                <a:solidFill>
                  <a:srgbClr val="FF0000"/>
                </a:solidFill>
                <a:prstDash val="sysDot"/>
                <a:round/>
                <a:headEnd type="none" w="sm" len="sm"/>
                <a:tailEnd type="triangle" w="lg" len="med"/>
              </a:ln>
            </p:spPr>
            <p:txBody>
              <a:bodyPr wrap="none" lIns="92075" tIns="46038" rIns="92075" bIns="46038"/>
              <a:lstStyle/>
              <a:p>
                <a:endParaRPr lang="en-US"/>
              </a:p>
            </p:txBody>
          </p:sp>
          <p:sp>
            <p:nvSpPr>
              <p:cNvPr id="117795" name="Line 61"/>
              <p:cNvSpPr>
                <a:spLocks noChangeShapeType="1"/>
              </p:cNvSpPr>
              <p:nvPr/>
            </p:nvSpPr>
            <p:spPr bwMode="auto">
              <a:xfrm flipV="1">
                <a:off x="4320" y="2656"/>
                <a:ext cx="0" cy="144"/>
              </a:xfrm>
              <a:prstGeom prst="line">
                <a:avLst/>
              </a:prstGeom>
              <a:noFill/>
              <a:ln w="19050" cap="rnd">
                <a:solidFill>
                  <a:srgbClr val="FF0000"/>
                </a:solidFill>
                <a:prstDash val="sysDot"/>
                <a:round/>
                <a:headEnd type="none" w="sm" len="sm"/>
                <a:tailEnd type="triangle" w="lg" len="med"/>
              </a:ln>
            </p:spPr>
            <p:txBody>
              <a:bodyPr wrap="none" lIns="92075" tIns="46038" rIns="92075" bIns="46038"/>
              <a:lstStyle/>
              <a:p>
                <a:endParaRPr lang="en-US"/>
              </a:p>
            </p:txBody>
          </p:sp>
          <p:sp>
            <p:nvSpPr>
              <p:cNvPr id="117796" name="Line 62"/>
              <p:cNvSpPr>
                <a:spLocks noChangeShapeType="1"/>
              </p:cNvSpPr>
              <p:nvPr/>
            </p:nvSpPr>
            <p:spPr bwMode="auto">
              <a:xfrm flipV="1">
                <a:off x="4320" y="2656"/>
                <a:ext cx="144" cy="0"/>
              </a:xfrm>
              <a:prstGeom prst="line">
                <a:avLst/>
              </a:prstGeom>
              <a:noFill/>
              <a:ln w="19050" cap="rnd">
                <a:solidFill>
                  <a:srgbClr val="FF0000"/>
                </a:solidFill>
                <a:prstDash val="sysDot"/>
                <a:round/>
                <a:headEnd type="none" w="sm" len="sm"/>
                <a:tailEnd type="triangle" w="lg" len="med"/>
              </a:ln>
            </p:spPr>
            <p:txBody>
              <a:bodyPr wrap="none" lIns="92075" tIns="46038" rIns="92075" bIns="46038"/>
              <a:lstStyle/>
              <a:p>
                <a:endParaRPr lang="en-US"/>
              </a:p>
            </p:txBody>
          </p:sp>
          <p:graphicFrame>
            <p:nvGraphicFramePr>
              <p:cNvPr id="117768" name="Object 8"/>
              <p:cNvGraphicFramePr>
                <a:graphicFrameLocks noChangeAspect="1"/>
              </p:cNvGraphicFramePr>
              <p:nvPr/>
            </p:nvGraphicFramePr>
            <p:xfrm>
              <a:off x="3072" y="2592"/>
              <a:ext cx="168" cy="176"/>
            </p:xfrm>
            <a:graphic>
              <a:graphicData uri="http://schemas.openxmlformats.org/presentationml/2006/ole">
                <p:oleObj spid="_x0000_s117768" name="Equation" r:id="rId18" imgW="266400" imgH="279360" progId="Equation.3">
                  <p:embed/>
                </p:oleObj>
              </a:graphicData>
            </a:graphic>
          </p:graphicFrame>
        </p:grpSp>
      </p:grpSp>
      <p:sp>
        <p:nvSpPr>
          <p:cNvPr id="117788" name="TextBox 44"/>
          <p:cNvSpPr txBox="1">
            <a:spLocks noChangeArrowheads="1"/>
          </p:cNvSpPr>
          <p:nvPr/>
        </p:nvSpPr>
        <p:spPr bwMode="auto">
          <a:xfrm>
            <a:off x="4429125" y="5786438"/>
            <a:ext cx="3214688" cy="246062"/>
          </a:xfrm>
          <a:prstGeom prst="rect">
            <a:avLst/>
          </a:prstGeom>
          <a:noFill/>
          <a:ln w="9525">
            <a:noFill/>
            <a:miter lim="800000"/>
            <a:headEnd/>
            <a:tailEnd/>
          </a:ln>
        </p:spPr>
        <p:txBody>
          <a:bodyPr>
            <a:spAutoFit/>
          </a:bodyPr>
          <a:lstStyle/>
          <a:p>
            <a:pPr algn="ctr" eaLnBrk="0" hangingPunct="0"/>
            <a:r>
              <a:rPr lang="en-GB" sz="1000" b="1">
                <a:solidFill>
                  <a:srgbClr val="000099"/>
                </a:solidFill>
                <a:latin typeface="Arial" charset="0"/>
              </a:rPr>
              <a:t>Adapted from Armstrong and Taylor (2000) pp 99</a:t>
            </a:r>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82948">
                                            <p:txEl>
                                              <p:pRg st="0" end="0"/>
                                            </p:txEl>
                                          </p:spTgt>
                                        </p:tgtEl>
                                        <p:attrNameLst>
                                          <p:attrName>style.visibility</p:attrName>
                                        </p:attrNameLst>
                                      </p:cBhvr>
                                      <p:to>
                                        <p:strVal val="visible"/>
                                      </p:to>
                                    </p:set>
                                    <p:anim calcmode="lin" valueType="num">
                                      <p:cBhvr additive="base">
                                        <p:cTn id="7" dur="500" fill="hold"/>
                                        <p:tgtEl>
                                          <p:spTgt spid="82948">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82948">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nodePh="1">
                                  <p:stCondLst>
                                    <p:cond delay="0"/>
                                  </p:stCondLst>
                                  <p:endCondLst>
                                    <p:cond evt="begin" delay="0">
                                      <p:tn val="11"/>
                                    </p:cond>
                                  </p:endCondLst>
                                  <p:childTnLst>
                                    <p:set>
                                      <p:cBhvr>
                                        <p:cTn id="12" dur="1" fill="hold">
                                          <p:stCondLst>
                                            <p:cond delay="0"/>
                                          </p:stCondLst>
                                        </p:cTn>
                                        <p:tgtEl>
                                          <p:spTgt spid="82958">
                                            <p:txEl>
                                              <p:pRg st="0" end="0"/>
                                            </p:txEl>
                                          </p:spTgt>
                                        </p:tgtEl>
                                        <p:attrNameLst>
                                          <p:attrName>style.visibility</p:attrName>
                                        </p:attrNameLst>
                                      </p:cBhvr>
                                      <p:to>
                                        <p:strVal val="visible"/>
                                      </p:to>
                                    </p:set>
                                    <p:anim calcmode="lin" valueType="num">
                                      <p:cBhvr additive="base">
                                        <p:cTn id="13" dur="500" fill="hold"/>
                                        <p:tgtEl>
                                          <p:spTgt spid="82958">
                                            <p:txEl>
                                              <p:pRg st="0" end="0"/>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82958">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nodeType="clickEffect">
                                  <p:stCondLst>
                                    <p:cond delay="0"/>
                                  </p:stCondLst>
                                  <p:childTnLst>
                                    <p:set>
                                      <p:cBhvr>
                                        <p:cTn id="18" dur="1" fill="hold">
                                          <p:stCondLst>
                                            <p:cond delay="0"/>
                                          </p:stCondLst>
                                        </p:cTn>
                                        <p:tgtEl>
                                          <p:spTgt spid="82972"/>
                                        </p:tgtEl>
                                        <p:attrNameLst>
                                          <p:attrName>style.visibility</p:attrName>
                                        </p:attrNameLst>
                                      </p:cBhvr>
                                      <p:to>
                                        <p:strVal val="visible"/>
                                      </p:to>
                                    </p:set>
                                    <p:anim calcmode="lin" valueType="num">
                                      <p:cBhvr additive="base">
                                        <p:cTn id="19" dur="500" fill="hold"/>
                                        <p:tgtEl>
                                          <p:spTgt spid="82972"/>
                                        </p:tgtEl>
                                        <p:attrNameLst>
                                          <p:attrName>ppt_x</p:attrName>
                                        </p:attrNameLst>
                                      </p:cBhvr>
                                      <p:tavLst>
                                        <p:tav tm="0">
                                          <p:val>
                                            <p:strVal val="0-#ppt_w/2"/>
                                          </p:val>
                                        </p:tav>
                                        <p:tav tm="100000">
                                          <p:val>
                                            <p:strVal val="#ppt_x"/>
                                          </p:val>
                                        </p:tav>
                                      </p:tavLst>
                                    </p:anim>
                                    <p:anim calcmode="lin" valueType="num">
                                      <p:cBhvr additive="base">
                                        <p:cTn id="20" dur="500" fill="hold"/>
                                        <p:tgtEl>
                                          <p:spTgt spid="82972"/>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nodeType="clickEffect">
                                  <p:stCondLst>
                                    <p:cond delay="0"/>
                                  </p:stCondLst>
                                  <p:childTnLst>
                                    <p:set>
                                      <p:cBhvr>
                                        <p:cTn id="24" dur="1" fill="hold">
                                          <p:stCondLst>
                                            <p:cond delay="0"/>
                                          </p:stCondLst>
                                        </p:cTn>
                                        <p:tgtEl>
                                          <p:spTgt spid="83007"/>
                                        </p:tgtEl>
                                        <p:attrNameLst>
                                          <p:attrName>style.visibility</p:attrName>
                                        </p:attrNameLst>
                                      </p:cBhvr>
                                      <p:to>
                                        <p:strVal val="visible"/>
                                      </p:to>
                                    </p:set>
                                    <p:anim calcmode="lin" valueType="num">
                                      <p:cBhvr additive="base">
                                        <p:cTn id="25" dur="500" fill="hold"/>
                                        <p:tgtEl>
                                          <p:spTgt spid="83007"/>
                                        </p:tgtEl>
                                        <p:attrNameLst>
                                          <p:attrName>ppt_x</p:attrName>
                                        </p:attrNameLst>
                                      </p:cBhvr>
                                      <p:tavLst>
                                        <p:tav tm="0">
                                          <p:val>
                                            <p:strVal val="0-#ppt_w/2"/>
                                          </p:val>
                                        </p:tav>
                                        <p:tav tm="100000">
                                          <p:val>
                                            <p:strVal val="#ppt_x"/>
                                          </p:val>
                                        </p:tav>
                                      </p:tavLst>
                                    </p:anim>
                                    <p:anim calcmode="lin" valueType="num">
                                      <p:cBhvr additive="base">
                                        <p:cTn id="26" dur="500" fill="hold"/>
                                        <p:tgtEl>
                                          <p:spTgt spid="83007"/>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nodeType="clickEffect">
                                  <p:stCondLst>
                                    <p:cond delay="0"/>
                                  </p:stCondLst>
                                  <p:childTnLst>
                                    <p:set>
                                      <p:cBhvr>
                                        <p:cTn id="30" dur="1" fill="hold">
                                          <p:stCondLst>
                                            <p:cond delay="0"/>
                                          </p:stCondLst>
                                        </p:cTn>
                                        <p:tgtEl>
                                          <p:spTgt spid="83011"/>
                                        </p:tgtEl>
                                        <p:attrNameLst>
                                          <p:attrName>style.visibility</p:attrName>
                                        </p:attrNameLst>
                                      </p:cBhvr>
                                      <p:to>
                                        <p:strVal val="visible"/>
                                      </p:to>
                                    </p:set>
                                    <p:anim calcmode="lin" valueType="num">
                                      <p:cBhvr additive="base">
                                        <p:cTn id="31" dur="500" fill="hold"/>
                                        <p:tgtEl>
                                          <p:spTgt spid="83011"/>
                                        </p:tgtEl>
                                        <p:attrNameLst>
                                          <p:attrName>ppt_x</p:attrName>
                                        </p:attrNameLst>
                                      </p:cBhvr>
                                      <p:tavLst>
                                        <p:tav tm="0">
                                          <p:val>
                                            <p:strVal val="0-#ppt_w/2"/>
                                          </p:val>
                                        </p:tav>
                                        <p:tav tm="100000">
                                          <p:val>
                                            <p:strVal val="#ppt_x"/>
                                          </p:val>
                                        </p:tav>
                                      </p:tavLst>
                                    </p:anim>
                                    <p:anim calcmode="lin" valueType="num">
                                      <p:cBhvr additive="base">
                                        <p:cTn id="32" dur="500" fill="hold"/>
                                        <p:tgtEl>
                                          <p:spTgt spid="8301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2948" grpId="0" build="p" autoUpdateAnimBg="0"/>
      <p:bldP spid="82958" grpId="0" build="p" autoUpdateAnimBg="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1" name="Footer Placeholder 4"/>
          <p:cNvSpPr>
            <a:spLocks noGrp="1"/>
          </p:cNvSpPr>
          <p:nvPr>
            <p:ph type="ftr" sz="quarter" idx="11"/>
          </p:nvPr>
        </p:nvSpPr>
        <p:spPr>
          <a:noFill/>
        </p:spPr>
        <p:txBody>
          <a:bodyPr/>
          <a:lstStyle/>
          <a:p>
            <a:r>
              <a:rPr lang="en-GB"/>
              <a:t>Regional and Local Economics (RELOCE) Lecture slides – Lecture 3b</a:t>
            </a:r>
            <a:endParaRPr lang="en-GB" i="0">
              <a:solidFill>
                <a:schemeClr val="tx1"/>
              </a:solidFill>
              <a:latin typeface="Arial" charset="0"/>
            </a:endParaRPr>
          </a:p>
        </p:txBody>
      </p:sp>
      <p:sp>
        <p:nvSpPr>
          <p:cNvPr id="5" name="Slide Number Placeholder 5"/>
          <p:cNvSpPr>
            <a:spLocks noGrp="1"/>
          </p:cNvSpPr>
          <p:nvPr>
            <p:ph type="sldNum" sz="quarter" idx="12"/>
          </p:nvPr>
        </p:nvSpPr>
        <p:spPr/>
        <p:txBody>
          <a:bodyPr/>
          <a:lstStyle/>
          <a:p>
            <a:pPr>
              <a:defRPr/>
            </a:pPr>
            <a:fld id="{51FE293A-8561-464F-A259-2E382C3DEE1D}" type="slidenum">
              <a:rPr lang="en-GB"/>
              <a:pPr>
                <a:defRPr/>
              </a:pPr>
              <a:t>9</a:t>
            </a:fld>
            <a:endParaRPr lang="en-GB">
              <a:latin typeface="Times New Roman" pitchFamily="18" charset="0"/>
            </a:endParaRPr>
          </a:p>
        </p:txBody>
      </p:sp>
      <p:sp>
        <p:nvSpPr>
          <p:cNvPr id="128003" name="Rectangle 3"/>
          <p:cNvSpPr>
            <a:spLocks noGrp="1" noChangeArrowheads="1"/>
          </p:cNvSpPr>
          <p:nvPr>
            <p:ph type="body" idx="1"/>
          </p:nvPr>
        </p:nvSpPr>
        <p:spPr>
          <a:xfrm>
            <a:off x="228600" y="1143000"/>
            <a:ext cx="8305800" cy="4953000"/>
          </a:xfrm>
        </p:spPr>
        <p:txBody>
          <a:bodyPr/>
          <a:lstStyle/>
          <a:p>
            <a:pPr algn="ctr">
              <a:buFont typeface="Wingdings" pitchFamily="2" charset="2"/>
              <a:buNone/>
            </a:pPr>
            <a:r>
              <a:rPr lang="en-GB" sz="2800" b="1" smtClean="0">
                <a:solidFill>
                  <a:srgbClr val="002060"/>
                </a:solidFill>
              </a:rPr>
              <a:t>Criticisms of the cumulative causation model </a:t>
            </a:r>
          </a:p>
          <a:p>
            <a:pPr>
              <a:lnSpc>
                <a:spcPct val="120000"/>
              </a:lnSpc>
              <a:buClr>
                <a:schemeClr val="tx1"/>
              </a:buClr>
              <a:buFont typeface="Wingdings" pitchFamily="2" charset="2"/>
              <a:buChar char="§"/>
            </a:pPr>
            <a:r>
              <a:rPr lang="en-GB" sz="2000" b="1" smtClean="0">
                <a:solidFill>
                  <a:srgbClr val="002060"/>
                </a:solidFill>
              </a:rPr>
              <a:t>Does not explain type of exports regions will specialise in </a:t>
            </a:r>
          </a:p>
          <a:p>
            <a:pPr>
              <a:lnSpc>
                <a:spcPct val="120000"/>
              </a:lnSpc>
              <a:buClr>
                <a:schemeClr val="tx1"/>
              </a:buClr>
              <a:buFont typeface="Wingdings" pitchFamily="2" charset="2"/>
              <a:buChar char="§"/>
            </a:pPr>
            <a:r>
              <a:rPr lang="en-GB" sz="2000" b="1" smtClean="0">
                <a:solidFill>
                  <a:srgbClr val="002060"/>
                </a:solidFill>
              </a:rPr>
              <a:t>Export Sector is ONLY source of growth (what about intra regional trade?)</a:t>
            </a:r>
          </a:p>
          <a:p>
            <a:pPr>
              <a:lnSpc>
                <a:spcPct val="120000"/>
              </a:lnSpc>
              <a:buClr>
                <a:schemeClr val="tx1"/>
              </a:buClr>
              <a:buFont typeface="Wingdings" pitchFamily="2" charset="2"/>
              <a:buChar char="§"/>
            </a:pPr>
            <a:r>
              <a:rPr lang="en-GB" sz="2000" b="1" smtClean="0">
                <a:solidFill>
                  <a:srgbClr val="002060"/>
                </a:solidFill>
              </a:rPr>
              <a:t>Complexities of Verdoorn’s law are not fully explained i.e. how does output growth lead to increased productivity?   </a:t>
            </a:r>
          </a:p>
          <a:p>
            <a:pPr>
              <a:lnSpc>
                <a:spcPct val="120000"/>
              </a:lnSpc>
              <a:buClr>
                <a:schemeClr val="tx1"/>
              </a:buClr>
              <a:buFont typeface="Wingdings" pitchFamily="2" charset="2"/>
              <a:buChar char="§"/>
            </a:pPr>
            <a:r>
              <a:rPr lang="en-GB" sz="2000" b="1" smtClean="0">
                <a:solidFill>
                  <a:srgbClr val="002060"/>
                </a:solidFill>
              </a:rPr>
              <a:t>Empirical evidence to support the Verdoorn relationship is controversial. </a:t>
            </a:r>
          </a:p>
          <a:p>
            <a:pPr>
              <a:lnSpc>
                <a:spcPct val="120000"/>
              </a:lnSpc>
              <a:buClr>
                <a:schemeClr val="tx1"/>
              </a:buClr>
              <a:buFont typeface="Wingdings" pitchFamily="2" charset="2"/>
              <a:buChar char="§"/>
            </a:pPr>
            <a:r>
              <a:rPr lang="en-GB" sz="2000" b="1" smtClean="0">
                <a:solidFill>
                  <a:srgbClr val="002060"/>
                </a:solidFill>
              </a:rPr>
              <a:t>Armstrong and Taylor suggest that the model ignores the consequences of output growth on a region’s balance of payments</a:t>
            </a:r>
            <a:r>
              <a:rPr lang="en-GB" sz="1800" b="1" smtClean="0">
                <a:solidFill>
                  <a:srgbClr val="002060"/>
                </a:solidFill>
              </a:rPr>
              <a:t> </a:t>
            </a:r>
          </a:p>
        </p:txBody>
      </p:sp>
    </p:spTree>
  </p:cSld>
  <p:clrMapOvr>
    <a:masterClrMapping/>
  </p:clrMapOvr>
  <p:transition>
    <p:random/>
  </p:transition>
  <p:timing>
    <p:tnLst>
      <p:par>
        <p:cTn id="1" dur="indefinite" restart="never" nodeType="tmRoot"/>
      </p:par>
    </p:tnLst>
  </p:timing>
</p:sld>
</file>

<file path=ppt/theme/theme1.xml><?xml version="1.0" encoding="utf-8"?>
<a:theme xmlns:a="http://schemas.openxmlformats.org/drawingml/2006/main" name="Uni_OHP_Col2_PP97">
  <a:themeElements>
    <a:clrScheme name="Uni_OHP_Col2_PP97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Uni_OHP_Col2_PP97">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38100" cap="flat" cmpd="sng" algn="ctr">
          <a:solidFill>
            <a:schemeClr val="tx1"/>
          </a:solidFill>
          <a:prstDash val="solid"/>
          <a:round/>
          <a:headEnd type="none" w="sm" len="sm"/>
          <a:tailEnd type="triangle" w="lg" len="med"/>
        </a:ln>
        <a:effectLst/>
      </a:spPr>
      <a:bodyPr vert="horz" wrap="none" lIns="92075" tIns="46038" rIns="92075" bIns="46038"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38100" cap="flat" cmpd="sng" algn="ctr">
          <a:solidFill>
            <a:schemeClr val="tx1"/>
          </a:solidFill>
          <a:prstDash val="solid"/>
          <a:round/>
          <a:headEnd type="none" w="sm" len="sm"/>
          <a:tailEnd type="triangle" w="lg" len="med"/>
        </a:ln>
        <a:effectLst/>
      </a:spPr>
      <a:bodyPr vert="horz" wrap="none" lIns="92075" tIns="46038" rIns="92075" bIns="46038"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Uni_OHP_Col2_PP97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Uni_OHP_Col2_PP97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Uni_OHP_Col2_PP97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Uni_OHP_Col2_PP97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Uni_OHP_Col2_PP97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Uni_OHP_Col2_PP97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Uni_OHP_Col2_PP97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C:\Program Files\Microsoft Office\Templates\Uni_OHP_Col2_PP97.pot</Template>
  <TotalTime>22422</TotalTime>
  <Words>3965</Words>
  <Application>Microsoft PowerPoint</Application>
  <PresentationFormat>On-screen Show (4:3)</PresentationFormat>
  <Paragraphs>232</Paragraphs>
  <Slides>14</Slides>
  <Notes>13</Notes>
  <HiddenSlides>0</HiddenSlides>
  <MMClips>0</MMClips>
  <ScaleCrop>false</ScaleCrop>
  <HeadingPairs>
    <vt:vector size="8" baseType="variant">
      <vt:variant>
        <vt:lpstr>Fonts Used</vt:lpstr>
      </vt:variant>
      <vt:variant>
        <vt:i4>7</vt:i4>
      </vt:variant>
      <vt:variant>
        <vt:lpstr>Design Template</vt:lpstr>
      </vt:variant>
      <vt:variant>
        <vt:i4>12</vt:i4>
      </vt:variant>
      <vt:variant>
        <vt:lpstr>Embedded OLE Servers</vt:lpstr>
      </vt:variant>
      <vt:variant>
        <vt:i4>2</vt:i4>
      </vt:variant>
      <vt:variant>
        <vt:lpstr>Slide Titles</vt:lpstr>
      </vt:variant>
      <vt:variant>
        <vt:i4>14</vt:i4>
      </vt:variant>
    </vt:vector>
  </HeadingPairs>
  <TitlesOfParts>
    <vt:vector size="35" baseType="lpstr">
      <vt:lpstr>Times New Roman</vt:lpstr>
      <vt:lpstr>Arial</vt:lpstr>
      <vt:lpstr>Wingdings</vt:lpstr>
      <vt:lpstr>Book Antiqua</vt:lpstr>
      <vt:lpstr>Monotype Sorts</vt:lpstr>
      <vt:lpstr>Symbol</vt:lpstr>
      <vt:lpstr>WP Greek Helve</vt:lpstr>
      <vt:lpstr>Uni_OHP_Col2_PP97</vt:lpstr>
      <vt:lpstr>Uni_OHP_Col2_PP97</vt:lpstr>
      <vt:lpstr>Uni_OHP_Col2_PP97</vt:lpstr>
      <vt:lpstr>Uni_OHP_Col2_PP97</vt:lpstr>
      <vt:lpstr>Uni_OHP_Col2_PP97</vt:lpstr>
      <vt:lpstr>Uni_OHP_Col2_PP97</vt:lpstr>
      <vt:lpstr>Uni_OHP_Col2_PP97</vt:lpstr>
      <vt:lpstr>Uni_OHP_Col2_PP97</vt:lpstr>
      <vt:lpstr>Uni_OHP_Col2_PP97</vt:lpstr>
      <vt:lpstr>Uni_OHP_Col2_PP97</vt:lpstr>
      <vt:lpstr>Uni_OHP_Col2_PP97</vt:lpstr>
      <vt:lpstr>Uni_OHP_Col2_PP97</vt:lpstr>
      <vt:lpstr>Document</vt:lpstr>
      <vt:lpstr>Equation</vt:lpstr>
      <vt:lpstr>Export demand models &amp; cumulative growth</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vector>
  </TitlesOfParts>
  <Company>UNIVERSITY OF PORTSMOUTH</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Export demand models &amp; cumulative growth</dc:title>
  <dc:subject>Local and Regional Economic Analysis</dc:subject>
  <dc:creator>Jeff Grainger</dc:creator>
  <cp:lastModifiedBy>plmlp</cp:lastModifiedBy>
  <cp:revision>130</cp:revision>
  <cp:lastPrinted>2000-09-27T13:29:50Z</cp:lastPrinted>
  <dcterms:created xsi:type="dcterms:W3CDTF">1998-10-23T14:37:10Z</dcterms:created>
  <dcterms:modified xsi:type="dcterms:W3CDTF">2010-02-23T16:27:17Z</dcterms:modified>
</cp:coreProperties>
</file>