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6"/>
  </p:notesMasterIdLst>
  <p:handoutMasterIdLst>
    <p:handoutMasterId r:id="rId27"/>
  </p:handoutMasterIdLst>
  <p:sldIdLst>
    <p:sldId id="273" r:id="rId2"/>
    <p:sldId id="258" r:id="rId3"/>
    <p:sldId id="271" r:id="rId4"/>
    <p:sldId id="260" r:id="rId5"/>
    <p:sldId id="265" r:id="rId6"/>
    <p:sldId id="268" r:id="rId7"/>
    <p:sldId id="270" r:id="rId8"/>
    <p:sldId id="289" r:id="rId9"/>
    <p:sldId id="272" r:id="rId10"/>
    <p:sldId id="274" r:id="rId11"/>
    <p:sldId id="275" r:id="rId12"/>
    <p:sldId id="276" r:id="rId13"/>
    <p:sldId id="277" r:id="rId14"/>
    <p:sldId id="278" r:id="rId15"/>
    <p:sldId id="279" r:id="rId16"/>
    <p:sldId id="280" r:id="rId17"/>
    <p:sldId id="282" r:id="rId18"/>
    <p:sldId id="283" r:id="rId19"/>
    <p:sldId id="284" r:id="rId20"/>
    <p:sldId id="285" r:id="rId21"/>
    <p:sldId id="288" r:id="rId22"/>
    <p:sldId id="286" r:id="rId23"/>
    <p:sldId id="263" r:id="rId24"/>
    <p:sldId id="287" r:id="rId25"/>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66"/>
    <a:srgbClr val="FF9900"/>
    <a:srgbClr val="008000"/>
    <a:srgbClr val="FF0000"/>
    <a:srgbClr val="FFFFFF"/>
    <a:srgbClr val="CCFFF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5" autoAdjust="0"/>
  </p:normalViewPr>
  <p:slideViewPr>
    <p:cSldViewPr>
      <p:cViewPr varScale="1">
        <p:scale>
          <a:sx n="86" d="100"/>
          <a:sy n="86" d="100"/>
        </p:scale>
        <p:origin x="-8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REGPP2007\Regpp2006\Lectures\Overheads\Lect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lang="en-US" sz="900" b="0" i="0" u="none" strike="noStrike" baseline="0">
                <a:solidFill>
                  <a:srgbClr val="000000"/>
                </a:solidFill>
                <a:latin typeface="Arial"/>
                <a:ea typeface="Arial"/>
                <a:cs typeface="Arial"/>
              </a:defRPr>
            </a:pPr>
            <a:r>
              <a:rPr lang="en-US"/>
              <a:t>% of potential manufacturing Jobs lost in SE and Midlands as a result of IDCs</a:t>
            </a:r>
          </a:p>
        </c:rich>
      </c:tx>
      <c:layout>
        <c:manualLayout>
          <c:xMode val="edge"/>
          <c:yMode val="edge"/>
          <c:x val="0.12310628829731961"/>
          <c:y val="3.5190615835777171E-2"/>
        </c:manualLayout>
      </c:layout>
      <c:spPr>
        <a:noFill/>
        <a:ln w="25400">
          <a:noFill/>
        </a:ln>
      </c:spPr>
    </c:title>
    <c:plotArea>
      <c:layout>
        <c:manualLayout>
          <c:layoutTarget val="inner"/>
          <c:xMode val="edge"/>
          <c:yMode val="edge"/>
          <c:x val="0.12500023119420151"/>
          <c:y val="0.2258064516129035"/>
          <c:w val="0.84848641780306322"/>
          <c:h val="0.6011730205278597"/>
        </c:manualLayout>
      </c:layout>
      <c:lineChart>
        <c:grouping val="standard"/>
        <c:ser>
          <c:idx val="0"/>
          <c:order val="0"/>
          <c:tx>
            <c:strRef>
              <c:f>Sheet1!$B$39</c:f>
              <c:strCache>
                <c:ptCount val="1"/>
                <c:pt idx="0">
                  <c:v>Jobs foregone</c:v>
                </c:pt>
              </c:strCache>
            </c:strRef>
          </c:tx>
          <c:spPr>
            <a:ln w="25400">
              <a:solidFill>
                <a:srgbClr val="000080"/>
              </a:solidFill>
              <a:prstDash val="solid"/>
            </a:ln>
          </c:spPr>
          <c:marker>
            <c:symbol val="none"/>
          </c:marker>
          <c:cat>
            <c:numRef>
              <c:f>Sheet1!$A$40:$A$69</c:f>
              <c:numCache>
                <c:formatCode>General</c:formatCode>
                <c:ptCount val="30"/>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numCache>
            </c:numRef>
          </c:cat>
          <c:val>
            <c:numRef>
              <c:f>Sheet1!$B$40:$B$69</c:f>
              <c:numCache>
                <c:formatCode>General</c:formatCode>
                <c:ptCount val="30"/>
                <c:pt idx="0">
                  <c:v>22.6</c:v>
                </c:pt>
                <c:pt idx="1">
                  <c:v>13.2</c:v>
                </c:pt>
                <c:pt idx="2">
                  <c:v>15.7</c:v>
                </c:pt>
                <c:pt idx="3">
                  <c:v>7.7</c:v>
                </c:pt>
                <c:pt idx="4">
                  <c:v>6.4</c:v>
                </c:pt>
                <c:pt idx="5">
                  <c:v>6.3</c:v>
                </c:pt>
                <c:pt idx="6">
                  <c:v>1.8</c:v>
                </c:pt>
                <c:pt idx="7">
                  <c:v>2.1</c:v>
                </c:pt>
                <c:pt idx="8">
                  <c:v>13.8</c:v>
                </c:pt>
                <c:pt idx="9">
                  <c:v>13.7</c:v>
                </c:pt>
                <c:pt idx="10">
                  <c:v>16.7</c:v>
                </c:pt>
                <c:pt idx="11">
                  <c:v>19.100000000000001</c:v>
                </c:pt>
                <c:pt idx="12">
                  <c:v>24.2</c:v>
                </c:pt>
                <c:pt idx="13">
                  <c:v>21.6</c:v>
                </c:pt>
                <c:pt idx="14">
                  <c:v>26.1</c:v>
                </c:pt>
                <c:pt idx="15">
                  <c:v>23.7</c:v>
                </c:pt>
                <c:pt idx="16">
                  <c:v>29.9</c:v>
                </c:pt>
                <c:pt idx="17">
                  <c:v>22.6</c:v>
                </c:pt>
                <c:pt idx="18">
                  <c:v>22.1</c:v>
                </c:pt>
                <c:pt idx="19">
                  <c:v>16</c:v>
                </c:pt>
                <c:pt idx="20">
                  <c:v>17.100000000000001</c:v>
                </c:pt>
                <c:pt idx="21">
                  <c:v>9.5</c:v>
                </c:pt>
                <c:pt idx="22">
                  <c:v>10.5</c:v>
                </c:pt>
                <c:pt idx="23">
                  <c:v>10.8</c:v>
                </c:pt>
                <c:pt idx="24">
                  <c:v>11.7</c:v>
                </c:pt>
                <c:pt idx="25">
                  <c:v>11.2</c:v>
                </c:pt>
                <c:pt idx="26">
                  <c:v>0.2</c:v>
                </c:pt>
                <c:pt idx="27">
                  <c:v>9.5</c:v>
                </c:pt>
                <c:pt idx="28">
                  <c:v>0.60000000000000053</c:v>
                </c:pt>
                <c:pt idx="29">
                  <c:v>2.1</c:v>
                </c:pt>
              </c:numCache>
            </c:numRef>
          </c:val>
        </c:ser>
        <c:ser>
          <c:idx val="1"/>
          <c:order val="1"/>
          <c:tx>
            <c:strRef>
              <c:f>Sheet1!$C$39</c:f>
              <c:strCache>
                <c:ptCount val="1"/>
              </c:strCache>
            </c:strRef>
          </c:tx>
          <c:spPr>
            <a:ln w="19050">
              <a:solidFill>
                <a:srgbClr val="FF0000"/>
              </a:solidFill>
              <a:prstDash val="solid"/>
            </a:ln>
          </c:spPr>
          <c:marker>
            <c:symbol val="none"/>
          </c:marker>
          <c:cat>
            <c:numRef>
              <c:f>Sheet1!$A$40:$A$69</c:f>
              <c:numCache>
                <c:formatCode>General</c:formatCode>
                <c:ptCount val="30"/>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numCache>
            </c:numRef>
          </c:cat>
          <c:val>
            <c:numRef>
              <c:f>Sheet1!$C$40:$C$69</c:f>
              <c:numCache>
                <c:formatCode>0.0</c:formatCode>
                <c:ptCount val="30"/>
                <c:pt idx="0">
                  <c:v>13.616666666666672</c:v>
                </c:pt>
                <c:pt idx="1">
                  <c:v>13.616666666666672</c:v>
                </c:pt>
                <c:pt idx="2">
                  <c:v>13.616666666666672</c:v>
                </c:pt>
                <c:pt idx="3">
                  <c:v>13.616666666666672</c:v>
                </c:pt>
                <c:pt idx="4">
                  <c:v>13.616666666666672</c:v>
                </c:pt>
                <c:pt idx="5">
                  <c:v>13.616666666666672</c:v>
                </c:pt>
                <c:pt idx="6">
                  <c:v>13.616666666666672</c:v>
                </c:pt>
                <c:pt idx="7">
                  <c:v>13.616666666666672</c:v>
                </c:pt>
                <c:pt idx="8">
                  <c:v>13.616666666666672</c:v>
                </c:pt>
                <c:pt idx="9">
                  <c:v>13.616666666666672</c:v>
                </c:pt>
                <c:pt idx="10">
                  <c:v>13.616666666666672</c:v>
                </c:pt>
                <c:pt idx="11">
                  <c:v>13.616666666666672</c:v>
                </c:pt>
                <c:pt idx="12">
                  <c:v>13.616666666666672</c:v>
                </c:pt>
                <c:pt idx="13">
                  <c:v>13.616666666666672</c:v>
                </c:pt>
                <c:pt idx="14">
                  <c:v>13.616666666666672</c:v>
                </c:pt>
                <c:pt idx="15">
                  <c:v>13.616666666666672</c:v>
                </c:pt>
                <c:pt idx="16">
                  <c:v>13.616666666666672</c:v>
                </c:pt>
                <c:pt idx="17">
                  <c:v>13.616666666666672</c:v>
                </c:pt>
                <c:pt idx="18">
                  <c:v>13.616666666666672</c:v>
                </c:pt>
                <c:pt idx="19">
                  <c:v>13.616666666666672</c:v>
                </c:pt>
                <c:pt idx="20">
                  <c:v>13.616666666666672</c:v>
                </c:pt>
                <c:pt idx="21">
                  <c:v>13.616666666666672</c:v>
                </c:pt>
                <c:pt idx="22">
                  <c:v>13.616666666666672</c:v>
                </c:pt>
                <c:pt idx="23">
                  <c:v>13.616666666666672</c:v>
                </c:pt>
                <c:pt idx="24">
                  <c:v>13.616666666666672</c:v>
                </c:pt>
                <c:pt idx="25">
                  <c:v>13.616666666666672</c:v>
                </c:pt>
                <c:pt idx="26">
                  <c:v>13.616666666666672</c:v>
                </c:pt>
                <c:pt idx="27">
                  <c:v>13.616666666666672</c:v>
                </c:pt>
                <c:pt idx="28">
                  <c:v>13.616666666666672</c:v>
                </c:pt>
                <c:pt idx="29">
                  <c:v>13.616666666666672</c:v>
                </c:pt>
              </c:numCache>
            </c:numRef>
          </c:val>
        </c:ser>
        <c:marker val="1"/>
        <c:axId val="40651008"/>
        <c:axId val="40652800"/>
      </c:lineChart>
      <c:catAx>
        <c:axId val="40651008"/>
        <c:scaling>
          <c:orientation val="minMax"/>
        </c:scaling>
        <c:axPos val="b"/>
        <c:numFmt formatCode="General" sourceLinked="1"/>
        <c:tickLblPos val="nextTo"/>
        <c:spPr>
          <a:ln w="3175">
            <a:solidFill>
              <a:srgbClr val="000000"/>
            </a:solidFill>
            <a:prstDash val="solid"/>
          </a:ln>
        </c:spPr>
        <c:txPr>
          <a:bodyPr rot="-2700000" vert="horz"/>
          <a:lstStyle/>
          <a:p>
            <a:pPr>
              <a:defRPr lang="en-US" sz="900" b="0" i="0" u="none" strike="noStrike" baseline="0">
                <a:solidFill>
                  <a:srgbClr val="000000"/>
                </a:solidFill>
                <a:latin typeface="Arial"/>
                <a:ea typeface="Arial"/>
                <a:cs typeface="Arial"/>
              </a:defRPr>
            </a:pPr>
            <a:endParaRPr lang="en-US"/>
          </a:p>
        </c:txPr>
        <c:crossAx val="40652800"/>
        <c:crosses val="autoZero"/>
        <c:auto val="1"/>
        <c:lblAlgn val="ctr"/>
        <c:lblOffset val="100"/>
        <c:tickLblSkip val="2"/>
        <c:tickMarkSkip val="1"/>
      </c:catAx>
      <c:valAx>
        <c:axId val="40652800"/>
        <c:scaling>
          <c:orientation val="minMax"/>
        </c:scaling>
        <c:axPos val="l"/>
        <c:majorGridlines>
          <c:spPr>
            <a:ln w="3175">
              <a:solidFill>
                <a:srgbClr val="C0C0C0"/>
              </a:solidFill>
              <a:prstDash val="solid"/>
            </a:ln>
          </c:spPr>
        </c:majorGridlines>
        <c:title>
          <c:tx>
            <c:rich>
              <a:bodyPr/>
              <a:lstStyle/>
              <a:p>
                <a:pPr>
                  <a:defRPr lang="en-US" sz="900" b="1" i="0" u="none" strike="noStrike" baseline="0">
                    <a:solidFill>
                      <a:srgbClr val="000000"/>
                    </a:solidFill>
                    <a:latin typeface="Arial"/>
                    <a:ea typeface="Arial"/>
                    <a:cs typeface="Arial"/>
                  </a:defRPr>
                </a:pPr>
                <a:r>
                  <a:rPr lang="en-US"/>
                  <a:t>% of potential manufacturing jobs</a:t>
                </a:r>
              </a:p>
            </c:rich>
          </c:tx>
          <c:layout>
            <c:manualLayout>
              <c:xMode val="edge"/>
              <c:yMode val="edge"/>
              <c:x val="3.0303086350109407E-2"/>
              <c:y val="0.24340175953079207"/>
            </c:manualLayout>
          </c:layout>
          <c:spPr>
            <a:noFill/>
            <a:ln w="25400">
              <a:noFill/>
            </a:ln>
          </c:spPr>
        </c:title>
        <c:numFmt formatCode="General" sourceLinked="1"/>
        <c:tickLblPos val="nextTo"/>
        <c:spPr>
          <a:ln w="3175">
            <a:solidFill>
              <a:srgbClr val="000000"/>
            </a:solidFill>
            <a:prstDash val="solid"/>
          </a:ln>
        </c:spPr>
        <c:txPr>
          <a:bodyPr rot="0" vert="horz"/>
          <a:lstStyle/>
          <a:p>
            <a:pPr>
              <a:defRPr lang="en-US" sz="900" b="0" i="0" u="none" strike="noStrike" baseline="0">
                <a:solidFill>
                  <a:srgbClr val="000000"/>
                </a:solidFill>
                <a:latin typeface="Arial"/>
                <a:ea typeface="Arial"/>
                <a:cs typeface="Arial"/>
              </a:defRPr>
            </a:pPr>
            <a:endParaRPr lang="en-US"/>
          </a:p>
        </c:txPr>
        <c:crossAx val="40651008"/>
        <c:crosses val="autoZero"/>
        <c:crossBetween val="between"/>
      </c:valAx>
      <c:spPr>
        <a:noFill/>
        <a:ln w="12700">
          <a:solidFill>
            <a:srgbClr val="808080"/>
          </a:solidFill>
          <a:prstDash val="solid"/>
        </a:ln>
      </c:spPr>
    </c:plotArea>
    <c:plotVisOnly val="1"/>
    <c:dispBlanksAs val="gap"/>
  </c:chart>
  <c:spPr>
    <a:solidFill>
      <a:srgbClr val="FFFFFF"/>
    </a:solidFill>
    <a:ln w="3175">
      <a:solidFill>
        <a:srgbClr val="000000"/>
      </a:solidFill>
      <a:prstDash val="solid"/>
    </a:ln>
  </c:spPr>
  <c:txPr>
    <a:bodyPr/>
    <a:lstStyle/>
    <a:p>
      <a:pPr>
        <a:defRPr sz="900"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buClrTx/>
              <a:buSzTx/>
              <a:buFontTx/>
              <a:buNone/>
              <a:defRPr sz="1200">
                <a:cs typeface="+mn-cs"/>
              </a:defRPr>
            </a:lvl1pPr>
          </a:lstStyle>
          <a:p>
            <a:pPr>
              <a:defRPr/>
            </a:pPr>
            <a:endParaRPr lang="en-GB"/>
          </a:p>
        </p:txBody>
      </p:sp>
      <p:sp>
        <p:nvSpPr>
          <p:cNvPr id="11267"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buClrTx/>
              <a:buSzTx/>
              <a:buFontTx/>
              <a:buNone/>
              <a:defRPr sz="120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buClrTx/>
              <a:buSzTx/>
              <a:buFontTx/>
              <a:buNone/>
              <a:defRPr sz="120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SzTx/>
              <a:buFontTx/>
              <a:buNone/>
              <a:defRPr sz="1200">
                <a:cs typeface="+mn-cs"/>
              </a:defRPr>
            </a:lvl1pPr>
          </a:lstStyle>
          <a:p>
            <a:pPr>
              <a:defRPr/>
            </a:pPr>
            <a:fld id="{CE726BAE-2122-4F07-870A-AB4F9AE4C4CB}"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6513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5" name="Rectangle 3"/>
          <p:cNvSpPr>
            <a:spLocks noGrp="1" noChangeArrowheads="1"/>
          </p:cNvSpPr>
          <p:nvPr>
            <p:ph type="dt" idx="1"/>
          </p:nvPr>
        </p:nvSpPr>
        <p:spPr bwMode="auto">
          <a:xfrm>
            <a:off x="3851275" y="0"/>
            <a:ext cx="2946400" cy="46513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923925" y="774700"/>
            <a:ext cx="4951413" cy="3713163"/>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06463" y="4719638"/>
            <a:ext cx="4984750" cy="44894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442450"/>
            <a:ext cx="2946400" cy="4635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9" name="Rectangle 7"/>
          <p:cNvSpPr>
            <a:spLocks noGrp="1" noChangeArrowheads="1"/>
          </p:cNvSpPr>
          <p:nvPr>
            <p:ph type="sldNum" sz="quarter" idx="5"/>
          </p:nvPr>
        </p:nvSpPr>
        <p:spPr bwMode="auto">
          <a:xfrm>
            <a:off x="3851275" y="9442450"/>
            <a:ext cx="2946400" cy="4635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fld id="{7CC4E7F2-4CE6-4D1C-841E-9CF3C3C6EF4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pPr>
              <a:buFont typeface="Monotype Sorts"/>
              <a:buNone/>
            </a:pPr>
            <a:fld id="{40DAD528-69C3-434A-B925-87C85A0432BA}" type="slidenum">
              <a:rPr lang="en-GB" smtClean="0">
                <a:cs typeface="Arial" charset="0"/>
              </a:rPr>
              <a:pPr>
                <a:buFont typeface="Monotype Sorts"/>
                <a:buNone/>
              </a:pPr>
              <a:t>7</a:t>
            </a:fld>
            <a:endParaRPr lang="en-GB" smtClean="0">
              <a:cs typeface="Arial"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r>
              <a:rPr lang="en-GB" smtClean="0"/>
              <a:t>Firms in development areas could claim relief from SET and also claim a payment from the SEP (37.5p) and REP regional employment premium (£1.50)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pPr>
              <a:buFont typeface="Monotype Sorts"/>
              <a:buNone/>
            </a:pPr>
            <a:fld id="{2BD12997-C6D2-4EFB-BB91-48C79334812C}" type="slidenum">
              <a:rPr lang="en-GB" smtClean="0">
                <a:cs typeface="Arial" charset="0"/>
              </a:rPr>
              <a:pPr>
                <a:buFont typeface="Monotype Sorts"/>
                <a:buNone/>
              </a:pPr>
              <a:t>10</a:t>
            </a:fld>
            <a:endParaRPr lang="en-GB" smtClean="0">
              <a:cs typeface="Arial"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r>
              <a:rPr lang="en-GB" smtClean="0">
                <a:cs typeface="Times New Roman" pitchFamily="18" charset="0"/>
              </a:rPr>
              <a:t>Scott found that the </a:t>
            </a:r>
            <a:r>
              <a:rPr lang="en-GB" i="1" smtClean="0">
                <a:cs typeface="Times New Roman" pitchFamily="18" charset="0"/>
              </a:rPr>
              <a:t>industrial transference</a:t>
            </a:r>
            <a:r>
              <a:rPr lang="en-GB" smtClean="0">
                <a:cs typeface="Times New Roman" pitchFamily="18" charset="0"/>
              </a:rPr>
              <a:t> policy led to depressed areas being deprived of their most able people and that migrants were predominantly young single men. Furthermore about 30% of assisted migrants subsequently returned to their home area. The more </a:t>
            </a:r>
            <a:r>
              <a:rPr lang="en-GB" i="1" smtClean="0">
                <a:cs typeface="Times New Roman" pitchFamily="18" charset="0"/>
              </a:rPr>
              <a:t>interventionist</a:t>
            </a:r>
            <a:r>
              <a:rPr lang="en-GB" smtClean="0">
                <a:cs typeface="Times New Roman" pitchFamily="18" charset="0"/>
              </a:rPr>
              <a:t> schemes of </a:t>
            </a:r>
            <a:r>
              <a:rPr lang="en-GB" i="1" smtClean="0">
                <a:cs typeface="Times New Roman" pitchFamily="18" charset="0"/>
              </a:rPr>
              <a:t>government factory building</a:t>
            </a:r>
            <a:r>
              <a:rPr lang="en-GB" smtClean="0">
                <a:cs typeface="Times New Roman" pitchFamily="18" charset="0"/>
              </a:rPr>
              <a:t> and</a:t>
            </a:r>
            <a:r>
              <a:rPr lang="en-GB" i="1" smtClean="0">
                <a:cs typeface="Times New Roman" pitchFamily="18" charset="0"/>
              </a:rPr>
              <a:t> loans to industry</a:t>
            </a:r>
            <a:r>
              <a:rPr lang="en-GB" smtClean="0">
                <a:cs typeface="Times New Roman" pitchFamily="18" charset="0"/>
              </a:rPr>
              <a:t> in assisted areas came in towards the latter part of the period. He argues that the large new industrial estates in each of the Development Areas acted as growth poles (or points), demonstrating that successful economic development was possible in the "depressed" areas (e.g. Team Valley Estate south of Gateshead)</a:t>
            </a:r>
          </a:p>
          <a:p>
            <a:r>
              <a:rPr lang="en-GB" smtClean="0">
                <a:cs typeface="Times New Roman" pitchFamily="18" charset="0"/>
              </a:rPr>
              <a:t> </a:t>
            </a:r>
          </a:p>
          <a:p>
            <a:r>
              <a:rPr lang="en-GB" smtClean="0">
                <a:cs typeface="Times New Roman" pitchFamily="18" charset="0"/>
              </a:rPr>
              <a:t>Loans for business start-up and/or expansion, at slightly less than market rates, were from a number of quarters, including; the Special Areas Reconstruction Association (SARA) which was overseen by "independent" Commissioner(s), the Treasury and the Nuffield Trust. These were designed to provide start-up capital for small enterprises in the depressed areas (who were unable to raise capital from conventional sources) although this was later extended to a small number of larger firms (mainly in energy related sectors). Scott argues that these schemes, despite being in existence for only a short period, were successful in the fact that they demonstrated that successful new manufacturing businesses could be set in depressed areas and what is more they represented good investments for the government and others. </a:t>
            </a:r>
          </a:p>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79413" y="1676400"/>
            <a:ext cx="8388350" cy="4421188"/>
            <a:chOff x="238" y="1056"/>
            <a:chExt cx="5285" cy="2785"/>
          </a:xfrm>
        </p:grpSpPr>
        <p:grpSp>
          <p:nvGrpSpPr>
            <p:cNvPr id="5" name="Group 3"/>
            <p:cNvGrpSpPr>
              <a:grpSpLocks/>
            </p:cNvGrpSpPr>
            <p:nvPr/>
          </p:nvGrpSpPr>
          <p:grpSpPr bwMode="auto">
            <a:xfrm>
              <a:off x="238" y="1056"/>
              <a:ext cx="5285" cy="1393"/>
              <a:chOff x="238" y="1056"/>
              <a:chExt cx="5285" cy="1393"/>
            </a:xfrm>
          </p:grpSpPr>
          <p:sp>
            <p:nvSpPr>
              <p:cNvPr id="14" name="Rectangle 4"/>
              <p:cNvSpPr>
                <a:spLocks noChangeArrowheads="1"/>
              </p:cNvSpPr>
              <p:nvPr/>
            </p:nvSpPr>
            <p:spPr bwMode="auto">
              <a:xfrm>
                <a:off x="243" y="1057"/>
                <a:ext cx="5272" cy="1391"/>
              </a:xfrm>
              <a:prstGeom prst="rect">
                <a:avLst/>
              </a:prstGeom>
              <a:solidFill>
                <a:srgbClr val="EAEAEA">
                  <a:alpha val="50000"/>
                </a:srgbClr>
              </a:solidFill>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US">
                  <a:cs typeface="+mn-cs"/>
                </a:endParaRPr>
              </a:p>
            </p:txBody>
          </p:sp>
          <p:sp>
            <p:nvSpPr>
              <p:cNvPr id="15" name="Freeform 5"/>
              <p:cNvSpPr>
                <a:spLocks/>
              </p:cNvSpPr>
              <p:nvPr/>
            </p:nvSpPr>
            <p:spPr bwMode="auto">
              <a:xfrm>
                <a:off x="238" y="1056"/>
                <a:ext cx="5273" cy="1393"/>
              </a:xfrm>
              <a:custGeom>
                <a:avLst/>
                <a:gdLst/>
                <a:ahLst/>
                <a:cxnLst>
                  <a:cxn ang="0">
                    <a:pos x="5272" y="0"/>
                  </a:cxn>
                  <a:cxn ang="0">
                    <a:pos x="0" y="0"/>
                  </a:cxn>
                  <a:cxn ang="0">
                    <a:pos x="0" y="1392"/>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US">
                  <a:cs typeface="+mn-cs"/>
                </a:endParaRPr>
              </a:p>
            </p:txBody>
          </p:sp>
          <p:sp>
            <p:nvSpPr>
              <p:cNvPr id="16" name="Freeform 6"/>
              <p:cNvSpPr>
                <a:spLocks/>
              </p:cNvSpPr>
              <p:nvPr/>
            </p:nvSpPr>
            <p:spPr bwMode="auto">
              <a:xfrm>
                <a:off x="250" y="1056"/>
                <a:ext cx="5273" cy="1393"/>
              </a:xfrm>
              <a:custGeom>
                <a:avLst/>
                <a:gdLst/>
                <a:ahLst/>
                <a:cxnLst>
                  <a:cxn ang="0">
                    <a:pos x="5272" y="0"/>
                  </a:cxn>
                  <a:cxn ang="0">
                    <a:pos x="5272" y="1392"/>
                  </a:cxn>
                  <a:cxn ang="0">
                    <a:pos x="0" y="1392"/>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US">
                  <a:cs typeface="+mn-cs"/>
                </a:endParaRPr>
              </a:p>
            </p:txBody>
          </p:sp>
        </p:grpSp>
        <p:grpSp>
          <p:nvGrpSpPr>
            <p:cNvPr id="6" name="Group 7"/>
            <p:cNvGrpSpPr>
              <a:grpSpLocks/>
            </p:cNvGrpSpPr>
            <p:nvPr/>
          </p:nvGrpSpPr>
          <p:grpSpPr bwMode="auto">
            <a:xfrm>
              <a:off x="240" y="3744"/>
              <a:ext cx="5281" cy="97"/>
              <a:chOff x="240" y="3744"/>
              <a:chExt cx="5281" cy="97"/>
            </a:xfrm>
          </p:grpSpPr>
          <p:sp>
            <p:nvSpPr>
              <p:cNvPr id="11" name="Rectangle 8"/>
              <p:cNvSpPr>
                <a:spLocks noChangeArrowheads="1"/>
              </p:cNvSpPr>
              <p:nvPr/>
            </p:nvSpPr>
            <p:spPr bwMode="auto">
              <a:xfrm>
                <a:off x="240" y="3744"/>
                <a:ext cx="5280" cy="96"/>
              </a:xfrm>
              <a:prstGeom prst="rect">
                <a:avLst/>
              </a:prstGeom>
              <a:solidFill>
                <a:srgbClr val="EAEAEA">
                  <a:alpha val="50000"/>
                </a:srgbClr>
              </a:solidFill>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US">
                  <a:cs typeface="+mn-cs"/>
                </a:endParaRPr>
              </a:p>
            </p:txBody>
          </p:sp>
          <p:sp>
            <p:nvSpPr>
              <p:cNvPr id="12" name="Freeform 9"/>
              <p:cNvSpPr>
                <a:spLocks/>
              </p:cNvSpPr>
              <p:nvPr/>
            </p:nvSpPr>
            <p:spPr bwMode="auto">
              <a:xfrm>
                <a:off x="240" y="3744"/>
                <a:ext cx="5281" cy="97"/>
              </a:xfrm>
              <a:custGeom>
                <a:avLst/>
                <a:gdLst/>
                <a:ahLst/>
                <a:cxnLst>
                  <a:cxn ang="0">
                    <a:pos x="5280" y="0"/>
                  </a:cxn>
                  <a:cxn ang="0">
                    <a:pos x="0" y="0"/>
                  </a:cxn>
                  <a:cxn ang="0">
                    <a:pos x="0" y="96"/>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US">
                  <a:cs typeface="+mn-cs"/>
                </a:endParaRPr>
              </a:p>
            </p:txBody>
          </p:sp>
          <p:sp>
            <p:nvSpPr>
              <p:cNvPr id="13" name="Freeform 10"/>
              <p:cNvSpPr>
                <a:spLocks/>
              </p:cNvSpPr>
              <p:nvPr/>
            </p:nvSpPr>
            <p:spPr bwMode="auto">
              <a:xfrm>
                <a:off x="240" y="3744"/>
                <a:ext cx="5281" cy="97"/>
              </a:xfrm>
              <a:custGeom>
                <a:avLst/>
                <a:gdLst/>
                <a:ahLst/>
                <a:cxnLst>
                  <a:cxn ang="0">
                    <a:pos x="5280" y="0"/>
                  </a:cxn>
                  <a:cxn ang="0">
                    <a:pos x="5280" y="96"/>
                  </a:cxn>
                  <a:cxn ang="0">
                    <a:pos x="0" y="96"/>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US">
                  <a:cs typeface="+mn-cs"/>
                </a:endParaRPr>
              </a:p>
            </p:txBody>
          </p:sp>
        </p:grpSp>
        <p:grpSp>
          <p:nvGrpSpPr>
            <p:cNvPr id="7" name="Group 11"/>
            <p:cNvGrpSpPr>
              <a:grpSpLocks/>
            </p:cNvGrpSpPr>
            <p:nvPr/>
          </p:nvGrpSpPr>
          <p:grpSpPr bwMode="auto">
            <a:xfrm>
              <a:off x="338" y="1200"/>
              <a:ext cx="97" cy="1104"/>
              <a:chOff x="338" y="1200"/>
              <a:chExt cx="97" cy="1104"/>
            </a:xfrm>
          </p:grpSpPr>
          <p:sp useBgFill="1">
            <p:nvSpPr>
              <p:cNvPr id="8" name="Rectangle 12"/>
              <p:cNvSpPr>
                <a:spLocks noChangeArrowheads="1"/>
              </p:cNvSpPr>
              <p:nvPr/>
            </p:nvSpPr>
            <p:spPr bwMode="auto">
              <a:xfrm>
                <a:off x="338" y="1201"/>
                <a:ext cx="96" cy="1103"/>
              </a:xfrm>
              <a:prstGeom prst="rect">
                <a:avLst/>
              </a:prstGeom>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US">
                  <a:cs typeface="+mn-cs"/>
                </a:endParaRPr>
              </a:p>
            </p:txBody>
          </p:sp>
          <p:sp>
            <p:nvSpPr>
              <p:cNvPr id="9" name="Freeform 13"/>
              <p:cNvSpPr>
                <a:spLocks/>
              </p:cNvSpPr>
              <p:nvPr/>
            </p:nvSpPr>
            <p:spPr bwMode="auto">
              <a:xfrm>
                <a:off x="338" y="1200"/>
                <a:ext cx="97" cy="1104"/>
              </a:xfrm>
              <a:custGeom>
                <a:avLst/>
                <a:gdLst/>
                <a:ahLst/>
                <a:cxnLst>
                  <a:cxn ang="0">
                    <a:pos x="0" y="1103"/>
                  </a:cxn>
                  <a:cxn ang="0">
                    <a:pos x="96" y="1103"/>
                  </a:cxn>
                  <a:cxn ang="0">
                    <a:pos x="96" y="0"/>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US">
                  <a:cs typeface="+mn-cs"/>
                </a:endParaRPr>
              </a:p>
            </p:txBody>
          </p:sp>
          <p:sp>
            <p:nvSpPr>
              <p:cNvPr id="10" name="Freeform 14"/>
              <p:cNvSpPr>
                <a:spLocks/>
              </p:cNvSpPr>
              <p:nvPr/>
            </p:nvSpPr>
            <p:spPr bwMode="auto">
              <a:xfrm>
                <a:off x="338" y="1200"/>
                <a:ext cx="97" cy="1104"/>
              </a:xfrm>
              <a:custGeom>
                <a:avLst/>
                <a:gdLst/>
                <a:ahLst/>
                <a:cxnLst>
                  <a:cxn ang="0">
                    <a:pos x="0" y="1103"/>
                  </a:cxn>
                  <a:cxn ang="0">
                    <a:pos x="0" y="0"/>
                  </a:cxn>
                  <a:cxn ang="0">
                    <a:pos x="96" y="0"/>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US">
                  <a:cs typeface="+mn-cs"/>
                </a:endParaRPr>
              </a:p>
            </p:txBody>
          </p:sp>
        </p:grpSp>
      </p:grpSp>
      <p:sp>
        <p:nvSpPr>
          <p:cNvPr id="4111" name="Rectangle 15"/>
          <p:cNvSpPr>
            <a:spLocks noGrp="1" noChangeArrowheads="1"/>
          </p:cNvSpPr>
          <p:nvPr>
            <p:ph type="ctrTitle" sz="quarter"/>
          </p:nvPr>
        </p:nvSpPr>
        <p:spPr bwMode="auto">
          <a:xfrm>
            <a:off x="836613" y="2133600"/>
            <a:ext cx="7772400" cy="1143000"/>
          </a:xfrm>
          <a:prstGeom prst="rect">
            <a:avLst/>
          </a:prstGeom>
          <a:noFill/>
          <a:ln>
            <a:miter lim="800000"/>
            <a:headEnd/>
            <a:tailEnd/>
          </a:ln>
        </p:spPr>
        <p:txBody>
          <a:bodyPr vert="horz" wrap="square" lIns="92075" tIns="46038" rIns="92075" bIns="46038" numCol="1" anchor="ctr" anchorCtr="0" compatLnSpc="1">
            <a:prstTxWarp prst="textNoShape">
              <a:avLst/>
            </a:prstTxWarp>
          </a:bodyPr>
          <a:lstStyle>
            <a:lvl1pPr>
              <a:defRPr/>
            </a:lvl1pPr>
          </a:lstStyle>
          <a:p>
            <a:r>
              <a:rPr lang="en-US"/>
              <a:t>Click to edit Master title style</a:t>
            </a:r>
          </a:p>
        </p:txBody>
      </p:sp>
      <p:sp>
        <p:nvSpPr>
          <p:cNvPr id="4112" name="Rectangle 16"/>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2" charset="2"/>
              <a:buNone/>
              <a:defRPr/>
            </a:lvl1pPr>
          </a:lstStyle>
          <a:p>
            <a:r>
              <a:rPr lang="en-US"/>
              <a:t>Click to edit Master subtitle style</a:t>
            </a:r>
          </a:p>
        </p:txBody>
      </p:sp>
      <p:sp>
        <p:nvSpPr>
          <p:cNvPr id="17" name="Rectangle 17"/>
          <p:cNvSpPr>
            <a:spLocks noGrp="1" noChangeArrowheads="1"/>
          </p:cNvSpPr>
          <p:nvPr>
            <p:ph type="dt" sz="quarter" idx="10"/>
          </p:nvPr>
        </p:nvSpPr>
        <p:spPr>
          <a:xfrm>
            <a:off x="381000" y="6324600"/>
            <a:ext cx="1905000" cy="457200"/>
          </a:xfrm>
        </p:spPr>
        <p:txBody>
          <a:bodyPr/>
          <a:lstStyle>
            <a:lvl1pPr>
              <a:defRPr/>
            </a:lvl1pPr>
          </a:lstStyle>
          <a:p>
            <a:pPr>
              <a:defRPr/>
            </a:pPr>
            <a:endParaRPr lang="en-US"/>
          </a:p>
        </p:txBody>
      </p:sp>
      <p:sp>
        <p:nvSpPr>
          <p:cNvPr id="18" name="Rectangle 18"/>
          <p:cNvSpPr>
            <a:spLocks noGrp="1" noChangeArrowheads="1"/>
          </p:cNvSpPr>
          <p:nvPr>
            <p:ph type="ftr" sz="quarter" idx="11"/>
          </p:nvPr>
        </p:nvSpPr>
        <p:spPr>
          <a:xfrm>
            <a:off x="3124200" y="6324600"/>
            <a:ext cx="2895600" cy="457200"/>
          </a:xfrm>
        </p:spPr>
        <p:txBody>
          <a:bodyPr/>
          <a:lstStyle>
            <a:lvl1pPr>
              <a:defRPr/>
            </a:lvl1pPr>
          </a:lstStyle>
          <a:p>
            <a:pPr>
              <a:defRPr/>
            </a:pPr>
            <a:endParaRPr lang="en-US"/>
          </a:p>
        </p:txBody>
      </p:sp>
      <p:sp>
        <p:nvSpPr>
          <p:cNvPr id="19" name="Rectangle 19"/>
          <p:cNvSpPr>
            <a:spLocks noGrp="1" noChangeArrowheads="1"/>
          </p:cNvSpPr>
          <p:nvPr>
            <p:ph type="sldNum" sz="quarter" idx="12"/>
          </p:nvPr>
        </p:nvSpPr>
        <p:spPr>
          <a:xfrm>
            <a:off x="6858000" y="6324600"/>
            <a:ext cx="1905000" cy="457200"/>
          </a:xfrm>
        </p:spPr>
        <p:txBody>
          <a:bodyPr/>
          <a:lstStyle>
            <a:lvl1pPr>
              <a:defRPr/>
            </a:lvl1pPr>
          </a:lstStyle>
          <a:p>
            <a:pPr>
              <a:defRPr/>
            </a:pPr>
            <a:fld id="{01D026EE-CC7D-4710-98D4-A03F3BA03B9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0A4C82CA-6780-4671-9857-31CFD2F8C5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927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B8241D98-B538-4205-BB23-9551FD1D57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294A38F2-D2E0-4C91-85F8-55E7837EDDB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23F70CD1-C395-4D92-9212-CEDE1123679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F50D3812-E92C-4649-AE96-C123FADBF3D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9" name="Rectangle 19"/>
          <p:cNvSpPr>
            <a:spLocks noGrp="1" noChangeArrowheads="1"/>
          </p:cNvSpPr>
          <p:nvPr>
            <p:ph type="sldNum" sz="quarter" idx="12"/>
          </p:nvPr>
        </p:nvSpPr>
        <p:spPr>
          <a:ln/>
        </p:spPr>
        <p:txBody>
          <a:bodyPr/>
          <a:lstStyle>
            <a:lvl1pPr>
              <a:defRPr/>
            </a:lvl1pPr>
          </a:lstStyle>
          <a:p>
            <a:pPr>
              <a:defRPr/>
            </a:pPr>
            <a:r>
              <a:rPr lang="en-US"/>
              <a:t>Slide </a:t>
            </a:r>
            <a:fld id="{81DED297-6498-4511-AD8C-361E88094E2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5" name="Rectangle 19"/>
          <p:cNvSpPr>
            <a:spLocks noGrp="1" noChangeArrowheads="1"/>
          </p:cNvSpPr>
          <p:nvPr>
            <p:ph type="sldNum" sz="quarter" idx="12"/>
          </p:nvPr>
        </p:nvSpPr>
        <p:spPr>
          <a:ln/>
        </p:spPr>
        <p:txBody>
          <a:bodyPr/>
          <a:lstStyle>
            <a:lvl1pPr>
              <a:defRPr/>
            </a:lvl1pPr>
          </a:lstStyle>
          <a:p>
            <a:pPr>
              <a:defRPr/>
            </a:pPr>
            <a:r>
              <a:rPr lang="en-US"/>
              <a:t>Slide </a:t>
            </a:r>
            <a:fld id="{1DA3BA50-C9D4-4692-B8CC-ECEF59EE431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4" name="Rectangle 19"/>
          <p:cNvSpPr>
            <a:spLocks noGrp="1" noChangeArrowheads="1"/>
          </p:cNvSpPr>
          <p:nvPr>
            <p:ph type="sldNum" sz="quarter" idx="12"/>
          </p:nvPr>
        </p:nvSpPr>
        <p:spPr>
          <a:ln/>
        </p:spPr>
        <p:txBody>
          <a:bodyPr/>
          <a:lstStyle>
            <a:lvl1pPr>
              <a:defRPr/>
            </a:lvl1pPr>
          </a:lstStyle>
          <a:p>
            <a:pPr>
              <a:defRPr/>
            </a:pPr>
            <a:r>
              <a:rPr lang="en-US"/>
              <a:t>Slide </a:t>
            </a:r>
            <a:fld id="{E44CC53B-9CB0-480A-8823-A497EA88797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E4DF307D-C687-41BE-B1B2-70BD0A88E6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2</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8721EE29-9A4A-4E42-A32D-65E9C076E6A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095" name="Rectangle 16"/>
          <p:cNvSpPr>
            <a:spLocks noGrp="1" noChangeArrowheads="1"/>
          </p:cNvSpPr>
          <p:nvPr>
            <p:ph type="body" idx="1"/>
          </p:nvPr>
        </p:nvSpPr>
        <p:spPr bwMode="auto">
          <a:xfrm>
            <a:off x="8382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9" name="Rectangle 17"/>
          <p:cNvSpPr>
            <a:spLocks noGrp="1" noChangeArrowheads="1"/>
          </p:cNvSpPr>
          <p:nvPr>
            <p:ph type="dt" sz="half" idx="2"/>
          </p:nvPr>
        </p:nvSpPr>
        <p:spPr bwMode="auto">
          <a:xfrm>
            <a:off x="381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spcBef>
                <a:spcPct val="0"/>
              </a:spcBef>
              <a:buClrTx/>
              <a:buSzTx/>
              <a:buFontTx/>
              <a:buNone/>
              <a:defRPr sz="1400">
                <a:cs typeface="+mn-cs"/>
              </a:defRPr>
            </a:lvl1pPr>
          </a:lstStyle>
          <a:p>
            <a:pPr>
              <a:defRPr/>
            </a:pPr>
            <a:endParaRPr lang="en-US"/>
          </a:p>
        </p:txBody>
      </p:sp>
      <p:sp>
        <p:nvSpPr>
          <p:cNvPr id="3090" name="Rectangle 18"/>
          <p:cNvSpPr>
            <a:spLocks noGrp="1" noChangeArrowheads="1"/>
          </p:cNvSpPr>
          <p:nvPr>
            <p:ph type="ftr" sz="quarter" idx="3"/>
          </p:nvPr>
        </p:nvSpPr>
        <p:spPr bwMode="auto">
          <a:xfrm>
            <a:off x="3124200" y="6323013"/>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spcBef>
                <a:spcPct val="0"/>
              </a:spcBef>
              <a:buClrTx/>
              <a:buSzTx/>
              <a:buFontTx/>
              <a:buNone/>
              <a:defRPr sz="1400">
                <a:cs typeface="+mn-cs"/>
              </a:defRPr>
            </a:lvl1pPr>
          </a:lstStyle>
          <a:p>
            <a:pPr>
              <a:defRPr/>
            </a:pPr>
            <a:r>
              <a:rPr lang="en-US"/>
              <a:t>Lecture 2</a:t>
            </a:r>
          </a:p>
        </p:txBody>
      </p:sp>
      <p:sp>
        <p:nvSpPr>
          <p:cNvPr id="3091" name="Rectangle 19"/>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spcBef>
                <a:spcPct val="0"/>
              </a:spcBef>
              <a:buClrTx/>
              <a:buSzTx/>
              <a:buFontTx/>
              <a:buNone/>
              <a:defRPr sz="1400">
                <a:cs typeface="+mn-cs"/>
              </a:defRPr>
            </a:lvl1pPr>
          </a:lstStyle>
          <a:p>
            <a:pPr>
              <a:defRPr/>
            </a:pPr>
            <a:r>
              <a:rPr lang="en-US"/>
              <a:t>Slide </a:t>
            </a:r>
            <a:fld id="{7800851C-380C-42E0-94B2-EC14CA49B000}" type="slidenum">
              <a:rPr lang="en-US"/>
              <a:pPr>
                <a:defRPr/>
              </a:pPr>
              <a:t>‹#›</a:t>
            </a:fld>
            <a:endParaRPr lang="en-US"/>
          </a:p>
        </p:txBody>
      </p:sp>
      <p:graphicFrame>
        <p:nvGraphicFramePr>
          <p:cNvPr id="3093" name="Object 21">
            <a:hlinkClick r:id="" action="ppaction://ole?verb=0"/>
          </p:cNvPr>
          <p:cNvGraphicFramePr>
            <a:graphicFrameLocks/>
          </p:cNvGraphicFramePr>
          <p:nvPr/>
        </p:nvGraphicFramePr>
        <p:xfrm>
          <a:off x="533400" y="228600"/>
          <a:ext cx="533400" cy="990600"/>
        </p:xfrm>
        <a:graphic>
          <a:graphicData uri="http://schemas.openxmlformats.org/presentationml/2006/ole">
            <p:oleObj spid="_x0000_s3093" name="CorelDRAW" r:id="rId14" imgW="3720960" imgH="6797520" progId="">
              <p:embed/>
            </p:oleObj>
          </a:graphicData>
        </a:graphic>
      </p:graphicFrame>
      <p:sp>
        <p:nvSpPr>
          <p:cNvPr id="3094" name="Rectangle 22"/>
          <p:cNvSpPr>
            <a:spLocks noChangeArrowheads="1"/>
          </p:cNvSpPr>
          <p:nvPr/>
        </p:nvSpPr>
        <p:spPr bwMode="auto">
          <a:xfrm>
            <a:off x="1143000" y="455613"/>
            <a:ext cx="4435475" cy="461962"/>
          </a:xfrm>
          <a:prstGeom prst="rect">
            <a:avLst/>
          </a:prstGeom>
          <a:noFill/>
          <a:ln w="9525">
            <a:noFill/>
            <a:miter lim="800000"/>
            <a:headEnd/>
            <a:tailEnd/>
          </a:ln>
          <a:effectLst/>
        </p:spPr>
        <p:txBody>
          <a:bodyPr wrap="none" lIns="92075" tIns="46038" rIns="92075" bIns="46038">
            <a:spAutoFit/>
          </a:bodyPr>
          <a:lstStyle/>
          <a:p>
            <a:pPr eaLnBrk="0" hangingPunct="0">
              <a:spcBef>
                <a:spcPct val="20000"/>
              </a:spcBef>
              <a:buClr>
                <a:schemeClr val="tx2"/>
              </a:buClr>
              <a:buSzPct val="75000"/>
              <a:buFont typeface="Monotype Sorts" pitchFamily="2" charset="2"/>
              <a:buNone/>
              <a:defRPr/>
            </a:pPr>
            <a:r>
              <a:rPr lang="en-US" dirty="0">
                <a:latin typeface="Arial" pitchFamily="34" charset="0"/>
                <a:cs typeface="+mn-cs"/>
              </a:rPr>
              <a:t>Regional </a:t>
            </a:r>
            <a:r>
              <a:rPr lang="en-US">
                <a:latin typeface="Arial" pitchFamily="34" charset="0"/>
                <a:cs typeface="+mn-cs"/>
              </a:rPr>
              <a:t>and local economics</a:t>
            </a:r>
            <a:endParaRPr lang="en-GB" dirty="0">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hdr="0" dt="0"/>
  <p:txStyles>
    <p:titleStyle>
      <a:lvl1pPr algn="r" rtl="0" eaLnBrk="0" fontAlgn="base" hangingPunct="0">
        <a:spcBef>
          <a:spcPct val="0"/>
        </a:spcBef>
        <a:spcAft>
          <a:spcPct val="0"/>
        </a:spcAft>
        <a:defRPr sz="3600" b="1">
          <a:solidFill>
            <a:schemeClr val="tx2"/>
          </a:solidFill>
          <a:latin typeface="+mj-lt"/>
          <a:ea typeface="+mj-ea"/>
          <a:cs typeface="+mj-cs"/>
        </a:defRPr>
      </a:lvl1pPr>
      <a:lvl2pPr algn="r" rtl="0" eaLnBrk="0" fontAlgn="base" hangingPunct="0">
        <a:spcBef>
          <a:spcPct val="0"/>
        </a:spcBef>
        <a:spcAft>
          <a:spcPct val="0"/>
        </a:spcAft>
        <a:defRPr sz="3600" b="1">
          <a:solidFill>
            <a:schemeClr val="tx2"/>
          </a:solidFill>
          <a:latin typeface="Times New Roman" pitchFamily="18" charset="0"/>
        </a:defRPr>
      </a:lvl2pPr>
      <a:lvl3pPr algn="r" rtl="0" eaLnBrk="0" fontAlgn="base" hangingPunct="0">
        <a:spcBef>
          <a:spcPct val="0"/>
        </a:spcBef>
        <a:spcAft>
          <a:spcPct val="0"/>
        </a:spcAft>
        <a:defRPr sz="3600" b="1">
          <a:solidFill>
            <a:schemeClr val="tx2"/>
          </a:solidFill>
          <a:latin typeface="Times New Roman" pitchFamily="18" charset="0"/>
        </a:defRPr>
      </a:lvl3pPr>
      <a:lvl4pPr algn="r" rtl="0" eaLnBrk="0" fontAlgn="base" hangingPunct="0">
        <a:spcBef>
          <a:spcPct val="0"/>
        </a:spcBef>
        <a:spcAft>
          <a:spcPct val="0"/>
        </a:spcAft>
        <a:defRPr sz="3600" b="1">
          <a:solidFill>
            <a:schemeClr val="tx2"/>
          </a:solidFill>
          <a:latin typeface="Times New Roman" pitchFamily="18" charset="0"/>
        </a:defRPr>
      </a:lvl4pPr>
      <a:lvl5pPr algn="r" rtl="0" eaLnBrk="0" fontAlgn="base" hangingPunct="0">
        <a:spcBef>
          <a:spcPct val="0"/>
        </a:spcBef>
        <a:spcAft>
          <a:spcPct val="0"/>
        </a:spcAft>
        <a:defRPr sz="3600" b="1">
          <a:solidFill>
            <a:schemeClr val="tx2"/>
          </a:solidFill>
          <a:latin typeface="Times New Roman" pitchFamily="18" charset="0"/>
        </a:defRPr>
      </a:lvl5pPr>
      <a:lvl6pPr marL="457200" algn="r" rtl="0" eaLnBrk="0" fontAlgn="base" hangingPunct="0">
        <a:spcBef>
          <a:spcPct val="0"/>
        </a:spcBef>
        <a:spcAft>
          <a:spcPct val="0"/>
        </a:spcAft>
        <a:defRPr sz="3600" b="1">
          <a:solidFill>
            <a:schemeClr val="tx2"/>
          </a:solidFill>
          <a:latin typeface="Times New Roman" pitchFamily="18" charset="0"/>
        </a:defRPr>
      </a:lvl6pPr>
      <a:lvl7pPr marL="914400" algn="r" rtl="0" eaLnBrk="0" fontAlgn="base" hangingPunct="0">
        <a:spcBef>
          <a:spcPct val="0"/>
        </a:spcBef>
        <a:spcAft>
          <a:spcPct val="0"/>
        </a:spcAft>
        <a:defRPr sz="3600" b="1">
          <a:solidFill>
            <a:schemeClr val="tx2"/>
          </a:solidFill>
          <a:latin typeface="Times New Roman" pitchFamily="18" charset="0"/>
        </a:defRPr>
      </a:lvl7pPr>
      <a:lvl8pPr marL="1371600" algn="r" rtl="0" eaLnBrk="0" fontAlgn="base" hangingPunct="0">
        <a:spcBef>
          <a:spcPct val="0"/>
        </a:spcBef>
        <a:spcAft>
          <a:spcPct val="0"/>
        </a:spcAft>
        <a:defRPr sz="3600" b="1">
          <a:solidFill>
            <a:schemeClr val="tx2"/>
          </a:solidFill>
          <a:latin typeface="Times New Roman" pitchFamily="18" charset="0"/>
        </a:defRPr>
      </a:lvl8pPr>
      <a:lvl9pPr marL="1828800" algn="r" rtl="0" eaLnBrk="0" fontAlgn="base" hangingPunct="0">
        <a:spcBef>
          <a:spcPct val="0"/>
        </a:spcBef>
        <a:spcAft>
          <a:spcPct val="0"/>
        </a:spcAft>
        <a:defRPr sz="36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6.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Slide Number Placeholder 5"/>
          <p:cNvSpPr>
            <a:spLocks noGrp="1"/>
          </p:cNvSpPr>
          <p:nvPr>
            <p:ph type="sldNum" sz="quarter" idx="12"/>
          </p:nvPr>
        </p:nvSpPr>
        <p:spPr>
          <a:noFill/>
        </p:spPr>
        <p:txBody>
          <a:bodyPr/>
          <a:lstStyle/>
          <a:p>
            <a:r>
              <a:rPr lang="en-US" smtClean="0">
                <a:cs typeface="Arial" charset="0"/>
              </a:rPr>
              <a:t>Slide </a:t>
            </a:r>
            <a:fld id="{7B3799B3-FB36-4F9D-BC3F-16BA4D5F378A}" type="slidenum">
              <a:rPr lang="en-US" smtClean="0">
                <a:cs typeface="Arial" charset="0"/>
              </a:rPr>
              <a:pPr/>
              <a:t>1</a:t>
            </a:fld>
            <a:endParaRPr lang="en-US" smtClean="0">
              <a:cs typeface="Arial" charset="0"/>
            </a:endParaRPr>
          </a:p>
        </p:txBody>
      </p:sp>
      <p:sp>
        <p:nvSpPr>
          <p:cNvPr id="17410" name="Rectangle 2"/>
          <p:cNvSpPr>
            <a:spLocks noGrp="1" noChangeArrowheads="1"/>
          </p:cNvSpPr>
          <p:nvPr>
            <p:ph type="title"/>
          </p:nvPr>
        </p:nvSpPr>
        <p:spPr bwMode="auto">
          <a:xfrm>
            <a:off x="685800" y="1066800"/>
            <a:ext cx="7772400" cy="914400"/>
          </a:xfrm>
          <a:noFill/>
          <a:ln>
            <a:miter lim="800000"/>
            <a:headEnd/>
            <a:tailEnd/>
          </a:ln>
        </p:spPr>
        <p:txBody>
          <a:bodyPr vert="horz" wrap="square" lIns="91440" tIns="45720" rIns="91440" bIns="45720" numCol="1" anchor="t" anchorCtr="0" compatLnSpc="1">
            <a:prstTxWarp prst="textNoShape">
              <a:avLst/>
            </a:prstTxWarp>
          </a:bodyPr>
          <a:lstStyle/>
          <a:p>
            <a:pPr algn="l"/>
            <a:r>
              <a:rPr lang="en-GB" sz="2800" i="1" smtClean="0">
                <a:solidFill>
                  <a:schemeClr val="tx1"/>
                </a:solidFill>
                <a:latin typeface="Arial" charset="0"/>
                <a:cs typeface="Times New Roman" pitchFamily="18" charset="0"/>
              </a:rPr>
              <a:t>Lecture 7a.</a:t>
            </a:r>
            <a:r>
              <a:rPr lang="en-GB" sz="2800" i="1" smtClean="0">
                <a:solidFill>
                  <a:schemeClr val="tx1"/>
                </a:solidFill>
                <a:cs typeface="Times New Roman" pitchFamily="18" charset="0"/>
              </a:rPr>
              <a:t> </a:t>
            </a:r>
            <a:r>
              <a:rPr lang="en-GB" sz="2800" i="1" smtClean="0">
                <a:solidFill>
                  <a:schemeClr val="tx1"/>
                </a:solidFill>
                <a:latin typeface="Arial" charset="0"/>
                <a:cs typeface="Times New Roman" pitchFamily="18" charset="0"/>
              </a:rPr>
              <a:t>The early years: Regional policy and its effectiveness in the UK up to 1979.</a:t>
            </a:r>
            <a:r>
              <a:rPr lang="en-GB" sz="2800" smtClean="0">
                <a:solidFill>
                  <a:srgbClr val="FF0066"/>
                </a:solidFill>
                <a:latin typeface="Arial" charset="0"/>
                <a:cs typeface="Times New Roman" pitchFamily="18" charset="0"/>
              </a:rPr>
              <a:t/>
            </a:r>
            <a:br>
              <a:rPr lang="en-GB" sz="2800" smtClean="0">
                <a:solidFill>
                  <a:srgbClr val="FF0066"/>
                </a:solidFill>
                <a:latin typeface="Arial" charset="0"/>
                <a:cs typeface="Times New Roman" pitchFamily="18" charset="0"/>
              </a:rPr>
            </a:br>
            <a:endParaRPr lang="en-GB" sz="2800" smtClean="0">
              <a:solidFill>
                <a:srgbClr val="FF0066"/>
              </a:solidFill>
              <a:latin typeface="Arial" charset="0"/>
            </a:endParaRPr>
          </a:p>
        </p:txBody>
      </p:sp>
      <p:sp>
        <p:nvSpPr>
          <p:cNvPr id="17411" name="Rectangle 3"/>
          <p:cNvSpPr>
            <a:spLocks noGrp="1" noChangeArrowheads="1"/>
          </p:cNvSpPr>
          <p:nvPr>
            <p:ph type="body" idx="1"/>
          </p:nvPr>
        </p:nvSpPr>
        <p:spPr>
          <a:xfrm>
            <a:off x="838200" y="2438400"/>
            <a:ext cx="7772400" cy="3429000"/>
          </a:xfrm>
        </p:spPr>
        <p:txBody>
          <a:bodyPr/>
          <a:lstStyle/>
          <a:p>
            <a:pPr>
              <a:lnSpc>
                <a:spcPct val="90000"/>
              </a:lnSpc>
              <a:buFont typeface="Monotype Sorts"/>
              <a:buNone/>
            </a:pPr>
            <a:r>
              <a:rPr lang="en-GB" sz="2000" b="1" smtClean="0">
                <a:latin typeface="Arial" charset="0"/>
              </a:rPr>
              <a:t>Aims</a:t>
            </a:r>
          </a:p>
          <a:p>
            <a:pPr>
              <a:lnSpc>
                <a:spcPct val="90000"/>
              </a:lnSpc>
              <a:buClr>
                <a:srgbClr val="FF0066"/>
              </a:buClr>
              <a:buSzTx/>
              <a:buFont typeface="Wingdings" pitchFamily="2" charset="2"/>
              <a:buChar char="q"/>
            </a:pPr>
            <a:r>
              <a:rPr lang="en-GB" sz="2000" smtClean="0">
                <a:latin typeface="Arial" charset="0"/>
              </a:rPr>
              <a:t>To examine policy options </a:t>
            </a:r>
          </a:p>
          <a:p>
            <a:pPr>
              <a:lnSpc>
                <a:spcPct val="90000"/>
              </a:lnSpc>
              <a:buClr>
                <a:srgbClr val="FF0066"/>
              </a:buClr>
              <a:buSzTx/>
              <a:buFont typeface="Wingdings" pitchFamily="2" charset="2"/>
              <a:buChar char="q"/>
            </a:pPr>
            <a:r>
              <a:rPr lang="en-GB" sz="2000" smtClean="0">
                <a:latin typeface="Arial" charset="0"/>
              </a:rPr>
              <a:t>To review policy development up to 1979</a:t>
            </a:r>
          </a:p>
          <a:p>
            <a:pPr>
              <a:lnSpc>
                <a:spcPct val="90000"/>
              </a:lnSpc>
              <a:buClr>
                <a:srgbClr val="FF0066"/>
              </a:buClr>
              <a:buSzTx/>
              <a:buFont typeface="Wingdings" pitchFamily="2" charset="2"/>
              <a:buChar char="q"/>
            </a:pPr>
            <a:r>
              <a:rPr lang="en-GB" sz="2000" smtClean="0">
                <a:latin typeface="Arial" charset="0"/>
              </a:rPr>
              <a:t>To examine how policies should work, in theory </a:t>
            </a:r>
          </a:p>
          <a:p>
            <a:pPr>
              <a:lnSpc>
                <a:spcPct val="90000"/>
              </a:lnSpc>
              <a:buClr>
                <a:srgbClr val="FF0066"/>
              </a:buClr>
              <a:buSzTx/>
              <a:buFont typeface="Wingdings" pitchFamily="2" charset="2"/>
              <a:buChar char="q"/>
            </a:pPr>
            <a:r>
              <a:rPr lang="en-GB" sz="2000" smtClean="0">
                <a:latin typeface="Arial" charset="0"/>
              </a:rPr>
              <a:t>To examine the outcomes from regional policy up to 1997</a:t>
            </a:r>
          </a:p>
          <a:p>
            <a:pPr>
              <a:lnSpc>
                <a:spcPct val="90000"/>
              </a:lnSpc>
              <a:buClr>
                <a:srgbClr val="FF0066"/>
              </a:buClr>
              <a:buSzTx/>
              <a:buFont typeface="Wingdings" pitchFamily="2" charset="2"/>
              <a:buNone/>
            </a:pPr>
            <a:r>
              <a:rPr lang="en-GB" sz="2000" b="1" smtClean="0">
                <a:latin typeface="Arial" charset="0"/>
              </a:rPr>
              <a:t>Outcomes</a:t>
            </a:r>
          </a:p>
          <a:p>
            <a:pPr>
              <a:lnSpc>
                <a:spcPct val="90000"/>
              </a:lnSpc>
              <a:buClr>
                <a:srgbClr val="FF0066"/>
              </a:buClr>
              <a:buSzTx/>
              <a:buFont typeface="Wingdings" pitchFamily="2" charset="2"/>
              <a:buChar char="q"/>
            </a:pPr>
            <a:r>
              <a:rPr lang="en-GB" sz="2000" smtClean="0">
                <a:latin typeface="Arial" charset="0"/>
              </a:rPr>
              <a:t>To be aware of the options open to policymakers and how these have evolved</a:t>
            </a:r>
          </a:p>
          <a:p>
            <a:pPr>
              <a:lnSpc>
                <a:spcPct val="90000"/>
              </a:lnSpc>
              <a:buClr>
                <a:srgbClr val="FF0066"/>
              </a:buClr>
              <a:buSzTx/>
              <a:buFont typeface="Wingdings" pitchFamily="2" charset="2"/>
              <a:buChar char="q"/>
            </a:pPr>
            <a:r>
              <a:rPr lang="en-GB" sz="2000" smtClean="0">
                <a:latin typeface="Arial" charset="0"/>
              </a:rPr>
              <a:t>To have a working knowledge of generic policy instruments and their effect</a:t>
            </a:r>
          </a:p>
        </p:txBody>
      </p:sp>
      <p:sp>
        <p:nvSpPr>
          <p:cNvPr id="17412" name="Rectangle 4"/>
          <p:cNvSpPr>
            <a:spLocks noChangeArrowheads="1"/>
          </p:cNvSpPr>
          <p:nvPr/>
        </p:nvSpPr>
        <p:spPr bwMode="auto">
          <a:xfrm>
            <a:off x="2895600" y="2057400"/>
            <a:ext cx="3249613" cy="519113"/>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2800" b="1">
                <a:solidFill>
                  <a:srgbClr val="FF0066"/>
                </a:solidFill>
                <a:latin typeface="Arial" charset="0"/>
              </a:rPr>
              <a:t>Aims &amp; Outcomes</a:t>
            </a:r>
          </a:p>
        </p:txBody>
      </p:sp>
      <p:sp>
        <p:nvSpPr>
          <p:cNvPr id="17413"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80" name="Slide Number Placeholder 5"/>
          <p:cNvSpPr>
            <a:spLocks noGrp="1"/>
          </p:cNvSpPr>
          <p:nvPr>
            <p:ph type="sldNum" sz="quarter" idx="12"/>
          </p:nvPr>
        </p:nvSpPr>
        <p:spPr>
          <a:noFill/>
        </p:spPr>
        <p:txBody>
          <a:bodyPr/>
          <a:lstStyle/>
          <a:p>
            <a:r>
              <a:rPr lang="en-US" smtClean="0">
                <a:cs typeface="Arial" charset="0"/>
              </a:rPr>
              <a:t>Slide </a:t>
            </a:r>
            <a:fld id="{8E6F9021-4EA2-4AA9-BBC1-584CB7768BA1}" type="slidenum">
              <a:rPr lang="en-US" smtClean="0">
                <a:cs typeface="Arial" charset="0"/>
              </a:rPr>
              <a:pPr/>
              <a:t>10</a:t>
            </a:fld>
            <a:endParaRPr lang="en-US" smtClean="0">
              <a:cs typeface="Arial" charset="0"/>
            </a:endParaRPr>
          </a:p>
        </p:txBody>
      </p:sp>
      <p:sp>
        <p:nvSpPr>
          <p:cNvPr id="50181" name="Rectangle 2"/>
          <p:cNvSpPr>
            <a:spLocks noGrp="1" noChangeArrowheads="1"/>
          </p:cNvSpPr>
          <p:nvPr>
            <p:ph type="body" idx="1"/>
          </p:nvPr>
        </p:nvSpPr>
        <p:spPr>
          <a:xfrm>
            <a:off x="685800" y="1981200"/>
            <a:ext cx="7772400" cy="1981200"/>
          </a:xfrm>
        </p:spPr>
        <p:txBody>
          <a:bodyPr/>
          <a:lstStyle/>
          <a:p>
            <a:pPr>
              <a:lnSpc>
                <a:spcPct val="90000"/>
              </a:lnSpc>
              <a:buFont typeface="Monotype Sorts"/>
              <a:buNone/>
            </a:pPr>
            <a:r>
              <a:rPr lang="en-GB" sz="2400" b="1" smtClean="0">
                <a:latin typeface="Arial" charset="0"/>
              </a:rPr>
              <a:t>Prelude</a:t>
            </a:r>
            <a:endParaRPr lang="en-GB" b="1" u="sng" smtClean="0"/>
          </a:p>
          <a:p>
            <a:pPr>
              <a:lnSpc>
                <a:spcPct val="90000"/>
              </a:lnSpc>
              <a:buFont typeface="Monotype Sorts"/>
              <a:buNone/>
            </a:pPr>
            <a:r>
              <a:rPr lang="en-GB" sz="1800" smtClean="0">
                <a:latin typeface="Arial" charset="0"/>
              </a:rPr>
              <a:t>	Scott P, </a:t>
            </a:r>
            <a:r>
              <a:rPr lang="en-GB" sz="1800" b="1" i="1" u="sng" smtClean="0">
                <a:latin typeface="Arial" charset="0"/>
              </a:rPr>
              <a:t>The Audit of Regional Policy 1934-1939</a:t>
            </a:r>
            <a:r>
              <a:rPr lang="en-GB" sz="1800" smtClean="0">
                <a:latin typeface="Arial" charset="0"/>
              </a:rPr>
              <a:t>, </a:t>
            </a:r>
          </a:p>
          <a:p>
            <a:pPr>
              <a:lnSpc>
                <a:spcPct val="90000"/>
              </a:lnSpc>
              <a:buFont typeface="Monotype Sorts"/>
              <a:buNone/>
            </a:pPr>
            <a:r>
              <a:rPr lang="en-GB" sz="1800" smtClean="0">
                <a:latin typeface="Arial" charset="0"/>
              </a:rPr>
              <a:t>	Regional Studies, Vol 34.1 pp 55- 65.</a:t>
            </a:r>
            <a:endParaRPr lang="en-GB" sz="1200" smtClean="0">
              <a:latin typeface="Arial" charset="0"/>
            </a:endParaRPr>
          </a:p>
          <a:p>
            <a:pPr>
              <a:lnSpc>
                <a:spcPct val="90000"/>
              </a:lnSpc>
              <a:buClr>
                <a:srgbClr val="FF0066"/>
              </a:buClr>
              <a:buSzTx/>
              <a:buFont typeface="Wingdings" pitchFamily="2" charset="2"/>
              <a:buChar char="q"/>
            </a:pPr>
            <a:r>
              <a:rPr lang="en-GB" sz="1800" smtClean="0">
                <a:latin typeface="Arial" charset="0"/>
              </a:rPr>
              <a:t>Industrial transference</a:t>
            </a:r>
          </a:p>
          <a:p>
            <a:pPr>
              <a:lnSpc>
                <a:spcPct val="90000"/>
              </a:lnSpc>
              <a:buClr>
                <a:srgbClr val="FF0066"/>
              </a:buClr>
              <a:buSzTx/>
              <a:buFont typeface="Wingdings" pitchFamily="2" charset="2"/>
              <a:buChar char="q"/>
            </a:pPr>
            <a:r>
              <a:rPr lang="en-GB" sz="1800" smtClean="0">
                <a:latin typeface="Arial" charset="0"/>
              </a:rPr>
              <a:t>Government Factory Building at growth points (same as growth poles)</a:t>
            </a:r>
          </a:p>
          <a:p>
            <a:pPr>
              <a:lnSpc>
                <a:spcPct val="90000"/>
              </a:lnSpc>
              <a:buClr>
                <a:srgbClr val="FF0066"/>
              </a:buClr>
              <a:buSzTx/>
              <a:buFont typeface="Wingdings" pitchFamily="2" charset="2"/>
              <a:buChar char="q"/>
            </a:pPr>
            <a:r>
              <a:rPr lang="en-GB" sz="1800" smtClean="0">
                <a:latin typeface="Arial" charset="0"/>
              </a:rPr>
              <a:t>Loans to industry</a:t>
            </a:r>
          </a:p>
          <a:p>
            <a:pPr>
              <a:lnSpc>
                <a:spcPct val="90000"/>
              </a:lnSpc>
              <a:buFont typeface="Monotype Sorts"/>
              <a:buNone/>
            </a:pPr>
            <a:r>
              <a:rPr lang="en-GB" sz="1800" smtClean="0">
                <a:latin typeface="Arial" charset="0"/>
              </a:rPr>
              <a:t>	</a:t>
            </a:r>
          </a:p>
        </p:txBody>
      </p:sp>
      <p:graphicFrame>
        <p:nvGraphicFramePr>
          <p:cNvPr id="50179" name="Object 3"/>
          <p:cNvGraphicFramePr>
            <a:graphicFrameLocks noChangeAspect="1"/>
          </p:cNvGraphicFramePr>
          <p:nvPr/>
        </p:nvGraphicFramePr>
        <p:xfrm>
          <a:off x="766763" y="4262438"/>
          <a:ext cx="8377237" cy="1962150"/>
        </p:xfrm>
        <a:graphic>
          <a:graphicData uri="http://schemas.openxmlformats.org/presentationml/2006/ole">
            <p:oleObj spid="_x0000_s50179" name="Document" r:id="rId4" imgW="5540875" imgH="1276793" progId="Word.Document.8">
              <p:embed/>
            </p:oleObj>
          </a:graphicData>
        </a:graphic>
      </p:graphicFrame>
      <p:sp>
        <p:nvSpPr>
          <p:cNvPr id="50182" name="Rectangle 4"/>
          <p:cNvSpPr>
            <a:spLocks noChangeArrowheads="1"/>
          </p:cNvSpPr>
          <p:nvPr/>
        </p:nvSpPr>
        <p:spPr bwMode="auto">
          <a:xfrm>
            <a:off x="1143000" y="1295400"/>
            <a:ext cx="7011988"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800" b="1">
                <a:solidFill>
                  <a:srgbClr val="FF0066"/>
                </a:solidFill>
                <a:latin typeface="Arial" charset="0"/>
              </a:rPr>
              <a:t>The impact of regional policy 1945 -1979</a:t>
            </a:r>
          </a:p>
        </p:txBody>
      </p:sp>
      <p:sp>
        <p:nvSpPr>
          <p:cNvPr id="50183"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4" name="Slide Number Placeholder 5"/>
          <p:cNvSpPr>
            <a:spLocks noGrp="1"/>
          </p:cNvSpPr>
          <p:nvPr>
            <p:ph type="sldNum" sz="quarter" idx="12"/>
          </p:nvPr>
        </p:nvSpPr>
        <p:spPr>
          <a:noFill/>
        </p:spPr>
        <p:txBody>
          <a:bodyPr/>
          <a:lstStyle/>
          <a:p>
            <a:r>
              <a:rPr lang="en-US" smtClean="0">
                <a:cs typeface="Arial" charset="0"/>
              </a:rPr>
              <a:t>Slide </a:t>
            </a:r>
            <a:fld id="{20D03064-2907-40A7-BFAD-ADBC9DC39E42}" type="slidenum">
              <a:rPr lang="en-US" smtClean="0">
                <a:cs typeface="Arial" charset="0"/>
              </a:rPr>
              <a:pPr/>
              <a:t>11</a:t>
            </a:fld>
            <a:endParaRPr lang="en-US" smtClean="0">
              <a:cs typeface="Arial" charset="0"/>
            </a:endParaRPr>
          </a:p>
        </p:txBody>
      </p:sp>
      <p:sp>
        <p:nvSpPr>
          <p:cNvPr id="51205" name="Rectangle 2"/>
          <p:cNvSpPr>
            <a:spLocks noGrp="1" noChangeArrowheads="1"/>
          </p:cNvSpPr>
          <p:nvPr>
            <p:ph type="body" idx="1"/>
          </p:nvPr>
        </p:nvSpPr>
        <p:spPr>
          <a:xfrm>
            <a:off x="838200" y="1447800"/>
            <a:ext cx="7772400" cy="2338388"/>
          </a:xfrm>
        </p:spPr>
        <p:txBody>
          <a:bodyPr/>
          <a:lstStyle/>
          <a:p>
            <a:pPr>
              <a:lnSpc>
                <a:spcPct val="120000"/>
              </a:lnSpc>
              <a:buFont typeface="Monotype Sorts"/>
              <a:buNone/>
            </a:pPr>
            <a:r>
              <a:rPr lang="en-GB" sz="1800" smtClean="0">
                <a:latin typeface="Arial" charset="0"/>
              </a:rPr>
              <a:t>Moore, Rhodes &amp; Tyler (1986), </a:t>
            </a:r>
          </a:p>
          <a:p>
            <a:pPr>
              <a:lnSpc>
                <a:spcPct val="120000"/>
              </a:lnSpc>
              <a:buFont typeface="Monotype Sorts"/>
              <a:buNone/>
            </a:pPr>
            <a:r>
              <a:rPr lang="en-GB" sz="1800" b="1" i="1" u="sng" smtClean="0">
                <a:latin typeface="Arial" charset="0"/>
              </a:rPr>
              <a:t>The Effects of Government Regional Economic Policy, </a:t>
            </a:r>
            <a:r>
              <a:rPr lang="en-GB" sz="1800" b="1" smtClean="0">
                <a:latin typeface="Arial" charset="0"/>
              </a:rPr>
              <a:t>DTI.</a:t>
            </a:r>
          </a:p>
          <a:p>
            <a:pPr>
              <a:buClr>
                <a:srgbClr val="FF0066"/>
              </a:buClr>
              <a:buSzTx/>
              <a:buFont typeface="Wingdings" pitchFamily="2" charset="2"/>
              <a:buChar char="q"/>
            </a:pPr>
            <a:r>
              <a:rPr lang="en-GB" sz="1800" smtClean="0">
                <a:latin typeface="Arial" charset="0"/>
              </a:rPr>
              <a:t>604,000 gross manufacturing jobs created in DAs (450,000 net)</a:t>
            </a:r>
          </a:p>
          <a:p>
            <a:pPr>
              <a:buClr>
                <a:srgbClr val="FF0066"/>
              </a:buClr>
              <a:buSzTx/>
              <a:buFont typeface="Wingdings" pitchFamily="2" charset="2"/>
              <a:buChar char="q"/>
            </a:pPr>
            <a:r>
              <a:rPr lang="en-GB" sz="1800" smtClean="0">
                <a:latin typeface="Arial" charset="0"/>
              </a:rPr>
              <a:t>Subject to multiplier of 1.4</a:t>
            </a:r>
          </a:p>
          <a:p>
            <a:pPr>
              <a:buClr>
                <a:srgbClr val="FF0066"/>
              </a:buClr>
              <a:buSzTx/>
              <a:buFont typeface="Wingdings" pitchFamily="2" charset="2"/>
              <a:buChar char="q"/>
            </a:pPr>
            <a:r>
              <a:rPr lang="en-GB" sz="1800" smtClean="0">
                <a:latin typeface="Arial" charset="0"/>
              </a:rPr>
              <a:t>Most jobs from indigenous firms</a:t>
            </a:r>
          </a:p>
          <a:p>
            <a:pPr>
              <a:buClr>
                <a:srgbClr val="FF0066"/>
              </a:buClr>
              <a:buSzTx/>
              <a:buFont typeface="Wingdings" pitchFamily="2" charset="2"/>
              <a:buChar char="q"/>
            </a:pPr>
            <a:r>
              <a:rPr lang="en-GB" sz="1800" smtClean="0">
                <a:latin typeface="Arial" charset="0"/>
              </a:rPr>
              <a:t>Immigrant firms more important in the first period but accounted for most of the subsequent losses.</a:t>
            </a:r>
            <a:r>
              <a:rPr lang="en-GB" sz="1800" b="1" smtClean="0">
                <a:latin typeface="Arial" charset="0"/>
              </a:rPr>
              <a:t> </a:t>
            </a:r>
            <a:endParaRPr lang="en-GB" sz="1800" b="1" i="1" u="sng" smtClean="0"/>
          </a:p>
        </p:txBody>
      </p:sp>
      <p:graphicFrame>
        <p:nvGraphicFramePr>
          <p:cNvPr id="51203" name="Object 3"/>
          <p:cNvGraphicFramePr>
            <a:graphicFrameLocks noChangeAspect="1"/>
          </p:cNvGraphicFramePr>
          <p:nvPr/>
        </p:nvGraphicFramePr>
        <p:xfrm>
          <a:off x="642938" y="4000500"/>
          <a:ext cx="8185150" cy="2124075"/>
        </p:xfrm>
        <a:graphic>
          <a:graphicData uri="http://schemas.openxmlformats.org/presentationml/2006/ole">
            <p:oleObj spid="_x0000_s51203" name="Document" r:id="rId3" imgW="6271866" imgH="1594408" progId="Word.Document.8">
              <p:embed/>
            </p:oleObj>
          </a:graphicData>
        </a:graphic>
      </p:graphicFrame>
      <p:sp>
        <p:nvSpPr>
          <p:cNvPr id="51206" name="Rectangle 4"/>
          <p:cNvSpPr>
            <a:spLocks noChangeArrowheads="1"/>
          </p:cNvSpPr>
          <p:nvPr/>
        </p:nvSpPr>
        <p:spPr bwMode="auto">
          <a:xfrm>
            <a:off x="2133600" y="928688"/>
            <a:ext cx="5305425" cy="604837"/>
          </a:xfrm>
          <a:prstGeom prst="rect">
            <a:avLst/>
          </a:prstGeom>
          <a:noFill/>
          <a:ln w="12700">
            <a:noFill/>
            <a:miter lim="800000"/>
            <a:headEnd type="none" w="sm" len="sm"/>
            <a:tailEnd type="none" w="sm" len="sm"/>
          </a:ln>
        </p:spPr>
        <p:txBody>
          <a:bodyPr wrap="none" lIns="92075" tIns="46038" rIns="92075" bIns="46038">
            <a:spAutoFit/>
          </a:bodyPr>
          <a:lstStyle/>
          <a:p>
            <a:pPr eaLnBrk="0" hangingPunct="0">
              <a:lnSpc>
                <a:spcPct val="120000"/>
              </a:lnSpc>
              <a:spcBef>
                <a:spcPct val="20000"/>
              </a:spcBef>
              <a:buClr>
                <a:schemeClr val="bg2"/>
              </a:buClr>
              <a:buSzPct val="75000"/>
              <a:buFont typeface="Monotype Sorts"/>
              <a:buNone/>
            </a:pPr>
            <a:r>
              <a:rPr lang="en-GB" sz="2800" b="1">
                <a:solidFill>
                  <a:srgbClr val="FF0066"/>
                </a:solidFill>
                <a:latin typeface="Arial" charset="0"/>
              </a:rPr>
              <a:t>Overview of all regional policy</a:t>
            </a:r>
          </a:p>
        </p:txBody>
      </p:sp>
      <p:sp>
        <p:nvSpPr>
          <p:cNvPr id="51207"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8" name="Slide Number Placeholder 5"/>
          <p:cNvSpPr>
            <a:spLocks noGrp="1"/>
          </p:cNvSpPr>
          <p:nvPr>
            <p:ph type="sldNum" sz="quarter" idx="12"/>
          </p:nvPr>
        </p:nvSpPr>
        <p:spPr>
          <a:noFill/>
        </p:spPr>
        <p:txBody>
          <a:bodyPr/>
          <a:lstStyle/>
          <a:p>
            <a:r>
              <a:rPr lang="en-US" smtClean="0">
                <a:cs typeface="Arial" charset="0"/>
              </a:rPr>
              <a:t>Slide </a:t>
            </a:r>
            <a:fld id="{E0D3B49E-62B2-4C7D-8598-149A4C468EAA}" type="slidenum">
              <a:rPr lang="en-US" smtClean="0">
                <a:cs typeface="Arial" charset="0"/>
              </a:rPr>
              <a:pPr/>
              <a:t>12</a:t>
            </a:fld>
            <a:endParaRPr lang="en-US" smtClean="0">
              <a:cs typeface="Arial" charset="0"/>
            </a:endParaRPr>
          </a:p>
        </p:txBody>
      </p:sp>
      <p:sp>
        <p:nvSpPr>
          <p:cNvPr id="52229" name="Rectangle 2"/>
          <p:cNvSpPr>
            <a:spLocks noGrp="1" noChangeArrowheads="1"/>
          </p:cNvSpPr>
          <p:nvPr>
            <p:ph type="body" idx="1"/>
          </p:nvPr>
        </p:nvSpPr>
        <p:spPr>
          <a:xfrm>
            <a:off x="838200" y="1981200"/>
            <a:ext cx="7772400" cy="1676400"/>
          </a:xfrm>
        </p:spPr>
        <p:txBody>
          <a:bodyPr/>
          <a:lstStyle/>
          <a:p>
            <a:pPr>
              <a:lnSpc>
                <a:spcPct val="120000"/>
              </a:lnSpc>
              <a:buClr>
                <a:srgbClr val="FF0066"/>
              </a:buClr>
              <a:buSzTx/>
              <a:buFont typeface="Wingdings" pitchFamily="2" charset="2"/>
              <a:buChar char="q"/>
            </a:pPr>
            <a:r>
              <a:rPr lang="en-GB" sz="1800" smtClean="0">
                <a:latin typeface="Arial" charset="0"/>
              </a:rPr>
              <a:t>Introduced in 1948 withdrawn in 1982</a:t>
            </a:r>
          </a:p>
          <a:p>
            <a:pPr>
              <a:lnSpc>
                <a:spcPct val="120000"/>
              </a:lnSpc>
              <a:buClr>
                <a:srgbClr val="FF0066"/>
              </a:buClr>
              <a:buSzTx/>
              <a:buFont typeface="Wingdings" pitchFamily="2" charset="2"/>
              <a:buChar char="q"/>
            </a:pPr>
            <a:r>
              <a:rPr lang="en-GB" sz="1800" smtClean="0">
                <a:latin typeface="Arial" charset="0"/>
              </a:rPr>
              <a:t>Responsible for 74,000 surviving jobs by 1981</a:t>
            </a:r>
          </a:p>
          <a:p>
            <a:pPr>
              <a:lnSpc>
                <a:spcPct val="120000"/>
              </a:lnSpc>
              <a:buClr>
                <a:srgbClr val="FF0066"/>
              </a:buClr>
              <a:buSzTx/>
              <a:buFont typeface="Wingdings" pitchFamily="2" charset="2"/>
              <a:buChar char="q"/>
            </a:pPr>
            <a:r>
              <a:rPr lang="en-GB" sz="1800" smtClean="0">
                <a:latin typeface="Arial" charset="0"/>
              </a:rPr>
              <a:t>Estimated that 600 firms relocated to DAs as a result of IDCs</a:t>
            </a:r>
          </a:p>
          <a:p>
            <a:pPr>
              <a:lnSpc>
                <a:spcPct val="120000"/>
              </a:lnSpc>
              <a:buClr>
                <a:srgbClr val="FF0066"/>
              </a:buClr>
              <a:buSzTx/>
              <a:buFont typeface="Wingdings" pitchFamily="2" charset="2"/>
              <a:buChar char="q"/>
            </a:pPr>
            <a:r>
              <a:rPr lang="en-GB" sz="1800" smtClean="0">
                <a:latin typeface="Arial" charset="0"/>
              </a:rPr>
              <a:t>Low cost to the exchequer and a powerful policy at its height</a:t>
            </a:r>
          </a:p>
          <a:p>
            <a:pPr>
              <a:lnSpc>
                <a:spcPct val="120000"/>
              </a:lnSpc>
              <a:buClr>
                <a:srgbClr val="FF0066"/>
              </a:buClr>
              <a:buFont typeface="Monotype Sorts"/>
              <a:buNone/>
            </a:pPr>
            <a:endParaRPr lang="en-GB" sz="1800" smtClean="0">
              <a:latin typeface="Arial" charset="0"/>
            </a:endParaRPr>
          </a:p>
          <a:p>
            <a:pPr>
              <a:buFont typeface="Monotype Sorts"/>
              <a:buNone/>
            </a:pPr>
            <a:endParaRPr lang="en-GB" sz="1800" smtClean="0">
              <a:latin typeface="Arial" charset="0"/>
            </a:endParaRPr>
          </a:p>
        </p:txBody>
      </p:sp>
      <p:graphicFrame>
        <p:nvGraphicFramePr>
          <p:cNvPr id="52227" name="Object 3"/>
          <p:cNvGraphicFramePr>
            <a:graphicFrameLocks noChangeAspect="1"/>
          </p:cNvGraphicFramePr>
          <p:nvPr/>
        </p:nvGraphicFramePr>
        <p:xfrm>
          <a:off x="923925" y="4138613"/>
          <a:ext cx="7188200" cy="954087"/>
        </p:xfrm>
        <a:graphic>
          <a:graphicData uri="http://schemas.openxmlformats.org/presentationml/2006/ole">
            <p:oleObj spid="_x0000_s52227" name="Document" r:id="rId3" imgW="5742701" imgH="749634" progId="Word.Document.8">
              <p:embed/>
            </p:oleObj>
          </a:graphicData>
        </a:graphic>
      </p:graphicFrame>
      <p:sp>
        <p:nvSpPr>
          <p:cNvPr id="52230" name="Rectangle 4"/>
          <p:cNvSpPr>
            <a:spLocks noChangeArrowheads="1"/>
          </p:cNvSpPr>
          <p:nvPr/>
        </p:nvSpPr>
        <p:spPr bwMode="auto">
          <a:xfrm>
            <a:off x="533400" y="1219200"/>
            <a:ext cx="7748588" cy="604838"/>
          </a:xfrm>
          <a:prstGeom prst="rect">
            <a:avLst/>
          </a:prstGeom>
          <a:noFill/>
          <a:ln w="12700">
            <a:noFill/>
            <a:miter lim="800000"/>
            <a:headEnd type="none" w="sm" len="sm"/>
            <a:tailEnd type="none" w="sm" len="sm"/>
          </a:ln>
        </p:spPr>
        <p:txBody>
          <a:bodyPr lIns="92075" tIns="46038" rIns="92075" bIns="46038">
            <a:spAutoFit/>
          </a:bodyPr>
          <a:lstStyle/>
          <a:p>
            <a:pPr eaLnBrk="0" hangingPunct="0">
              <a:lnSpc>
                <a:spcPct val="120000"/>
              </a:lnSpc>
              <a:spcBef>
                <a:spcPct val="20000"/>
              </a:spcBef>
              <a:buClr>
                <a:schemeClr val="bg2"/>
              </a:buClr>
              <a:buSzPct val="75000"/>
              <a:buFont typeface="Monotype Sorts"/>
              <a:buNone/>
            </a:pPr>
            <a:r>
              <a:rPr lang="en-GB" sz="2800" b="1">
                <a:solidFill>
                  <a:srgbClr val="FF0066"/>
                </a:solidFill>
                <a:latin typeface="Arial" charset="0"/>
              </a:rPr>
              <a:t>Impact of industrial development certificates</a:t>
            </a:r>
          </a:p>
        </p:txBody>
      </p:sp>
      <p:sp>
        <p:nvSpPr>
          <p:cNvPr id="52231"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2" name="Slide Number Placeholder 5"/>
          <p:cNvSpPr>
            <a:spLocks noGrp="1"/>
          </p:cNvSpPr>
          <p:nvPr>
            <p:ph type="sldNum" sz="quarter" idx="12"/>
          </p:nvPr>
        </p:nvSpPr>
        <p:spPr>
          <a:noFill/>
        </p:spPr>
        <p:txBody>
          <a:bodyPr/>
          <a:lstStyle/>
          <a:p>
            <a:r>
              <a:rPr lang="en-US" smtClean="0">
                <a:cs typeface="Arial" charset="0"/>
              </a:rPr>
              <a:t>Slide </a:t>
            </a:r>
            <a:fld id="{BA4CD710-ABD0-4849-B824-ACDDD74EC4DA}" type="slidenum">
              <a:rPr lang="en-US" smtClean="0">
                <a:cs typeface="Arial" charset="0"/>
              </a:rPr>
              <a:pPr/>
              <a:t>13</a:t>
            </a:fld>
            <a:endParaRPr lang="en-US" smtClean="0">
              <a:cs typeface="Arial" charset="0"/>
            </a:endParaRPr>
          </a:p>
        </p:txBody>
      </p:sp>
      <p:sp>
        <p:nvSpPr>
          <p:cNvPr id="53253" name="Rectangle 2"/>
          <p:cNvSpPr>
            <a:spLocks noGrp="1" noChangeArrowheads="1"/>
          </p:cNvSpPr>
          <p:nvPr>
            <p:ph type="body" idx="1"/>
          </p:nvPr>
        </p:nvSpPr>
        <p:spPr>
          <a:xfrm>
            <a:off x="838200" y="2133600"/>
            <a:ext cx="7772400" cy="1219200"/>
          </a:xfrm>
        </p:spPr>
        <p:txBody>
          <a:bodyPr/>
          <a:lstStyle/>
          <a:p>
            <a:pPr>
              <a:buClr>
                <a:srgbClr val="FF0066"/>
              </a:buClr>
              <a:buFont typeface="Monotype Sorts"/>
              <a:buNone/>
            </a:pPr>
            <a:r>
              <a:rPr lang="en-GB" sz="1800" i="1" smtClean="0">
                <a:latin typeface="Arial" charset="0"/>
              </a:rPr>
              <a:t>	Regional development Incentives: Minutes of evidence</a:t>
            </a:r>
            <a:r>
              <a:rPr lang="en-GB" sz="1800" smtClean="0">
                <a:latin typeface="Arial" charset="0"/>
              </a:rPr>
              <a:t>, House of Commons Expenditure Committee (T &amp; I sub-committee) 1973-74, HCP85-1) &amp; Heron (1981) quoted in Table 29, </a:t>
            </a:r>
            <a:r>
              <a:rPr lang="en-GB" sz="1800" i="1" smtClean="0">
                <a:latin typeface="Arial" charset="0"/>
              </a:rPr>
              <a:t>Regional Industrial Policy</a:t>
            </a:r>
            <a:r>
              <a:rPr lang="en-GB" sz="1800" smtClean="0">
                <a:latin typeface="Arial" charset="0"/>
              </a:rPr>
              <a:t>, DTI, (1983)</a:t>
            </a:r>
            <a:endParaRPr lang="en-GB" sz="2400" smtClean="0">
              <a:latin typeface="Arial" charset="0"/>
            </a:endParaRPr>
          </a:p>
        </p:txBody>
      </p:sp>
      <p:graphicFrame>
        <p:nvGraphicFramePr>
          <p:cNvPr id="53251" name="Object 3"/>
          <p:cNvGraphicFramePr>
            <a:graphicFrameLocks noChangeAspect="1"/>
          </p:cNvGraphicFramePr>
          <p:nvPr/>
        </p:nvGraphicFramePr>
        <p:xfrm>
          <a:off x="560388" y="3495675"/>
          <a:ext cx="7831137" cy="2595563"/>
        </p:xfrm>
        <a:graphic>
          <a:graphicData uri="http://schemas.openxmlformats.org/presentationml/2006/ole">
            <p:oleObj spid="_x0000_s53251" name="Document" r:id="rId3" imgW="5879267" imgH="1911490" progId="Word.Document.8">
              <p:embed/>
            </p:oleObj>
          </a:graphicData>
        </a:graphic>
      </p:graphicFrame>
      <p:sp>
        <p:nvSpPr>
          <p:cNvPr id="53254" name="Rectangle 4"/>
          <p:cNvSpPr>
            <a:spLocks noChangeArrowheads="1"/>
          </p:cNvSpPr>
          <p:nvPr/>
        </p:nvSpPr>
        <p:spPr bwMode="auto">
          <a:xfrm>
            <a:off x="1143000" y="1447800"/>
            <a:ext cx="7246938"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a:solidFill>
                  <a:srgbClr val="FF0066"/>
                </a:solidFill>
                <a:latin typeface="Arial" charset="0"/>
              </a:rPr>
              <a:t>IDC’s, the real reasons why firms relocate</a:t>
            </a:r>
          </a:p>
        </p:txBody>
      </p:sp>
      <p:sp>
        <p:nvSpPr>
          <p:cNvPr id="53255"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Slide Number Placeholder 5"/>
          <p:cNvSpPr>
            <a:spLocks noGrp="1"/>
          </p:cNvSpPr>
          <p:nvPr>
            <p:ph type="sldNum" sz="quarter" idx="12"/>
          </p:nvPr>
        </p:nvSpPr>
        <p:spPr>
          <a:noFill/>
        </p:spPr>
        <p:txBody>
          <a:bodyPr/>
          <a:lstStyle/>
          <a:p>
            <a:r>
              <a:rPr lang="en-US" smtClean="0">
                <a:cs typeface="Arial" charset="0"/>
              </a:rPr>
              <a:t>Slide </a:t>
            </a:r>
            <a:fld id="{5C66460B-913A-4AE0-9F74-0AD6C0297190}" type="slidenum">
              <a:rPr lang="en-US" smtClean="0">
                <a:cs typeface="Arial" charset="0"/>
              </a:rPr>
              <a:pPr/>
              <a:t>14</a:t>
            </a:fld>
            <a:endParaRPr lang="en-US" smtClean="0">
              <a:cs typeface="Arial" charset="0"/>
            </a:endParaRPr>
          </a:p>
        </p:txBody>
      </p:sp>
      <p:sp>
        <p:nvSpPr>
          <p:cNvPr id="57346" name="Rectangle 2"/>
          <p:cNvSpPr>
            <a:spLocks noGrp="1" noChangeArrowheads="1"/>
          </p:cNvSpPr>
          <p:nvPr>
            <p:ph type="body" idx="1"/>
          </p:nvPr>
        </p:nvSpPr>
        <p:spPr>
          <a:xfrm>
            <a:off x="214313" y="1571625"/>
            <a:ext cx="2500312" cy="3643313"/>
          </a:xfrm>
        </p:spPr>
        <p:txBody>
          <a:bodyPr/>
          <a:lstStyle/>
          <a:p>
            <a:pPr>
              <a:lnSpc>
                <a:spcPct val="90000"/>
              </a:lnSpc>
              <a:buClr>
                <a:srgbClr val="FF0066"/>
              </a:buClr>
              <a:buSzTx/>
              <a:buFont typeface="Wingdings" pitchFamily="2" charset="2"/>
              <a:buChar char="q"/>
            </a:pPr>
            <a:r>
              <a:rPr lang="en-GB" sz="1800" smtClean="0">
                <a:latin typeface="Arial" charset="0"/>
              </a:rPr>
              <a:t>Only 18% of firms refused IDCs moved to acceptable areas</a:t>
            </a:r>
          </a:p>
          <a:p>
            <a:pPr>
              <a:lnSpc>
                <a:spcPct val="90000"/>
              </a:lnSpc>
              <a:buClr>
                <a:srgbClr val="FF0066"/>
              </a:buClr>
              <a:buSzTx/>
              <a:buFont typeface="Wingdings" pitchFamily="2" charset="2"/>
              <a:buChar char="q"/>
            </a:pPr>
            <a:r>
              <a:rPr lang="en-GB" sz="1800" smtClean="0">
                <a:latin typeface="Arial" charset="0"/>
              </a:rPr>
              <a:t>13.6% of potential jobs that could have been created in SE were lost</a:t>
            </a:r>
          </a:p>
          <a:p>
            <a:pPr>
              <a:lnSpc>
                <a:spcPct val="90000"/>
              </a:lnSpc>
              <a:buClr>
                <a:srgbClr val="FF0066"/>
              </a:buClr>
              <a:buSzTx/>
              <a:buFont typeface="Wingdings" pitchFamily="2" charset="2"/>
              <a:buChar char="q"/>
            </a:pPr>
            <a:r>
              <a:rPr lang="en-GB" sz="1800" smtClean="0">
                <a:latin typeface="Arial" charset="0"/>
              </a:rPr>
              <a:t>Impacted disproportionately on large firms</a:t>
            </a:r>
          </a:p>
          <a:p>
            <a:pPr>
              <a:lnSpc>
                <a:spcPct val="90000"/>
              </a:lnSpc>
              <a:buClr>
                <a:srgbClr val="FF0066"/>
              </a:buClr>
              <a:buSzTx/>
              <a:buFont typeface="Wingdings" pitchFamily="2" charset="2"/>
              <a:buChar char="q"/>
            </a:pPr>
            <a:r>
              <a:rPr lang="en-GB" sz="1800" smtClean="0">
                <a:latin typeface="Arial" charset="0"/>
              </a:rPr>
              <a:t>Problem of the “Branch Plant” firm</a:t>
            </a:r>
          </a:p>
        </p:txBody>
      </p:sp>
      <p:sp>
        <p:nvSpPr>
          <p:cNvPr id="57347" name="Rectangle 4"/>
          <p:cNvSpPr>
            <a:spLocks noChangeArrowheads="1"/>
          </p:cNvSpPr>
          <p:nvPr/>
        </p:nvSpPr>
        <p:spPr bwMode="auto">
          <a:xfrm>
            <a:off x="2133600" y="1066800"/>
            <a:ext cx="4835525" cy="47625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lnSpc>
                <a:spcPct val="90000"/>
              </a:lnSpc>
              <a:spcBef>
                <a:spcPct val="20000"/>
              </a:spcBef>
              <a:buClr>
                <a:schemeClr val="bg2"/>
              </a:buClr>
              <a:buSzPct val="75000"/>
              <a:buFont typeface="Monotype Sorts"/>
              <a:buNone/>
            </a:pPr>
            <a:r>
              <a:rPr lang="en-GB" sz="2800" b="1">
                <a:solidFill>
                  <a:srgbClr val="FF0066"/>
                </a:solidFill>
                <a:latin typeface="Arial" charset="0"/>
              </a:rPr>
              <a:t>Detrimental effects of IDC’s</a:t>
            </a:r>
          </a:p>
        </p:txBody>
      </p:sp>
      <p:sp>
        <p:nvSpPr>
          <p:cNvPr id="57348"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graphicFrame>
        <p:nvGraphicFramePr>
          <p:cNvPr id="8" name="Chart 7"/>
          <p:cNvGraphicFramePr>
            <a:graphicFrameLocks/>
          </p:cNvGraphicFramePr>
          <p:nvPr/>
        </p:nvGraphicFramePr>
        <p:xfrm>
          <a:off x="2643174" y="1571612"/>
          <a:ext cx="6243646" cy="44291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00" name="Slide Number Placeholder 5"/>
          <p:cNvSpPr>
            <a:spLocks noGrp="1"/>
          </p:cNvSpPr>
          <p:nvPr>
            <p:ph type="sldNum" sz="quarter" idx="12"/>
          </p:nvPr>
        </p:nvSpPr>
        <p:spPr>
          <a:noFill/>
        </p:spPr>
        <p:txBody>
          <a:bodyPr/>
          <a:lstStyle/>
          <a:p>
            <a:r>
              <a:rPr lang="en-US" smtClean="0">
                <a:cs typeface="Arial" charset="0"/>
              </a:rPr>
              <a:t>Slide </a:t>
            </a:r>
            <a:fld id="{3CAB9A8C-0635-41D5-A2A0-A952C815AE71}" type="slidenum">
              <a:rPr lang="en-US" smtClean="0">
                <a:cs typeface="Arial" charset="0"/>
              </a:rPr>
              <a:pPr/>
              <a:t>15</a:t>
            </a:fld>
            <a:endParaRPr lang="en-US" smtClean="0">
              <a:cs typeface="Arial" charset="0"/>
            </a:endParaRPr>
          </a:p>
        </p:txBody>
      </p:sp>
      <p:sp>
        <p:nvSpPr>
          <p:cNvPr id="55301" name="Rectangle 2"/>
          <p:cNvSpPr>
            <a:spLocks noGrp="1" noChangeArrowheads="1"/>
          </p:cNvSpPr>
          <p:nvPr>
            <p:ph type="body" idx="1"/>
          </p:nvPr>
        </p:nvSpPr>
        <p:spPr>
          <a:xfrm>
            <a:off x="762000" y="1981200"/>
            <a:ext cx="7772400" cy="1752600"/>
          </a:xfrm>
        </p:spPr>
        <p:txBody>
          <a:bodyPr/>
          <a:lstStyle/>
          <a:p>
            <a:pPr>
              <a:lnSpc>
                <a:spcPct val="120000"/>
              </a:lnSpc>
              <a:buClr>
                <a:srgbClr val="FF0066"/>
              </a:buClr>
              <a:buSzTx/>
              <a:buFont typeface="Wingdings" pitchFamily="2" charset="2"/>
              <a:buChar char="q"/>
            </a:pPr>
            <a:r>
              <a:rPr lang="en-GB" sz="1800" smtClean="0">
                <a:latin typeface="Arial" charset="0"/>
              </a:rPr>
              <a:t>Bulk of policy expenditure and majority of surviving jobs</a:t>
            </a:r>
          </a:p>
          <a:p>
            <a:pPr>
              <a:lnSpc>
                <a:spcPct val="120000"/>
              </a:lnSpc>
              <a:buClr>
                <a:srgbClr val="FF0066"/>
              </a:buClr>
              <a:buSzTx/>
              <a:buFont typeface="Wingdings" pitchFamily="2" charset="2"/>
              <a:buChar char="q"/>
            </a:pPr>
            <a:r>
              <a:rPr lang="en-GB" sz="1800" smtClean="0">
                <a:latin typeface="Arial" charset="0"/>
              </a:rPr>
              <a:t>Responsible for 350,000 jobs in indigenous and immigrant firms</a:t>
            </a:r>
          </a:p>
          <a:p>
            <a:pPr>
              <a:lnSpc>
                <a:spcPct val="120000"/>
              </a:lnSpc>
              <a:buClr>
                <a:srgbClr val="FF0066"/>
              </a:buClr>
              <a:buSzTx/>
              <a:buFont typeface="Wingdings" pitchFamily="2" charset="2"/>
              <a:buChar char="q"/>
            </a:pPr>
            <a:r>
              <a:rPr lang="en-GB" sz="1800" smtClean="0">
                <a:latin typeface="Arial" charset="0"/>
              </a:rPr>
              <a:t>Reasonably inexpensive in terms of cost per job</a:t>
            </a:r>
          </a:p>
          <a:p>
            <a:pPr>
              <a:lnSpc>
                <a:spcPct val="120000"/>
              </a:lnSpc>
              <a:buClr>
                <a:srgbClr val="FF0066"/>
              </a:buClr>
              <a:buSzTx/>
              <a:buFont typeface="Wingdings" pitchFamily="2" charset="2"/>
              <a:buChar char="q"/>
            </a:pPr>
            <a:r>
              <a:rPr lang="en-GB" sz="1800" smtClean="0">
                <a:latin typeface="Arial" charset="0"/>
              </a:rPr>
              <a:t>Expenditure peaked after 1979</a:t>
            </a:r>
          </a:p>
          <a:p>
            <a:endParaRPr lang="en-GB" sz="1800" smtClean="0">
              <a:latin typeface="Arial" charset="0"/>
            </a:endParaRPr>
          </a:p>
        </p:txBody>
      </p:sp>
      <p:graphicFrame>
        <p:nvGraphicFramePr>
          <p:cNvPr id="55299" name="Object 3"/>
          <p:cNvGraphicFramePr>
            <a:graphicFrameLocks noChangeAspect="1"/>
          </p:cNvGraphicFramePr>
          <p:nvPr/>
        </p:nvGraphicFramePr>
        <p:xfrm>
          <a:off x="685800" y="4167188"/>
          <a:ext cx="8153400" cy="1550987"/>
        </p:xfrm>
        <a:graphic>
          <a:graphicData uri="http://schemas.openxmlformats.org/presentationml/2006/ole">
            <p:oleObj spid="_x0000_s55299" name="Document" r:id="rId3" imgW="5623560" imgH="1069920" progId="Word.Document.8">
              <p:embed/>
            </p:oleObj>
          </a:graphicData>
        </a:graphic>
      </p:graphicFrame>
      <p:sp>
        <p:nvSpPr>
          <p:cNvPr id="55302" name="Rectangle 4"/>
          <p:cNvSpPr>
            <a:spLocks noChangeArrowheads="1"/>
          </p:cNvSpPr>
          <p:nvPr/>
        </p:nvSpPr>
        <p:spPr bwMode="auto">
          <a:xfrm>
            <a:off x="1905000" y="1143000"/>
            <a:ext cx="4833938" cy="60483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lnSpc>
                <a:spcPct val="120000"/>
              </a:lnSpc>
              <a:spcBef>
                <a:spcPct val="20000"/>
              </a:spcBef>
              <a:buClr>
                <a:schemeClr val="bg2"/>
              </a:buClr>
              <a:buSzPct val="75000"/>
              <a:buFont typeface="Monotype Sorts"/>
              <a:buNone/>
            </a:pPr>
            <a:r>
              <a:rPr lang="en-GB" sz="2800" b="1">
                <a:solidFill>
                  <a:srgbClr val="FF0066"/>
                </a:solidFill>
                <a:latin typeface="Arial" charset="0"/>
              </a:rPr>
              <a:t>Impact of capital subsidies </a:t>
            </a:r>
          </a:p>
        </p:txBody>
      </p:sp>
      <p:sp>
        <p:nvSpPr>
          <p:cNvPr id="55303"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5" name="Slide Number Placeholder 5"/>
          <p:cNvSpPr>
            <a:spLocks noGrp="1"/>
          </p:cNvSpPr>
          <p:nvPr>
            <p:ph type="sldNum" sz="quarter" idx="12"/>
          </p:nvPr>
        </p:nvSpPr>
        <p:spPr>
          <a:noFill/>
        </p:spPr>
        <p:txBody>
          <a:bodyPr/>
          <a:lstStyle/>
          <a:p>
            <a:r>
              <a:rPr lang="en-US" smtClean="0">
                <a:cs typeface="Arial" charset="0"/>
              </a:rPr>
              <a:t>Slide </a:t>
            </a:r>
            <a:fld id="{C68C6BB4-4EB1-4E20-B47F-85431CD18A28}" type="slidenum">
              <a:rPr lang="en-US" smtClean="0">
                <a:cs typeface="Arial" charset="0"/>
              </a:rPr>
              <a:pPr/>
              <a:t>16</a:t>
            </a:fld>
            <a:endParaRPr lang="en-US" smtClean="0">
              <a:cs typeface="Arial" charset="0"/>
            </a:endParaRPr>
          </a:p>
        </p:txBody>
      </p:sp>
      <p:sp>
        <p:nvSpPr>
          <p:cNvPr id="62466" name="Rectangle 2"/>
          <p:cNvSpPr>
            <a:spLocks noGrp="1" noChangeArrowheads="1"/>
          </p:cNvSpPr>
          <p:nvPr>
            <p:ph type="body" idx="1"/>
          </p:nvPr>
        </p:nvSpPr>
        <p:spPr>
          <a:xfrm>
            <a:off x="685800" y="1143000"/>
            <a:ext cx="7772400" cy="533400"/>
          </a:xfrm>
        </p:spPr>
        <p:txBody>
          <a:bodyPr/>
          <a:lstStyle/>
          <a:p>
            <a:pPr algn="ctr">
              <a:lnSpc>
                <a:spcPct val="90000"/>
              </a:lnSpc>
              <a:buFont typeface="Monotype Sorts"/>
              <a:buNone/>
            </a:pPr>
            <a:r>
              <a:rPr lang="en-GB" sz="2000" b="1" smtClean="0">
                <a:solidFill>
                  <a:srgbClr val="FF0066"/>
                </a:solidFill>
                <a:latin typeface="Arial" charset="0"/>
              </a:rPr>
              <a:t>Regional Distribution of IDC and Capital Subsidy 1960-77</a:t>
            </a:r>
          </a:p>
        </p:txBody>
      </p:sp>
      <p:pic>
        <p:nvPicPr>
          <p:cNvPr id="62467" name="Picture 449"/>
          <p:cNvPicPr>
            <a:picLocks noChangeAspect="1" noChangeArrowheads="1"/>
          </p:cNvPicPr>
          <p:nvPr/>
        </p:nvPicPr>
        <p:blipFill>
          <a:blip r:embed="rId2"/>
          <a:srcRect/>
          <a:stretch>
            <a:fillRect/>
          </a:stretch>
        </p:blipFill>
        <p:spPr bwMode="auto">
          <a:xfrm>
            <a:off x="428625" y="1857375"/>
            <a:ext cx="8143875" cy="4124325"/>
          </a:xfrm>
          <a:prstGeom prst="rect">
            <a:avLst/>
          </a:prstGeom>
          <a:noFill/>
          <a:ln w="12700">
            <a:noFill/>
            <a:miter lim="800000"/>
            <a:headEnd type="none" w="sm" len="sm"/>
            <a:tailEnd type="none" w="sm" len="sm"/>
          </a:ln>
        </p:spPr>
      </p:pic>
      <p:sp>
        <p:nvSpPr>
          <p:cNvPr id="62468"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7" name="Slide Number Placeholder 5"/>
          <p:cNvSpPr>
            <a:spLocks noGrp="1"/>
          </p:cNvSpPr>
          <p:nvPr>
            <p:ph type="sldNum" sz="quarter" idx="12"/>
          </p:nvPr>
        </p:nvSpPr>
        <p:spPr>
          <a:noFill/>
        </p:spPr>
        <p:txBody>
          <a:bodyPr/>
          <a:lstStyle/>
          <a:p>
            <a:r>
              <a:rPr lang="en-US" smtClean="0">
                <a:cs typeface="Arial" charset="0"/>
              </a:rPr>
              <a:t>Slide </a:t>
            </a:r>
            <a:fld id="{7A3688FF-7D39-4E68-BF4A-C21B910CD999}" type="slidenum">
              <a:rPr lang="en-US" smtClean="0">
                <a:cs typeface="Arial" charset="0"/>
              </a:rPr>
              <a:pPr/>
              <a:t>17</a:t>
            </a:fld>
            <a:endParaRPr lang="en-US" smtClean="0">
              <a:cs typeface="Arial" charset="0"/>
            </a:endParaRPr>
          </a:p>
        </p:txBody>
      </p:sp>
      <p:sp>
        <p:nvSpPr>
          <p:cNvPr id="60418" name="Rectangle 2"/>
          <p:cNvSpPr>
            <a:spLocks noGrp="1" noChangeArrowheads="1"/>
          </p:cNvSpPr>
          <p:nvPr>
            <p:ph type="body" idx="1"/>
          </p:nvPr>
        </p:nvSpPr>
        <p:spPr>
          <a:xfrm>
            <a:off x="685800" y="2286000"/>
            <a:ext cx="7772400" cy="3352800"/>
          </a:xfrm>
        </p:spPr>
        <p:txBody>
          <a:bodyPr/>
          <a:lstStyle/>
          <a:p>
            <a:pPr>
              <a:buClr>
                <a:srgbClr val="FF0066"/>
              </a:buClr>
              <a:buSzTx/>
              <a:buFont typeface="Wingdings" pitchFamily="2" charset="2"/>
              <a:buChar char="q"/>
            </a:pPr>
            <a:r>
              <a:rPr lang="en-GB" sz="1800" smtClean="0">
                <a:latin typeface="Arial" charset="0"/>
              </a:rPr>
              <a:t>Subsidy became important factor in firms investment planning</a:t>
            </a:r>
          </a:p>
          <a:p>
            <a:pPr>
              <a:lnSpc>
                <a:spcPct val="140000"/>
              </a:lnSpc>
              <a:buClr>
                <a:srgbClr val="FF0066"/>
              </a:buClr>
              <a:buSzTx/>
              <a:buFont typeface="Wingdings" pitchFamily="2" charset="2"/>
              <a:buChar char="q"/>
            </a:pPr>
            <a:r>
              <a:rPr lang="en-GB" sz="1800" smtClean="0">
                <a:latin typeface="Arial" charset="0"/>
              </a:rPr>
              <a:t>Peripheral areas became less specialised</a:t>
            </a:r>
          </a:p>
          <a:p>
            <a:pPr>
              <a:lnSpc>
                <a:spcPct val="140000"/>
              </a:lnSpc>
              <a:buClr>
                <a:srgbClr val="FF0066"/>
              </a:buClr>
              <a:buSzTx/>
              <a:buFont typeface="Wingdings" pitchFamily="2" charset="2"/>
              <a:buChar char="q"/>
            </a:pPr>
            <a:r>
              <a:rPr lang="en-GB" sz="1800" smtClean="0">
                <a:latin typeface="Arial" charset="0"/>
              </a:rPr>
              <a:t>Grants aided re-structuring of firms</a:t>
            </a:r>
          </a:p>
          <a:p>
            <a:endParaRPr lang="en-GB" sz="1800" smtClean="0">
              <a:latin typeface="Arial" charset="0"/>
            </a:endParaRPr>
          </a:p>
          <a:p>
            <a:pPr>
              <a:lnSpc>
                <a:spcPct val="140000"/>
              </a:lnSpc>
              <a:buFont typeface="Monotype Sorts"/>
              <a:buNone/>
            </a:pPr>
            <a:r>
              <a:rPr lang="en-GB" sz="2400" b="1" smtClean="0">
                <a:latin typeface="Arial" charset="0"/>
              </a:rPr>
              <a:t>Problems</a:t>
            </a:r>
            <a:endParaRPr lang="en-GB" sz="1800" b="1" smtClean="0">
              <a:latin typeface="Arial" charset="0"/>
            </a:endParaRPr>
          </a:p>
          <a:p>
            <a:pPr>
              <a:lnSpc>
                <a:spcPct val="150000"/>
              </a:lnSpc>
              <a:buClr>
                <a:srgbClr val="FF0066"/>
              </a:buClr>
              <a:buSzTx/>
              <a:buFont typeface="Wingdings" pitchFamily="2" charset="2"/>
              <a:buChar char="q"/>
            </a:pPr>
            <a:r>
              <a:rPr lang="en-GB" sz="1800" smtClean="0">
                <a:latin typeface="Arial" charset="0"/>
              </a:rPr>
              <a:t>Too much investment – deadweight loss</a:t>
            </a:r>
          </a:p>
          <a:p>
            <a:pPr>
              <a:lnSpc>
                <a:spcPct val="150000"/>
              </a:lnSpc>
              <a:buClr>
                <a:srgbClr val="FF0066"/>
              </a:buClr>
              <a:buSzTx/>
              <a:buFont typeface="Wingdings" pitchFamily="2" charset="2"/>
              <a:buChar char="q"/>
            </a:pPr>
            <a:r>
              <a:rPr lang="en-GB" sz="1800" smtClean="0">
                <a:latin typeface="Arial" charset="0"/>
              </a:rPr>
              <a:t>Displacement of jobs in non-assisted areas and smaller firms</a:t>
            </a:r>
          </a:p>
        </p:txBody>
      </p:sp>
      <p:sp>
        <p:nvSpPr>
          <p:cNvPr id="60419" name="Rectangle 4"/>
          <p:cNvSpPr>
            <a:spLocks noChangeArrowheads="1"/>
          </p:cNvSpPr>
          <p:nvPr/>
        </p:nvSpPr>
        <p:spPr bwMode="auto">
          <a:xfrm>
            <a:off x="609600" y="1371600"/>
            <a:ext cx="7761288"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a:solidFill>
                  <a:srgbClr val="FF0066"/>
                </a:solidFill>
                <a:latin typeface="Arial" charset="0"/>
              </a:rPr>
              <a:t>Capital Subsidies as an aid to Diversification</a:t>
            </a:r>
          </a:p>
        </p:txBody>
      </p:sp>
      <p:sp>
        <p:nvSpPr>
          <p:cNvPr id="60420"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6" name="Slide Number Placeholder 5"/>
          <p:cNvSpPr>
            <a:spLocks noGrp="1"/>
          </p:cNvSpPr>
          <p:nvPr>
            <p:ph type="sldNum" sz="quarter" idx="12"/>
          </p:nvPr>
        </p:nvSpPr>
        <p:spPr>
          <a:noFill/>
        </p:spPr>
        <p:txBody>
          <a:bodyPr/>
          <a:lstStyle/>
          <a:p>
            <a:r>
              <a:rPr lang="en-US" smtClean="0">
                <a:cs typeface="Arial" charset="0"/>
              </a:rPr>
              <a:t>Slide </a:t>
            </a:r>
            <a:fld id="{E20EF119-8D5D-47B0-89A4-F902559A28F1}" type="slidenum">
              <a:rPr lang="en-US" smtClean="0">
                <a:cs typeface="Arial" charset="0"/>
              </a:rPr>
              <a:pPr/>
              <a:t>18</a:t>
            </a:fld>
            <a:endParaRPr lang="en-US" smtClean="0">
              <a:cs typeface="Arial" charset="0"/>
            </a:endParaRPr>
          </a:p>
        </p:txBody>
      </p:sp>
      <p:sp>
        <p:nvSpPr>
          <p:cNvPr id="59397" name="Rectangle 2"/>
          <p:cNvSpPr>
            <a:spLocks noGrp="1" noChangeArrowheads="1"/>
          </p:cNvSpPr>
          <p:nvPr>
            <p:ph type="body" idx="1"/>
          </p:nvPr>
        </p:nvSpPr>
        <p:spPr>
          <a:xfrm>
            <a:off x="762000" y="1905000"/>
            <a:ext cx="7772400" cy="1752600"/>
          </a:xfrm>
        </p:spPr>
        <p:txBody>
          <a:bodyPr/>
          <a:lstStyle/>
          <a:p>
            <a:pPr>
              <a:lnSpc>
                <a:spcPct val="140000"/>
              </a:lnSpc>
              <a:buClr>
                <a:srgbClr val="FF0066"/>
              </a:buClr>
              <a:buSzTx/>
              <a:buFont typeface="Wingdings" pitchFamily="2" charset="2"/>
              <a:buChar char="q"/>
            </a:pPr>
            <a:r>
              <a:rPr lang="en-GB" sz="1800" smtClean="0">
                <a:latin typeface="Arial" charset="0"/>
              </a:rPr>
              <a:t>Designed to offset displacement (substitution) effect of RDG/RSA </a:t>
            </a:r>
          </a:p>
          <a:p>
            <a:pPr>
              <a:lnSpc>
                <a:spcPct val="140000"/>
              </a:lnSpc>
              <a:buClr>
                <a:srgbClr val="FF0066"/>
              </a:buClr>
              <a:buSzTx/>
              <a:buFont typeface="Wingdings" pitchFamily="2" charset="2"/>
              <a:buChar char="q"/>
            </a:pPr>
            <a:r>
              <a:rPr lang="en-GB" sz="1800" smtClean="0">
                <a:latin typeface="Arial" charset="0"/>
              </a:rPr>
              <a:t>Used for a decade 1967-78</a:t>
            </a:r>
          </a:p>
          <a:p>
            <a:pPr>
              <a:lnSpc>
                <a:spcPct val="140000"/>
              </a:lnSpc>
              <a:buClr>
                <a:srgbClr val="FF0066"/>
              </a:buClr>
              <a:buSzTx/>
              <a:buFont typeface="Wingdings" pitchFamily="2" charset="2"/>
              <a:buChar char="q"/>
            </a:pPr>
            <a:r>
              <a:rPr lang="en-GB" sz="1800" smtClean="0">
                <a:latin typeface="Arial" charset="0"/>
              </a:rPr>
              <a:t>Still 27,000 jobs induced by REP surviving @ 1981 </a:t>
            </a:r>
          </a:p>
          <a:p>
            <a:pPr>
              <a:lnSpc>
                <a:spcPct val="140000"/>
              </a:lnSpc>
              <a:buClr>
                <a:srgbClr val="FF0066"/>
              </a:buClr>
              <a:buSzTx/>
              <a:buFont typeface="Wingdings" pitchFamily="2" charset="2"/>
              <a:buChar char="q"/>
            </a:pPr>
            <a:r>
              <a:rPr lang="en-GB" sz="1800" smtClean="0">
                <a:latin typeface="Arial" charset="0"/>
              </a:rPr>
              <a:t>Expensive to the exchequer (£150million p.a.)</a:t>
            </a:r>
          </a:p>
        </p:txBody>
      </p:sp>
      <p:graphicFrame>
        <p:nvGraphicFramePr>
          <p:cNvPr id="59395" name="Object 3"/>
          <p:cNvGraphicFramePr>
            <a:graphicFrameLocks noChangeAspect="1"/>
          </p:cNvGraphicFramePr>
          <p:nvPr/>
        </p:nvGraphicFramePr>
        <p:xfrm>
          <a:off x="304800" y="4060825"/>
          <a:ext cx="8839200" cy="1404938"/>
        </p:xfrm>
        <a:graphic>
          <a:graphicData uri="http://schemas.openxmlformats.org/presentationml/2006/ole">
            <p:oleObj spid="_x0000_s59395" name="Document" r:id="rId3" imgW="5623560" imgH="894600" progId="Word.Document.8">
              <p:embed/>
            </p:oleObj>
          </a:graphicData>
        </a:graphic>
      </p:graphicFrame>
      <p:sp>
        <p:nvSpPr>
          <p:cNvPr id="59398" name="Rectangle 4"/>
          <p:cNvSpPr>
            <a:spLocks noChangeArrowheads="1"/>
          </p:cNvSpPr>
          <p:nvPr/>
        </p:nvSpPr>
        <p:spPr bwMode="auto">
          <a:xfrm>
            <a:off x="1905000" y="1143000"/>
            <a:ext cx="4792663" cy="60483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lnSpc>
                <a:spcPct val="120000"/>
              </a:lnSpc>
              <a:spcBef>
                <a:spcPct val="20000"/>
              </a:spcBef>
              <a:buClr>
                <a:schemeClr val="bg2"/>
              </a:buClr>
              <a:buSzPct val="75000"/>
              <a:buFont typeface="Monotype Sorts"/>
              <a:buNone/>
            </a:pPr>
            <a:r>
              <a:rPr lang="en-GB" sz="2800" b="1">
                <a:solidFill>
                  <a:srgbClr val="FF0066"/>
                </a:solidFill>
                <a:latin typeface="Arial" charset="0"/>
              </a:rPr>
              <a:t>Impact of labour subsidies </a:t>
            </a:r>
          </a:p>
        </p:txBody>
      </p:sp>
      <p:sp>
        <p:nvSpPr>
          <p:cNvPr id="59399"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3"/>
          <p:cNvSpPr>
            <a:spLocks noGrp="1"/>
          </p:cNvSpPr>
          <p:nvPr>
            <p:ph type="sldNum" sz="quarter" idx="12"/>
          </p:nvPr>
        </p:nvSpPr>
        <p:spPr>
          <a:noFill/>
        </p:spPr>
        <p:txBody>
          <a:bodyPr/>
          <a:lstStyle/>
          <a:p>
            <a:r>
              <a:rPr lang="en-US" smtClean="0">
                <a:cs typeface="Arial" charset="0"/>
              </a:rPr>
              <a:t>Slide </a:t>
            </a:r>
            <a:fld id="{C24DFE78-08BC-496D-8CD6-1AFC6454D8E7}" type="slidenum">
              <a:rPr lang="en-US" smtClean="0">
                <a:cs typeface="Arial" charset="0"/>
              </a:rPr>
              <a:pPr/>
              <a:t>19</a:t>
            </a:fld>
            <a:endParaRPr lang="en-US" smtClean="0">
              <a:cs typeface="Arial" charset="0"/>
            </a:endParaRPr>
          </a:p>
        </p:txBody>
      </p:sp>
      <p:pic>
        <p:nvPicPr>
          <p:cNvPr id="63490" name="Picture 4"/>
          <p:cNvPicPr>
            <a:picLocks noChangeAspect="1" noChangeArrowheads="1"/>
          </p:cNvPicPr>
          <p:nvPr/>
        </p:nvPicPr>
        <p:blipFill>
          <a:blip r:embed="rId2"/>
          <a:srcRect/>
          <a:stretch>
            <a:fillRect/>
          </a:stretch>
        </p:blipFill>
        <p:spPr bwMode="auto">
          <a:xfrm>
            <a:off x="3357563" y="3722688"/>
            <a:ext cx="5253037" cy="2444750"/>
          </a:xfrm>
          <a:prstGeom prst="rect">
            <a:avLst/>
          </a:prstGeom>
          <a:noFill/>
          <a:ln w="12700">
            <a:noFill/>
            <a:miter lim="800000"/>
            <a:headEnd type="none" w="sm" len="sm"/>
            <a:tailEnd type="none" w="sm" len="sm"/>
          </a:ln>
        </p:spPr>
      </p:pic>
      <p:pic>
        <p:nvPicPr>
          <p:cNvPr id="63491" name="Picture 5"/>
          <p:cNvPicPr>
            <a:picLocks noChangeAspect="1" noChangeArrowheads="1"/>
          </p:cNvPicPr>
          <p:nvPr/>
        </p:nvPicPr>
        <p:blipFill>
          <a:blip r:embed="rId3"/>
          <a:srcRect/>
          <a:stretch>
            <a:fillRect/>
          </a:stretch>
        </p:blipFill>
        <p:spPr bwMode="auto">
          <a:xfrm>
            <a:off x="3352800" y="990600"/>
            <a:ext cx="5311775" cy="2471738"/>
          </a:xfrm>
          <a:prstGeom prst="rect">
            <a:avLst/>
          </a:prstGeom>
          <a:noFill/>
          <a:ln w="12700">
            <a:noFill/>
            <a:miter lim="800000"/>
            <a:headEnd type="none" w="sm" len="sm"/>
            <a:tailEnd type="none" w="sm" len="sm"/>
          </a:ln>
        </p:spPr>
      </p:pic>
      <p:sp>
        <p:nvSpPr>
          <p:cNvPr id="63492" name="Text Box 6"/>
          <p:cNvSpPr txBox="1">
            <a:spLocks noChangeArrowheads="1"/>
          </p:cNvSpPr>
          <p:nvPr/>
        </p:nvSpPr>
        <p:spPr bwMode="auto">
          <a:xfrm>
            <a:off x="228600" y="1752600"/>
            <a:ext cx="2743200" cy="3681413"/>
          </a:xfrm>
          <a:prstGeom prst="rect">
            <a:avLst/>
          </a:prstGeom>
          <a:noFill/>
          <a:ln w="12700">
            <a:noFill/>
            <a:miter lim="800000"/>
            <a:headEnd type="none" w="sm" len="sm"/>
            <a:tailEnd type="none" w="sm" len="sm"/>
          </a:ln>
        </p:spPr>
        <p:txBody>
          <a:bodyPr lIns="92075" tIns="46038" rIns="92075" bIns="46038">
            <a:spAutoFit/>
          </a:bodyPr>
          <a:lstStyle/>
          <a:p>
            <a:pPr eaLnBrk="0" hangingPunct="0">
              <a:lnSpc>
                <a:spcPct val="120000"/>
              </a:lnSpc>
              <a:spcBef>
                <a:spcPct val="50000"/>
              </a:spcBef>
              <a:buClr>
                <a:schemeClr val="tx2"/>
              </a:buClr>
              <a:buSzPct val="75000"/>
              <a:buFont typeface="Monotype Sorts"/>
              <a:buNone/>
            </a:pPr>
            <a:r>
              <a:rPr lang="en-GB" sz="2800" b="1">
                <a:solidFill>
                  <a:srgbClr val="FF0066"/>
                </a:solidFill>
                <a:latin typeface="Arial" charset="0"/>
              </a:rPr>
              <a:t>Sectors that benefited from the £10bn regional  subsidies between 1966 &amp; 1976</a:t>
            </a:r>
          </a:p>
        </p:txBody>
      </p:sp>
      <p:sp>
        <p:nvSpPr>
          <p:cNvPr id="63493"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xfrm>
            <a:off x="6838950" y="5908675"/>
            <a:ext cx="1905000" cy="457200"/>
          </a:xfrm>
          <a:noFill/>
        </p:spPr>
        <p:txBody>
          <a:bodyPr/>
          <a:lstStyle/>
          <a:p>
            <a:r>
              <a:rPr lang="en-US" smtClean="0">
                <a:cs typeface="Arial" charset="0"/>
              </a:rPr>
              <a:t>Slide </a:t>
            </a:r>
            <a:fld id="{2FF0755D-38D7-4E9A-8D86-A265B9CB3585}" type="slidenum">
              <a:rPr lang="en-US" smtClean="0">
                <a:cs typeface="Arial" charset="0"/>
              </a:rPr>
              <a:pPr/>
              <a:t>2</a:t>
            </a:fld>
            <a:endParaRPr lang="en-US" smtClean="0">
              <a:cs typeface="Arial" charset="0"/>
            </a:endParaRPr>
          </a:p>
        </p:txBody>
      </p:sp>
      <p:sp>
        <p:nvSpPr>
          <p:cNvPr id="18434" name="Rectangle 3"/>
          <p:cNvSpPr>
            <a:spLocks noGrp="1" noChangeArrowheads="1"/>
          </p:cNvSpPr>
          <p:nvPr>
            <p:ph type="body" idx="1"/>
          </p:nvPr>
        </p:nvSpPr>
        <p:spPr>
          <a:xfrm>
            <a:off x="571500" y="1428750"/>
            <a:ext cx="8229600" cy="685800"/>
          </a:xfrm>
        </p:spPr>
        <p:txBody>
          <a:bodyPr/>
          <a:lstStyle/>
          <a:p>
            <a:pPr algn="ctr">
              <a:lnSpc>
                <a:spcPct val="90000"/>
              </a:lnSpc>
              <a:buFont typeface="Monotype Sorts"/>
              <a:buNone/>
            </a:pPr>
            <a:r>
              <a:rPr lang="en-GB" sz="2000" smtClean="0">
                <a:latin typeface="Arial" charset="0"/>
              </a:rPr>
              <a:t>Those that change the level of income or expenditure in specific regions (MACRO instruments)</a:t>
            </a:r>
          </a:p>
          <a:p>
            <a:pPr algn="ctr">
              <a:lnSpc>
                <a:spcPct val="90000"/>
              </a:lnSpc>
            </a:pPr>
            <a:endParaRPr lang="en-GB" sz="2000" smtClean="0">
              <a:latin typeface="Arial" charset="0"/>
            </a:endParaRPr>
          </a:p>
        </p:txBody>
      </p:sp>
      <p:sp>
        <p:nvSpPr>
          <p:cNvPr id="18435" name="Text Box 5" descr="Water droplets"/>
          <p:cNvSpPr txBox="1">
            <a:spLocks noChangeArrowheads="1"/>
          </p:cNvSpPr>
          <p:nvPr/>
        </p:nvSpPr>
        <p:spPr bwMode="auto">
          <a:xfrm>
            <a:off x="3257550" y="2176463"/>
            <a:ext cx="2438400" cy="317500"/>
          </a:xfrm>
          <a:prstGeom prst="rect">
            <a:avLst/>
          </a:prstGeom>
          <a:blipFill dpi="0" rotWithShape="0">
            <a:blip r:embed="rId2"/>
            <a:srcRect/>
            <a:tile tx="0" ty="0" sx="100000" sy="100000" flip="none" algn="tl"/>
          </a:blip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latin typeface="Arial" charset="0"/>
              </a:rPr>
              <a:t>Regional Policy Options</a:t>
            </a:r>
          </a:p>
        </p:txBody>
      </p:sp>
      <p:sp>
        <p:nvSpPr>
          <p:cNvPr id="18436" name="Text Box 6"/>
          <p:cNvSpPr txBox="1">
            <a:spLocks noChangeArrowheads="1"/>
          </p:cNvSpPr>
          <p:nvPr/>
        </p:nvSpPr>
        <p:spPr bwMode="auto">
          <a:xfrm>
            <a:off x="819150" y="2862263"/>
            <a:ext cx="1828800" cy="317500"/>
          </a:xfrm>
          <a:prstGeom prst="rect">
            <a:avLst/>
          </a:prstGeom>
          <a:solidFill>
            <a:srgbClr val="CCFFCC"/>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latin typeface="Arial" charset="0"/>
              </a:rPr>
              <a:t>MICRO options</a:t>
            </a:r>
          </a:p>
        </p:txBody>
      </p:sp>
      <p:sp>
        <p:nvSpPr>
          <p:cNvPr id="18437" name="Text Box 7"/>
          <p:cNvSpPr txBox="1">
            <a:spLocks noChangeArrowheads="1"/>
          </p:cNvSpPr>
          <p:nvPr/>
        </p:nvSpPr>
        <p:spPr bwMode="auto">
          <a:xfrm>
            <a:off x="4857750" y="2786063"/>
            <a:ext cx="2286000" cy="317500"/>
          </a:xfrm>
          <a:prstGeom prst="rect">
            <a:avLst/>
          </a:prstGeom>
          <a:solidFill>
            <a:srgbClr val="CCFFFF"/>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latin typeface="Arial" charset="0"/>
              </a:rPr>
              <a:t>Co-ordination options</a:t>
            </a:r>
          </a:p>
        </p:txBody>
      </p:sp>
      <p:sp>
        <p:nvSpPr>
          <p:cNvPr id="18438" name="Text Box 8"/>
          <p:cNvSpPr txBox="1">
            <a:spLocks noChangeArrowheads="1"/>
          </p:cNvSpPr>
          <p:nvPr/>
        </p:nvSpPr>
        <p:spPr bwMode="auto">
          <a:xfrm>
            <a:off x="6457950" y="4691063"/>
            <a:ext cx="1828800" cy="317500"/>
          </a:xfrm>
          <a:prstGeom prst="rect">
            <a:avLst/>
          </a:prstGeom>
          <a:solidFill>
            <a:srgbClr val="FFCC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latin typeface="Arial" charset="0"/>
              </a:rPr>
              <a:t>MACRO options</a:t>
            </a:r>
          </a:p>
        </p:txBody>
      </p:sp>
      <p:sp>
        <p:nvSpPr>
          <p:cNvPr id="18439" name="Text Box 9" descr="Stationery"/>
          <p:cNvSpPr txBox="1">
            <a:spLocks noChangeArrowheads="1"/>
          </p:cNvSpPr>
          <p:nvPr/>
        </p:nvSpPr>
        <p:spPr bwMode="auto">
          <a:xfrm>
            <a:off x="285750" y="3395663"/>
            <a:ext cx="1525588" cy="317500"/>
          </a:xfrm>
          <a:prstGeom prst="rect">
            <a:avLst/>
          </a:prstGeom>
          <a:blipFill dpi="0" rotWithShape="0">
            <a:blip r:embed="rId3"/>
            <a:srcRect/>
            <a:tile tx="0" ty="0" sx="100000" sy="100000" flip="none" algn="tl"/>
          </a:blip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Relocate labour</a:t>
            </a:r>
          </a:p>
        </p:txBody>
      </p:sp>
      <p:sp>
        <p:nvSpPr>
          <p:cNvPr id="18440" name="Text Box 10" descr="Stationery"/>
          <p:cNvSpPr txBox="1">
            <a:spLocks noChangeArrowheads="1"/>
          </p:cNvSpPr>
          <p:nvPr/>
        </p:nvSpPr>
        <p:spPr bwMode="auto">
          <a:xfrm>
            <a:off x="2106613" y="3395663"/>
            <a:ext cx="1544637" cy="317500"/>
          </a:xfrm>
          <a:prstGeom prst="rect">
            <a:avLst/>
          </a:prstGeom>
          <a:blipFill dpi="0" rotWithShape="0">
            <a:blip r:embed="rId3"/>
            <a:srcRect/>
            <a:tile tx="0" ty="0" sx="100000" sy="100000" flip="none" algn="tl"/>
          </a:blip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Relocate capital</a:t>
            </a:r>
          </a:p>
        </p:txBody>
      </p:sp>
      <p:sp>
        <p:nvSpPr>
          <p:cNvPr id="18441" name="Text Box 11" descr="Newsprint"/>
          <p:cNvSpPr txBox="1">
            <a:spLocks noChangeArrowheads="1"/>
          </p:cNvSpPr>
          <p:nvPr/>
        </p:nvSpPr>
        <p:spPr bwMode="auto">
          <a:xfrm>
            <a:off x="4171950" y="3395663"/>
            <a:ext cx="1889125" cy="317500"/>
          </a:xfrm>
          <a:prstGeom prst="rect">
            <a:avLst/>
          </a:prstGeom>
          <a:blipFill dpi="0" rotWithShape="0">
            <a:blip r:embed="rId4"/>
            <a:srcRect/>
            <a:tile tx="0" ty="0" sx="100000" sy="100000" flip="none" algn="tl"/>
          </a:blip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Within Jurisdictions</a:t>
            </a:r>
          </a:p>
        </p:txBody>
      </p:sp>
      <p:sp>
        <p:nvSpPr>
          <p:cNvPr id="18442" name="Text Box 12"/>
          <p:cNvSpPr txBox="1">
            <a:spLocks noChangeArrowheads="1"/>
          </p:cNvSpPr>
          <p:nvPr/>
        </p:nvSpPr>
        <p:spPr bwMode="auto">
          <a:xfrm>
            <a:off x="6838950" y="5300663"/>
            <a:ext cx="984250" cy="317500"/>
          </a:xfrm>
          <a:prstGeom prst="rect">
            <a:avLst/>
          </a:prstGeom>
          <a:solidFill>
            <a:srgbClr val="FFFF99"/>
          </a:solid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Devolved</a:t>
            </a:r>
          </a:p>
        </p:txBody>
      </p:sp>
      <p:sp>
        <p:nvSpPr>
          <p:cNvPr id="18443" name="Text Box 13" descr="Bouquet"/>
          <p:cNvSpPr txBox="1">
            <a:spLocks noChangeArrowheads="1"/>
          </p:cNvSpPr>
          <p:nvPr/>
        </p:nvSpPr>
        <p:spPr bwMode="auto">
          <a:xfrm>
            <a:off x="6305550" y="3395663"/>
            <a:ext cx="2076450" cy="317500"/>
          </a:xfrm>
          <a:prstGeom prst="rect">
            <a:avLst/>
          </a:prstGeom>
          <a:blipFill dpi="0" rotWithShape="0">
            <a:blip r:embed="rId5"/>
            <a:srcRect/>
            <a:tile tx="0" ty="0" sx="100000" sy="100000" flip="none" algn="tl"/>
          </a:blip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Between Jurisdictions</a:t>
            </a:r>
          </a:p>
        </p:txBody>
      </p:sp>
      <p:sp>
        <p:nvSpPr>
          <p:cNvPr id="18444" name="Text Box 14" descr="Newsprint"/>
          <p:cNvSpPr txBox="1">
            <a:spLocks noChangeArrowheads="1"/>
          </p:cNvSpPr>
          <p:nvPr/>
        </p:nvSpPr>
        <p:spPr bwMode="auto">
          <a:xfrm>
            <a:off x="285750" y="3929063"/>
            <a:ext cx="1905000" cy="530225"/>
          </a:xfrm>
          <a:prstGeom prst="rect">
            <a:avLst/>
          </a:prstGeom>
          <a:blipFill dpi="0" rotWithShape="0">
            <a:blip r:embed="rId4"/>
            <a:srcRect/>
            <a:tile tx="0" ty="0" sx="100000" sy="100000" flip="none" algn="tl"/>
          </a:blip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Different MICRO options</a:t>
            </a:r>
          </a:p>
        </p:txBody>
      </p:sp>
      <p:sp>
        <p:nvSpPr>
          <p:cNvPr id="18445" name="Text Box 15" descr="Newsprint"/>
          <p:cNvSpPr txBox="1">
            <a:spLocks noChangeArrowheads="1"/>
          </p:cNvSpPr>
          <p:nvPr/>
        </p:nvSpPr>
        <p:spPr bwMode="auto">
          <a:xfrm>
            <a:off x="2724150" y="3929063"/>
            <a:ext cx="1676400" cy="530225"/>
          </a:xfrm>
          <a:prstGeom prst="rect">
            <a:avLst/>
          </a:prstGeom>
          <a:blipFill dpi="0" rotWithShape="0">
            <a:blip r:embed="rId4"/>
            <a:srcRect/>
            <a:tile tx="0" ty="0" sx="100000" sy="100000" flip="none" algn="tl"/>
          </a:blip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MICRO &amp; MACRO options</a:t>
            </a:r>
          </a:p>
        </p:txBody>
      </p:sp>
      <p:sp>
        <p:nvSpPr>
          <p:cNvPr id="18446" name="Text Box 16" descr="Bouquet"/>
          <p:cNvSpPr txBox="1">
            <a:spLocks noChangeArrowheads="1"/>
          </p:cNvSpPr>
          <p:nvPr/>
        </p:nvSpPr>
        <p:spPr bwMode="auto">
          <a:xfrm>
            <a:off x="4857750" y="4005263"/>
            <a:ext cx="1406525" cy="317500"/>
          </a:xfrm>
          <a:prstGeom prst="rect">
            <a:avLst/>
          </a:prstGeom>
          <a:blipFill dpi="0" rotWithShape="0">
            <a:blip r:embed="rId5"/>
            <a:srcRect/>
            <a:tile tx="0" ty="0" sx="100000" sy="100000" flip="none" algn="tl"/>
          </a:blip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Trans national</a:t>
            </a:r>
          </a:p>
        </p:txBody>
      </p:sp>
      <p:sp>
        <p:nvSpPr>
          <p:cNvPr id="18447" name="Text Box 17" descr="Bouquet"/>
          <p:cNvSpPr txBox="1">
            <a:spLocks noChangeArrowheads="1"/>
          </p:cNvSpPr>
          <p:nvPr/>
        </p:nvSpPr>
        <p:spPr bwMode="auto">
          <a:xfrm>
            <a:off x="6424613" y="4005263"/>
            <a:ext cx="1631950" cy="317500"/>
          </a:xfrm>
          <a:prstGeom prst="rect">
            <a:avLst/>
          </a:prstGeom>
          <a:blipFill dpi="0" rotWithShape="0">
            <a:blip r:embed="rId5"/>
            <a:srcRect/>
            <a:tile tx="0" ty="0" sx="100000" sy="100000" flip="none" algn="tl"/>
          </a:blip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Within the nation</a:t>
            </a:r>
          </a:p>
        </p:txBody>
      </p:sp>
      <p:sp>
        <p:nvSpPr>
          <p:cNvPr id="18448" name="Text Box 18"/>
          <p:cNvSpPr txBox="1">
            <a:spLocks noChangeArrowheads="1"/>
          </p:cNvSpPr>
          <p:nvPr/>
        </p:nvSpPr>
        <p:spPr bwMode="auto">
          <a:xfrm>
            <a:off x="4548188" y="4691063"/>
            <a:ext cx="1457325" cy="317500"/>
          </a:xfrm>
          <a:prstGeom prst="rect">
            <a:avLst/>
          </a:prstGeom>
          <a:solidFill>
            <a:srgbClr val="FFFF99"/>
          </a:solid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Central control</a:t>
            </a:r>
          </a:p>
        </p:txBody>
      </p:sp>
      <p:sp>
        <p:nvSpPr>
          <p:cNvPr id="18449" name="Line 19"/>
          <p:cNvSpPr>
            <a:spLocks noChangeShapeType="1"/>
          </p:cNvSpPr>
          <p:nvPr/>
        </p:nvSpPr>
        <p:spPr bwMode="auto">
          <a:xfrm>
            <a:off x="4476750" y="2481263"/>
            <a:ext cx="0" cy="228600"/>
          </a:xfrm>
          <a:prstGeom prst="line">
            <a:avLst/>
          </a:prstGeom>
          <a:noFill/>
          <a:ln w="28575">
            <a:solidFill>
              <a:schemeClr val="tx1"/>
            </a:solidFill>
            <a:round/>
            <a:headEnd type="none" w="sm" len="sm"/>
            <a:tailEnd type="none" w="sm" len="sm"/>
          </a:ln>
        </p:spPr>
        <p:txBody>
          <a:bodyPr wrap="none" lIns="92075" tIns="46038" rIns="92075" bIns="46038" anchor="ctr"/>
          <a:lstStyle/>
          <a:p>
            <a:endParaRPr lang="en-US"/>
          </a:p>
        </p:txBody>
      </p:sp>
      <p:sp>
        <p:nvSpPr>
          <p:cNvPr id="18450" name="Line 20"/>
          <p:cNvSpPr>
            <a:spLocks noChangeShapeType="1"/>
          </p:cNvSpPr>
          <p:nvPr/>
        </p:nvSpPr>
        <p:spPr bwMode="auto">
          <a:xfrm>
            <a:off x="4476750" y="2709863"/>
            <a:ext cx="4191000" cy="0"/>
          </a:xfrm>
          <a:prstGeom prst="line">
            <a:avLst/>
          </a:prstGeom>
          <a:noFill/>
          <a:ln w="28575">
            <a:solidFill>
              <a:schemeClr val="tx1"/>
            </a:solidFill>
            <a:round/>
            <a:headEnd type="none" w="sm" len="sm"/>
            <a:tailEnd type="none" w="sm" len="sm"/>
          </a:ln>
        </p:spPr>
        <p:txBody>
          <a:bodyPr wrap="none" lIns="92075" tIns="46038" rIns="92075" bIns="46038" anchor="ctr"/>
          <a:lstStyle/>
          <a:p>
            <a:endParaRPr lang="en-US"/>
          </a:p>
        </p:txBody>
      </p:sp>
      <p:sp>
        <p:nvSpPr>
          <p:cNvPr id="18451" name="Line 21"/>
          <p:cNvSpPr>
            <a:spLocks noChangeShapeType="1"/>
          </p:cNvSpPr>
          <p:nvPr/>
        </p:nvSpPr>
        <p:spPr bwMode="auto">
          <a:xfrm>
            <a:off x="8667750" y="2709863"/>
            <a:ext cx="0" cy="2133600"/>
          </a:xfrm>
          <a:prstGeom prst="line">
            <a:avLst/>
          </a:prstGeom>
          <a:noFill/>
          <a:ln w="28575">
            <a:solidFill>
              <a:schemeClr val="tx1"/>
            </a:solidFill>
            <a:round/>
            <a:headEnd type="none" w="sm" len="sm"/>
            <a:tailEnd type="none" w="sm" len="sm"/>
          </a:ln>
        </p:spPr>
        <p:txBody>
          <a:bodyPr wrap="none" lIns="92075" tIns="46038" rIns="92075" bIns="46038" anchor="ctr"/>
          <a:lstStyle/>
          <a:p>
            <a:endParaRPr lang="en-US"/>
          </a:p>
        </p:txBody>
      </p:sp>
      <p:sp>
        <p:nvSpPr>
          <p:cNvPr id="18452" name="Line 22"/>
          <p:cNvSpPr>
            <a:spLocks noChangeShapeType="1"/>
          </p:cNvSpPr>
          <p:nvPr/>
        </p:nvSpPr>
        <p:spPr bwMode="auto">
          <a:xfrm flipH="1">
            <a:off x="8286750" y="4843463"/>
            <a:ext cx="381000" cy="0"/>
          </a:xfrm>
          <a:prstGeom prst="line">
            <a:avLst/>
          </a:prstGeom>
          <a:noFill/>
          <a:ln w="28575">
            <a:solidFill>
              <a:schemeClr val="tx1"/>
            </a:solidFill>
            <a:round/>
            <a:headEnd type="none" w="sm" len="sm"/>
            <a:tailEnd type="none" w="sm" len="sm"/>
          </a:ln>
        </p:spPr>
        <p:txBody>
          <a:bodyPr wrap="none" lIns="92075" tIns="46038" rIns="92075" bIns="46038" anchor="ctr"/>
          <a:lstStyle/>
          <a:p>
            <a:endParaRPr lang="en-US"/>
          </a:p>
        </p:txBody>
      </p:sp>
      <p:sp>
        <p:nvSpPr>
          <p:cNvPr id="18453" name="Line 23"/>
          <p:cNvSpPr>
            <a:spLocks noChangeShapeType="1"/>
          </p:cNvSpPr>
          <p:nvPr/>
        </p:nvSpPr>
        <p:spPr bwMode="auto">
          <a:xfrm>
            <a:off x="5924550" y="2709863"/>
            <a:ext cx="0" cy="76200"/>
          </a:xfrm>
          <a:prstGeom prst="line">
            <a:avLst/>
          </a:prstGeom>
          <a:noFill/>
          <a:ln w="28575">
            <a:solidFill>
              <a:schemeClr val="tx1"/>
            </a:solidFill>
            <a:round/>
            <a:headEnd type="none" w="sm" len="sm"/>
            <a:tailEnd type="none" w="sm" len="sm"/>
          </a:ln>
        </p:spPr>
        <p:txBody>
          <a:bodyPr wrap="none" lIns="92075" tIns="46038" rIns="92075" bIns="46038" anchor="ctr"/>
          <a:lstStyle/>
          <a:p>
            <a:endParaRPr lang="en-US"/>
          </a:p>
        </p:txBody>
      </p:sp>
      <p:sp>
        <p:nvSpPr>
          <p:cNvPr id="18454" name="Line 24"/>
          <p:cNvSpPr>
            <a:spLocks noChangeShapeType="1"/>
          </p:cNvSpPr>
          <p:nvPr/>
        </p:nvSpPr>
        <p:spPr bwMode="auto">
          <a:xfrm flipH="1">
            <a:off x="1809750" y="2709863"/>
            <a:ext cx="2667000" cy="0"/>
          </a:xfrm>
          <a:prstGeom prst="line">
            <a:avLst/>
          </a:prstGeom>
          <a:noFill/>
          <a:ln w="28575">
            <a:solidFill>
              <a:schemeClr val="tx1"/>
            </a:solidFill>
            <a:round/>
            <a:headEnd type="none" w="sm" len="sm"/>
            <a:tailEnd type="none" w="sm" len="sm"/>
          </a:ln>
        </p:spPr>
        <p:txBody>
          <a:bodyPr wrap="none" lIns="92075" tIns="46038" rIns="92075" bIns="46038" anchor="ctr"/>
          <a:lstStyle/>
          <a:p>
            <a:endParaRPr lang="en-US"/>
          </a:p>
        </p:txBody>
      </p:sp>
      <p:sp>
        <p:nvSpPr>
          <p:cNvPr id="18455" name="Line 25"/>
          <p:cNvSpPr>
            <a:spLocks noChangeShapeType="1"/>
          </p:cNvSpPr>
          <p:nvPr/>
        </p:nvSpPr>
        <p:spPr bwMode="auto">
          <a:xfrm>
            <a:off x="1809750" y="2709863"/>
            <a:ext cx="0" cy="152400"/>
          </a:xfrm>
          <a:prstGeom prst="line">
            <a:avLst/>
          </a:prstGeom>
          <a:noFill/>
          <a:ln w="28575">
            <a:solidFill>
              <a:schemeClr val="tx1"/>
            </a:solidFill>
            <a:round/>
            <a:headEnd type="none" w="sm" len="sm"/>
            <a:tailEnd type="none" w="sm" len="sm"/>
          </a:ln>
        </p:spPr>
        <p:txBody>
          <a:bodyPr wrap="none" lIns="92075" tIns="46038" rIns="92075" bIns="46038" anchor="ctr"/>
          <a:lstStyle/>
          <a:p>
            <a:endParaRPr lang="en-US"/>
          </a:p>
        </p:txBody>
      </p:sp>
      <p:sp>
        <p:nvSpPr>
          <p:cNvPr id="18456" name="Text Box 26" descr="Pink tissue paper"/>
          <p:cNvSpPr txBox="1">
            <a:spLocks noChangeArrowheads="1"/>
          </p:cNvSpPr>
          <p:nvPr/>
        </p:nvSpPr>
        <p:spPr bwMode="auto">
          <a:xfrm>
            <a:off x="4705350" y="5224463"/>
            <a:ext cx="1300163" cy="317500"/>
          </a:xfrm>
          <a:prstGeom prst="rect">
            <a:avLst/>
          </a:prstGeom>
          <a:blipFill dpi="0" rotWithShape="0">
            <a:blip r:embed="rId6"/>
            <a:srcRect/>
            <a:tile tx="0" ty="0" sx="100000" sy="100000" flip="none" algn="tl"/>
          </a:blipFill>
          <a:ln w="12700">
            <a:solidFill>
              <a:schemeClr val="tx1"/>
            </a:solid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Tariff &amp; trade</a:t>
            </a:r>
          </a:p>
        </p:txBody>
      </p:sp>
      <p:sp>
        <p:nvSpPr>
          <p:cNvPr id="18457" name="Text Box 27" descr="Pink tissue paper"/>
          <p:cNvSpPr txBox="1">
            <a:spLocks noChangeArrowheads="1"/>
          </p:cNvSpPr>
          <p:nvPr/>
        </p:nvSpPr>
        <p:spPr bwMode="auto">
          <a:xfrm>
            <a:off x="2647950" y="4919663"/>
            <a:ext cx="1603375" cy="530225"/>
          </a:xfrm>
          <a:prstGeom prst="rect">
            <a:avLst/>
          </a:prstGeom>
          <a:blipFill dpi="0" rotWithShape="0">
            <a:blip r:embed="rId6"/>
            <a:srcRect/>
            <a:tile tx="0" ty="0" sx="100000" sy="100000" flip="none" algn="tl"/>
          </a:blip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Discriminating monetary policy</a:t>
            </a:r>
          </a:p>
        </p:txBody>
      </p:sp>
      <p:sp>
        <p:nvSpPr>
          <p:cNvPr id="18458" name="Text Box 28" descr="Pink tissue paper"/>
          <p:cNvSpPr txBox="1">
            <a:spLocks noChangeArrowheads="1"/>
          </p:cNvSpPr>
          <p:nvPr/>
        </p:nvSpPr>
        <p:spPr bwMode="auto">
          <a:xfrm>
            <a:off x="285750" y="4919663"/>
            <a:ext cx="1771650" cy="530225"/>
          </a:xfrm>
          <a:prstGeom prst="rect">
            <a:avLst/>
          </a:prstGeom>
          <a:blipFill dpi="0" rotWithShape="0">
            <a:blip r:embed="rId6"/>
            <a:srcRect/>
            <a:tile tx="0" ty="0" sx="100000" sy="100000" flip="none" algn="tl"/>
          </a:blip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Discriminating tax and expenditure</a:t>
            </a:r>
          </a:p>
        </p:txBody>
      </p:sp>
      <p:sp>
        <p:nvSpPr>
          <p:cNvPr id="18459" name="Text Box 29" descr="Pink tissue paper"/>
          <p:cNvSpPr txBox="1">
            <a:spLocks noChangeArrowheads="1"/>
          </p:cNvSpPr>
          <p:nvPr/>
        </p:nvSpPr>
        <p:spPr bwMode="auto">
          <a:xfrm>
            <a:off x="285750" y="5681663"/>
            <a:ext cx="1646238" cy="530225"/>
          </a:xfrm>
          <a:prstGeom prst="rect">
            <a:avLst/>
          </a:prstGeom>
          <a:blipFill dpi="0" rotWithShape="0">
            <a:blip r:embed="rId6"/>
            <a:srcRect/>
            <a:tile tx="0" ty="0" sx="100000" sy="100000" flip="none" algn="tl"/>
          </a:blip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Automatic stabilisers</a:t>
            </a:r>
          </a:p>
        </p:txBody>
      </p:sp>
      <p:sp>
        <p:nvSpPr>
          <p:cNvPr id="18460" name="Text Box 30" descr="Pink tissue paper"/>
          <p:cNvSpPr txBox="1">
            <a:spLocks noChangeArrowheads="1"/>
          </p:cNvSpPr>
          <p:nvPr/>
        </p:nvSpPr>
        <p:spPr bwMode="auto">
          <a:xfrm>
            <a:off x="2190750" y="5681663"/>
            <a:ext cx="1646238" cy="317500"/>
          </a:xfrm>
          <a:prstGeom prst="rect">
            <a:avLst/>
          </a:prstGeom>
          <a:blipFill dpi="0" rotWithShape="0">
            <a:blip r:embed="rId6"/>
            <a:srcRect/>
            <a:tile tx="0" ty="0" sx="100000" sy="100000" flip="none" algn="tl"/>
          </a:blip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20000"/>
              </a:spcBef>
              <a:buClr>
                <a:schemeClr val="tx2"/>
              </a:buClr>
              <a:buSzPct val="75000"/>
              <a:buFont typeface="Monotype Sorts"/>
              <a:buNone/>
            </a:pPr>
            <a:r>
              <a:rPr lang="en-GB" sz="1400" b="1">
                <a:latin typeface="Arial" charset="0"/>
              </a:rPr>
              <a:t>Discretionary</a:t>
            </a:r>
          </a:p>
        </p:txBody>
      </p:sp>
      <p:sp>
        <p:nvSpPr>
          <p:cNvPr id="18461" name="Line 31"/>
          <p:cNvSpPr>
            <a:spLocks noChangeShapeType="1"/>
          </p:cNvSpPr>
          <p:nvPr/>
        </p:nvSpPr>
        <p:spPr bwMode="auto">
          <a:xfrm flipH="1">
            <a:off x="6000750" y="4843463"/>
            <a:ext cx="457200" cy="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2" name="Line 32"/>
          <p:cNvSpPr>
            <a:spLocks noChangeShapeType="1"/>
          </p:cNvSpPr>
          <p:nvPr/>
        </p:nvSpPr>
        <p:spPr bwMode="auto">
          <a:xfrm>
            <a:off x="5238750" y="4995863"/>
            <a:ext cx="0" cy="22860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3" name="Line 33"/>
          <p:cNvSpPr>
            <a:spLocks noChangeShapeType="1"/>
          </p:cNvSpPr>
          <p:nvPr/>
        </p:nvSpPr>
        <p:spPr bwMode="auto">
          <a:xfrm>
            <a:off x="7219950" y="4995863"/>
            <a:ext cx="0" cy="30480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4" name="Line 34"/>
          <p:cNvSpPr>
            <a:spLocks noChangeShapeType="1"/>
          </p:cNvSpPr>
          <p:nvPr/>
        </p:nvSpPr>
        <p:spPr bwMode="auto">
          <a:xfrm flipH="1">
            <a:off x="1123950" y="4767263"/>
            <a:ext cx="3429000" cy="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5" name="Line 35"/>
          <p:cNvSpPr>
            <a:spLocks noChangeShapeType="1"/>
          </p:cNvSpPr>
          <p:nvPr/>
        </p:nvSpPr>
        <p:spPr bwMode="auto">
          <a:xfrm>
            <a:off x="3409950" y="4767263"/>
            <a:ext cx="0" cy="15240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6" name="Line 36"/>
          <p:cNvSpPr>
            <a:spLocks noChangeShapeType="1"/>
          </p:cNvSpPr>
          <p:nvPr/>
        </p:nvSpPr>
        <p:spPr bwMode="auto">
          <a:xfrm>
            <a:off x="1123950" y="4767263"/>
            <a:ext cx="0" cy="15240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7" name="Line 37"/>
          <p:cNvSpPr>
            <a:spLocks noChangeShapeType="1"/>
          </p:cNvSpPr>
          <p:nvPr/>
        </p:nvSpPr>
        <p:spPr bwMode="auto">
          <a:xfrm>
            <a:off x="1123950" y="5453063"/>
            <a:ext cx="0" cy="22860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8" name="Line 38"/>
          <p:cNvSpPr>
            <a:spLocks noChangeShapeType="1"/>
          </p:cNvSpPr>
          <p:nvPr/>
        </p:nvSpPr>
        <p:spPr bwMode="auto">
          <a:xfrm>
            <a:off x="1123950" y="5605463"/>
            <a:ext cx="1981200" cy="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69" name="Line 39"/>
          <p:cNvSpPr>
            <a:spLocks noChangeShapeType="1"/>
          </p:cNvSpPr>
          <p:nvPr/>
        </p:nvSpPr>
        <p:spPr bwMode="auto">
          <a:xfrm>
            <a:off x="3105150" y="5605463"/>
            <a:ext cx="0" cy="76200"/>
          </a:xfrm>
          <a:prstGeom prst="line">
            <a:avLst/>
          </a:prstGeom>
          <a:noFill/>
          <a:ln w="28575">
            <a:solidFill>
              <a:schemeClr val="accent1"/>
            </a:solidFill>
            <a:round/>
            <a:headEnd type="none" w="sm" len="sm"/>
            <a:tailEnd type="none" w="sm" len="sm"/>
          </a:ln>
        </p:spPr>
        <p:txBody>
          <a:bodyPr wrap="none" lIns="92075" tIns="46038" rIns="92075" bIns="46038" anchor="ctr"/>
          <a:lstStyle/>
          <a:p>
            <a:endParaRPr lang="en-US"/>
          </a:p>
        </p:txBody>
      </p:sp>
      <p:sp>
        <p:nvSpPr>
          <p:cNvPr id="18470" name="Line 40"/>
          <p:cNvSpPr>
            <a:spLocks noChangeShapeType="1"/>
          </p:cNvSpPr>
          <p:nvPr/>
        </p:nvSpPr>
        <p:spPr bwMode="auto">
          <a:xfrm>
            <a:off x="1809750" y="3167063"/>
            <a:ext cx="0" cy="76200"/>
          </a:xfrm>
          <a:prstGeom prst="line">
            <a:avLst/>
          </a:prstGeom>
          <a:noFill/>
          <a:ln w="28575">
            <a:solidFill>
              <a:srgbClr val="FF0000"/>
            </a:solidFill>
            <a:round/>
            <a:headEnd type="none" w="sm" len="sm"/>
            <a:tailEnd type="none" w="sm" len="sm"/>
          </a:ln>
        </p:spPr>
        <p:txBody>
          <a:bodyPr wrap="none" lIns="92075" tIns="46038" rIns="92075" bIns="46038" anchor="ctr"/>
          <a:lstStyle/>
          <a:p>
            <a:endParaRPr lang="en-US"/>
          </a:p>
        </p:txBody>
      </p:sp>
      <p:sp>
        <p:nvSpPr>
          <p:cNvPr id="18471" name="Line 41"/>
          <p:cNvSpPr>
            <a:spLocks noChangeShapeType="1"/>
          </p:cNvSpPr>
          <p:nvPr/>
        </p:nvSpPr>
        <p:spPr bwMode="auto">
          <a:xfrm>
            <a:off x="1200150" y="3243263"/>
            <a:ext cx="1295400" cy="0"/>
          </a:xfrm>
          <a:prstGeom prst="line">
            <a:avLst/>
          </a:prstGeom>
          <a:noFill/>
          <a:ln w="28575">
            <a:solidFill>
              <a:srgbClr val="FF0000"/>
            </a:solidFill>
            <a:round/>
            <a:headEnd type="none" w="sm" len="sm"/>
            <a:tailEnd type="none" w="sm" len="sm"/>
          </a:ln>
        </p:spPr>
        <p:txBody>
          <a:bodyPr wrap="none" lIns="92075" tIns="46038" rIns="92075" bIns="46038" anchor="ctr"/>
          <a:lstStyle/>
          <a:p>
            <a:endParaRPr lang="en-US"/>
          </a:p>
        </p:txBody>
      </p:sp>
      <p:sp>
        <p:nvSpPr>
          <p:cNvPr id="18472" name="Line 42"/>
          <p:cNvSpPr>
            <a:spLocks noChangeShapeType="1"/>
          </p:cNvSpPr>
          <p:nvPr/>
        </p:nvSpPr>
        <p:spPr bwMode="auto">
          <a:xfrm>
            <a:off x="1200150" y="3243263"/>
            <a:ext cx="0" cy="152400"/>
          </a:xfrm>
          <a:prstGeom prst="line">
            <a:avLst/>
          </a:prstGeom>
          <a:noFill/>
          <a:ln w="28575">
            <a:solidFill>
              <a:srgbClr val="FF0000"/>
            </a:solidFill>
            <a:round/>
            <a:headEnd type="none" w="sm" len="sm"/>
            <a:tailEnd type="none" w="sm" len="sm"/>
          </a:ln>
        </p:spPr>
        <p:txBody>
          <a:bodyPr wrap="none" lIns="92075" tIns="46038" rIns="92075" bIns="46038" anchor="ctr"/>
          <a:lstStyle/>
          <a:p>
            <a:endParaRPr lang="en-US"/>
          </a:p>
        </p:txBody>
      </p:sp>
      <p:sp>
        <p:nvSpPr>
          <p:cNvPr id="18473" name="Line 43"/>
          <p:cNvSpPr>
            <a:spLocks noChangeShapeType="1"/>
          </p:cNvSpPr>
          <p:nvPr/>
        </p:nvSpPr>
        <p:spPr bwMode="auto">
          <a:xfrm>
            <a:off x="2495550" y="3243263"/>
            <a:ext cx="0" cy="152400"/>
          </a:xfrm>
          <a:prstGeom prst="line">
            <a:avLst/>
          </a:prstGeom>
          <a:noFill/>
          <a:ln w="28575">
            <a:solidFill>
              <a:srgbClr val="FF0000"/>
            </a:solidFill>
            <a:round/>
            <a:headEnd type="none" w="sm" len="sm"/>
            <a:tailEnd type="none" w="sm" len="sm"/>
          </a:ln>
        </p:spPr>
        <p:txBody>
          <a:bodyPr wrap="none" lIns="92075" tIns="46038" rIns="92075" bIns="46038" anchor="ctr"/>
          <a:lstStyle/>
          <a:p>
            <a:endParaRPr lang="en-US"/>
          </a:p>
        </p:txBody>
      </p:sp>
      <p:sp>
        <p:nvSpPr>
          <p:cNvPr id="18474" name="Line 44"/>
          <p:cNvSpPr>
            <a:spLocks noChangeShapeType="1"/>
          </p:cNvSpPr>
          <p:nvPr/>
        </p:nvSpPr>
        <p:spPr bwMode="auto">
          <a:xfrm>
            <a:off x="5924550" y="3090863"/>
            <a:ext cx="0" cy="1524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75" name="Line 45"/>
          <p:cNvSpPr>
            <a:spLocks noChangeShapeType="1"/>
          </p:cNvSpPr>
          <p:nvPr/>
        </p:nvSpPr>
        <p:spPr bwMode="auto">
          <a:xfrm>
            <a:off x="4933950" y="3243263"/>
            <a:ext cx="1981200" cy="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76" name="Line 46"/>
          <p:cNvSpPr>
            <a:spLocks noChangeShapeType="1"/>
          </p:cNvSpPr>
          <p:nvPr/>
        </p:nvSpPr>
        <p:spPr bwMode="auto">
          <a:xfrm>
            <a:off x="4933950" y="3243263"/>
            <a:ext cx="0" cy="1524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77" name="Line 47"/>
          <p:cNvSpPr>
            <a:spLocks noChangeShapeType="1"/>
          </p:cNvSpPr>
          <p:nvPr/>
        </p:nvSpPr>
        <p:spPr bwMode="auto">
          <a:xfrm>
            <a:off x="6915150" y="3243263"/>
            <a:ext cx="0" cy="1524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78" name="Line 48"/>
          <p:cNvSpPr>
            <a:spLocks noChangeShapeType="1"/>
          </p:cNvSpPr>
          <p:nvPr/>
        </p:nvSpPr>
        <p:spPr bwMode="auto">
          <a:xfrm>
            <a:off x="5010150" y="3700463"/>
            <a:ext cx="0" cy="1524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79" name="Line 49"/>
          <p:cNvSpPr>
            <a:spLocks noChangeShapeType="1"/>
          </p:cNvSpPr>
          <p:nvPr/>
        </p:nvSpPr>
        <p:spPr bwMode="auto">
          <a:xfrm flipH="1">
            <a:off x="1123950" y="3852863"/>
            <a:ext cx="3886200" cy="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0" name="Line 50"/>
          <p:cNvSpPr>
            <a:spLocks noChangeShapeType="1"/>
          </p:cNvSpPr>
          <p:nvPr/>
        </p:nvSpPr>
        <p:spPr bwMode="auto">
          <a:xfrm>
            <a:off x="1123950" y="3852863"/>
            <a:ext cx="0" cy="762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1" name="Line 51"/>
          <p:cNvSpPr>
            <a:spLocks noChangeShapeType="1"/>
          </p:cNvSpPr>
          <p:nvPr/>
        </p:nvSpPr>
        <p:spPr bwMode="auto">
          <a:xfrm>
            <a:off x="3486150" y="3852863"/>
            <a:ext cx="0" cy="762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2" name="Line 52"/>
          <p:cNvSpPr>
            <a:spLocks noChangeShapeType="1"/>
          </p:cNvSpPr>
          <p:nvPr/>
        </p:nvSpPr>
        <p:spPr bwMode="auto">
          <a:xfrm>
            <a:off x="6915150" y="3700463"/>
            <a:ext cx="0" cy="1524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3" name="Line 53"/>
          <p:cNvSpPr>
            <a:spLocks noChangeShapeType="1"/>
          </p:cNvSpPr>
          <p:nvPr/>
        </p:nvSpPr>
        <p:spPr bwMode="auto">
          <a:xfrm flipH="1">
            <a:off x="5543550" y="3852863"/>
            <a:ext cx="1371600" cy="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4" name="Line 54"/>
          <p:cNvSpPr>
            <a:spLocks noChangeShapeType="1"/>
          </p:cNvSpPr>
          <p:nvPr/>
        </p:nvSpPr>
        <p:spPr bwMode="auto">
          <a:xfrm>
            <a:off x="6915150" y="3852863"/>
            <a:ext cx="381000" cy="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5" name="Line 55"/>
          <p:cNvSpPr>
            <a:spLocks noChangeShapeType="1"/>
          </p:cNvSpPr>
          <p:nvPr/>
        </p:nvSpPr>
        <p:spPr bwMode="auto">
          <a:xfrm>
            <a:off x="7296150" y="3852863"/>
            <a:ext cx="0" cy="1524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6" name="Line 56"/>
          <p:cNvSpPr>
            <a:spLocks noChangeShapeType="1"/>
          </p:cNvSpPr>
          <p:nvPr/>
        </p:nvSpPr>
        <p:spPr bwMode="auto">
          <a:xfrm>
            <a:off x="5543550" y="3852863"/>
            <a:ext cx="0" cy="152400"/>
          </a:xfrm>
          <a:prstGeom prst="line">
            <a:avLst/>
          </a:prstGeom>
          <a:noFill/>
          <a:ln w="28575">
            <a:solidFill>
              <a:srgbClr val="008000"/>
            </a:solidFill>
            <a:round/>
            <a:headEnd type="none" w="sm" len="sm"/>
            <a:tailEnd type="none" w="sm" len="sm"/>
          </a:ln>
        </p:spPr>
        <p:txBody>
          <a:bodyPr wrap="none" lIns="92075" tIns="46038" rIns="92075" bIns="46038" anchor="ctr"/>
          <a:lstStyle/>
          <a:p>
            <a:endParaRPr lang="en-US"/>
          </a:p>
        </p:txBody>
      </p:sp>
      <p:sp>
        <p:nvSpPr>
          <p:cNvPr id="18487" name="Rectangle 57"/>
          <p:cNvSpPr>
            <a:spLocks noChangeArrowheads="1"/>
          </p:cNvSpPr>
          <p:nvPr/>
        </p:nvSpPr>
        <p:spPr bwMode="auto">
          <a:xfrm>
            <a:off x="642938" y="857250"/>
            <a:ext cx="8075612" cy="5238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a:solidFill>
                  <a:srgbClr val="FF0066"/>
                </a:solidFill>
                <a:latin typeface="Arial" charset="0"/>
              </a:rPr>
              <a:t>What were the theoretical Policy Instruments?</a:t>
            </a:r>
          </a:p>
        </p:txBody>
      </p:sp>
      <p:sp>
        <p:nvSpPr>
          <p:cNvPr id="18488"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
        <p:nvSpPr>
          <p:cNvPr id="18489" name="TextBox 6"/>
          <p:cNvSpPr txBox="1">
            <a:spLocks noChangeArrowheads="1"/>
          </p:cNvSpPr>
          <p:nvPr/>
        </p:nvSpPr>
        <p:spPr bwMode="auto">
          <a:xfrm>
            <a:off x="4429125" y="5786438"/>
            <a:ext cx="2428875" cy="400050"/>
          </a:xfrm>
          <a:prstGeom prst="rect">
            <a:avLst/>
          </a:prstGeom>
          <a:noFill/>
          <a:ln w="9525">
            <a:noFill/>
            <a:miter lim="800000"/>
            <a:headEnd/>
            <a:tailEnd/>
          </a:ln>
        </p:spPr>
        <p:txBody>
          <a:bodyPr>
            <a:spAutoFit/>
          </a:bodyPr>
          <a:lstStyle/>
          <a:p>
            <a:pPr algn="ctr" eaLnBrk="0" hangingPunct="0">
              <a:buClr>
                <a:schemeClr val="tx2"/>
              </a:buClr>
              <a:buSzPct val="75000"/>
              <a:buFont typeface="Monotype Sorts"/>
              <a:buNone/>
            </a:pPr>
            <a:r>
              <a:rPr lang="en-GB" sz="1000" b="1">
                <a:solidFill>
                  <a:srgbClr val="000099"/>
                </a:solidFill>
                <a:latin typeface="Arial" charset="0"/>
              </a:rPr>
              <a:t>Adapted from Armstrong and Taylor (2000) pp 233</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3" name="Slide Number Placeholder 5"/>
          <p:cNvSpPr>
            <a:spLocks noGrp="1"/>
          </p:cNvSpPr>
          <p:nvPr>
            <p:ph type="sldNum" sz="quarter" idx="12"/>
          </p:nvPr>
        </p:nvSpPr>
        <p:spPr>
          <a:noFill/>
        </p:spPr>
        <p:txBody>
          <a:bodyPr/>
          <a:lstStyle/>
          <a:p>
            <a:r>
              <a:rPr lang="en-US" smtClean="0">
                <a:cs typeface="Arial" charset="0"/>
              </a:rPr>
              <a:t>Slide </a:t>
            </a:r>
            <a:fld id="{4F8C560B-484A-45C5-9B44-9DEF32BEBE97}" type="slidenum">
              <a:rPr lang="en-US" smtClean="0">
                <a:cs typeface="Arial" charset="0"/>
              </a:rPr>
              <a:pPr/>
              <a:t>20</a:t>
            </a:fld>
            <a:endParaRPr lang="en-US" smtClean="0">
              <a:cs typeface="Arial" charset="0"/>
            </a:endParaRPr>
          </a:p>
        </p:txBody>
      </p:sp>
      <p:sp>
        <p:nvSpPr>
          <p:cNvPr id="64514" name="Rectangle 2"/>
          <p:cNvSpPr>
            <a:spLocks noGrp="1" noChangeArrowheads="1"/>
          </p:cNvSpPr>
          <p:nvPr>
            <p:ph type="body" idx="1"/>
          </p:nvPr>
        </p:nvSpPr>
        <p:spPr>
          <a:xfrm>
            <a:off x="838200" y="2057400"/>
            <a:ext cx="7772400" cy="4038600"/>
          </a:xfrm>
        </p:spPr>
        <p:txBody>
          <a:bodyPr/>
          <a:lstStyle/>
          <a:p>
            <a:pPr>
              <a:lnSpc>
                <a:spcPct val="140000"/>
              </a:lnSpc>
              <a:buClr>
                <a:srgbClr val="FF0066"/>
              </a:buClr>
              <a:buSzTx/>
              <a:buFont typeface="Wingdings" pitchFamily="2" charset="2"/>
              <a:buChar char="q"/>
            </a:pPr>
            <a:r>
              <a:rPr lang="en-GB" sz="1800" smtClean="0">
                <a:latin typeface="Arial" charset="0"/>
              </a:rPr>
              <a:t>The small impact on production costs was rapidly reduced by inflation</a:t>
            </a:r>
          </a:p>
          <a:p>
            <a:pPr>
              <a:lnSpc>
                <a:spcPct val="140000"/>
              </a:lnSpc>
              <a:buClr>
                <a:srgbClr val="FF0066"/>
              </a:buClr>
              <a:buSzTx/>
              <a:buFont typeface="Wingdings" pitchFamily="2" charset="2"/>
              <a:buChar char="q"/>
            </a:pPr>
            <a:r>
              <a:rPr lang="en-GB" sz="1800" smtClean="0">
                <a:latin typeface="Arial" charset="0"/>
              </a:rPr>
              <a:t>Prone to leakage</a:t>
            </a:r>
          </a:p>
          <a:p>
            <a:pPr lvl="1">
              <a:lnSpc>
                <a:spcPct val="140000"/>
              </a:lnSpc>
              <a:buClr>
                <a:srgbClr val="FF0066"/>
              </a:buClr>
              <a:buSzTx/>
              <a:buFont typeface="Wingdings" pitchFamily="2" charset="2"/>
              <a:buChar char="q"/>
            </a:pPr>
            <a:r>
              <a:rPr lang="en-GB" sz="1800" smtClean="0">
                <a:latin typeface="Arial" charset="0"/>
              </a:rPr>
              <a:t>39% used REP to boost profit levels</a:t>
            </a:r>
          </a:p>
          <a:p>
            <a:pPr lvl="1">
              <a:lnSpc>
                <a:spcPct val="140000"/>
              </a:lnSpc>
              <a:buClr>
                <a:srgbClr val="FF0066"/>
              </a:buClr>
              <a:buSzTx/>
              <a:buFont typeface="Wingdings" pitchFamily="2" charset="2"/>
              <a:buChar char="q"/>
            </a:pPr>
            <a:r>
              <a:rPr lang="en-GB" sz="1800" smtClean="0">
                <a:latin typeface="Arial" charset="0"/>
              </a:rPr>
              <a:t>12% paid out higher wages</a:t>
            </a:r>
          </a:p>
          <a:p>
            <a:pPr lvl="1">
              <a:lnSpc>
                <a:spcPct val="140000"/>
              </a:lnSpc>
              <a:buClr>
                <a:srgbClr val="FF0066"/>
              </a:buClr>
              <a:buSzTx/>
              <a:buFont typeface="Wingdings" pitchFamily="2" charset="2"/>
              <a:buChar char="q"/>
            </a:pPr>
            <a:r>
              <a:rPr lang="en-GB" sz="1800" smtClean="0">
                <a:latin typeface="Arial" charset="0"/>
              </a:rPr>
              <a:t>49% lowered prices or promoted sales – what it was intended for</a:t>
            </a:r>
          </a:p>
          <a:p>
            <a:pPr>
              <a:lnSpc>
                <a:spcPct val="140000"/>
              </a:lnSpc>
              <a:buClr>
                <a:srgbClr val="FF0066"/>
              </a:buClr>
              <a:buSzTx/>
              <a:buFont typeface="Wingdings" pitchFamily="2" charset="2"/>
              <a:buChar char="q"/>
            </a:pPr>
            <a:r>
              <a:rPr lang="en-GB" sz="1800" smtClean="0">
                <a:latin typeface="Arial" charset="0"/>
              </a:rPr>
              <a:t>Seen as “compensation” to cover cost of being in a DA</a:t>
            </a:r>
          </a:p>
          <a:p>
            <a:pPr>
              <a:lnSpc>
                <a:spcPct val="140000"/>
              </a:lnSpc>
              <a:buClr>
                <a:srgbClr val="FF0066"/>
              </a:buClr>
              <a:buSzTx/>
              <a:buFont typeface="Wingdings" pitchFamily="2" charset="2"/>
              <a:buChar char="q"/>
            </a:pPr>
            <a:r>
              <a:rPr lang="en-GB" sz="1800" smtClean="0">
                <a:latin typeface="Arial" charset="0"/>
              </a:rPr>
              <a:t>Had little affect on restructuring of firms as they continued to replace labour with capital</a:t>
            </a:r>
          </a:p>
        </p:txBody>
      </p:sp>
      <p:sp>
        <p:nvSpPr>
          <p:cNvPr id="64515" name="Rectangle 3"/>
          <p:cNvSpPr>
            <a:spLocks noChangeArrowheads="1"/>
          </p:cNvSpPr>
          <p:nvPr/>
        </p:nvSpPr>
        <p:spPr bwMode="auto">
          <a:xfrm>
            <a:off x="1371600" y="1397000"/>
            <a:ext cx="6153150"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a:solidFill>
                  <a:srgbClr val="FF0066"/>
                </a:solidFill>
                <a:latin typeface="Arial" charset="0"/>
              </a:rPr>
              <a:t>What were the problems with REP?</a:t>
            </a:r>
          </a:p>
        </p:txBody>
      </p:sp>
      <p:sp>
        <p:nvSpPr>
          <p:cNvPr id="64516"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7" name="Slide Number Placeholder 5"/>
          <p:cNvSpPr>
            <a:spLocks noGrp="1"/>
          </p:cNvSpPr>
          <p:nvPr>
            <p:ph type="sldNum" sz="quarter" idx="12"/>
          </p:nvPr>
        </p:nvSpPr>
        <p:spPr>
          <a:noFill/>
        </p:spPr>
        <p:txBody>
          <a:bodyPr/>
          <a:lstStyle/>
          <a:p>
            <a:r>
              <a:rPr lang="en-US" smtClean="0">
                <a:cs typeface="Arial" charset="0"/>
              </a:rPr>
              <a:t>Slide </a:t>
            </a:r>
            <a:fld id="{FF9015AF-0860-43E8-AAF0-2AE35C3172D6}" type="slidenum">
              <a:rPr lang="en-US" smtClean="0">
                <a:cs typeface="Arial" charset="0"/>
              </a:rPr>
              <a:pPr/>
              <a:t>21</a:t>
            </a:fld>
            <a:endParaRPr lang="en-US" smtClean="0">
              <a:cs typeface="Arial" charset="0"/>
            </a:endParaRPr>
          </a:p>
        </p:txBody>
      </p:sp>
      <p:sp>
        <p:nvSpPr>
          <p:cNvPr id="65538" name="Rectangle 2"/>
          <p:cNvSpPr>
            <a:spLocks noGrp="1" noChangeArrowheads="1"/>
          </p:cNvSpPr>
          <p:nvPr>
            <p:ph type="body" idx="1"/>
          </p:nvPr>
        </p:nvSpPr>
        <p:spPr>
          <a:xfrm>
            <a:off x="914400" y="2209800"/>
            <a:ext cx="7772400" cy="3810000"/>
          </a:xfrm>
        </p:spPr>
        <p:txBody>
          <a:bodyPr/>
          <a:lstStyle/>
          <a:p>
            <a:pPr lvl="2">
              <a:buClr>
                <a:srgbClr val="FF0066"/>
              </a:buClr>
              <a:buSzTx/>
              <a:buFont typeface="Wingdings" pitchFamily="2" charset="2"/>
              <a:buChar char="q"/>
            </a:pPr>
            <a:r>
              <a:rPr lang="en-GB" sz="1800" smtClean="0">
                <a:latin typeface="Arial" charset="0"/>
              </a:rPr>
              <a:t>There are many ways regional policy can be used </a:t>
            </a:r>
          </a:p>
          <a:p>
            <a:pPr lvl="2">
              <a:buClr>
                <a:srgbClr val="FF0066"/>
              </a:buClr>
              <a:buSzTx/>
              <a:buFont typeface="Wingdings" pitchFamily="2" charset="2"/>
              <a:buChar char="q"/>
            </a:pPr>
            <a:r>
              <a:rPr lang="en-GB" sz="1800" smtClean="0">
                <a:latin typeface="Arial" charset="0"/>
              </a:rPr>
              <a:t>UK “active” policy has tended to use the MICRO instruments</a:t>
            </a:r>
          </a:p>
          <a:p>
            <a:pPr lvl="2">
              <a:buClr>
                <a:srgbClr val="FF0066"/>
              </a:buClr>
              <a:buSzTx/>
              <a:buFont typeface="Wingdings" pitchFamily="2" charset="2"/>
              <a:buChar char="q"/>
            </a:pPr>
            <a:r>
              <a:rPr lang="en-GB" sz="1800" smtClean="0">
                <a:latin typeface="Arial" charset="0"/>
              </a:rPr>
              <a:t>Three main policy strands - controls on location - capital subsidies - labour subsidies. </a:t>
            </a:r>
          </a:p>
          <a:p>
            <a:pPr lvl="2">
              <a:buClr>
                <a:srgbClr val="FF0066"/>
              </a:buClr>
              <a:buSzTx/>
              <a:buFont typeface="Wingdings" pitchFamily="2" charset="2"/>
              <a:buChar char="q"/>
            </a:pPr>
            <a:r>
              <a:rPr lang="en-GB" sz="1800" smtClean="0">
                <a:latin typeface="Arial" charset="0"/>
              </a:rPr>
              <a:t>Location controls - cheap - effective - open dialogue - downsides - sub optimal - curtailed some investment.</a:t>
            </a:r>
          </a:p>
          <a:p>
            <a:pPr lvl="2">
              <a:buClr>
                <a:srgbClr val="FF0066"/>
              </a:buClr>
              <a:buSzTx/>
              <a:buFont typeface="Wingdings" pitchFamily="2" charset="2"/>
              <a:buChar char="q"/>
            </a:pPr>
            <a:r>
              <a:rPr lang="en-GB" sz="1800" smtClean="0">
                <a:latin typeface="Arial" charset="0"/>
              </a:rPr>
              <a:t>Capital subsidies ran throughout the period - designed to make industry more viable and competitive in world markets. </a:t>
            </a:r>
          </a:p>
          <a:p>
            <a:pPr lvl="2">
              <a:buClr>
                <a:srgbClr val="FF0066"/>
              </a:buClr>
              <a:buSzTx/>
              <a:buFont typeface="Wingdings" pitchFamily="2" charset="2"/>
              <a:buChar char="q"/>
            </a:pPr>
            <a:r>
              <a:rPr lang="en-GB" sz="1800" smtClean="0">
                <a:latin typeface="Arial" charset="0"/>
              </a:rPr>
              <a:t>Labour subsidies were short lived and designed to off-set the substitution effect of capital subsidies.</a:t>
            </a:r>
          </a:p>
          <a:p>
            <a:pPr lvl="2">
              <a:buClr>
                <a:srgbClr val="FF0066"/>
              </a:buClr>
              <a:buSzTx/>
              <a:buFont typeface="Wingdings" pitchFamily="2" charset="2"/>
              <a:buChar char="q"/>
            </a:pPr>
            <a:r>
              <a:rPr lang="en-GB" sz="1800" smtClean="0">
                <a:latin typeface="Arial" charset="0"/>
              </a:rPr>
              <a:t>Growth pole policies good idea but attracted mono industries and branch plants.</a:t>
            </a:r>
          </a:p>
          <a:p>
            <a:pPr>
              <a:buFont typeface="Monotype Sorts"/>
              <a:buNone/>
            </a:pPr>
            <a:endParaRPr lang="en-GB" sz="1800" smtClean="0">
              <a:latin typeface="Arial" charset="0"/>
            </a:endParaRPr>
          </a:p>
          <a:p>
            <a:pPr>
              <a:buFont typeface="Monotype Sorts"/>
              <a:buNone/>
            </a:pPr>
            <a:endParaRPr lang="en-GB" sz="1800" smtClean="0">
              <a:latin typeface="Arial" charset="0"/>
            </a:endParaRPr>
          </a:p>
        </p:txBody>
      </p:sp>
      <p:sp>
        <p:nvSpPr>
          <p:cNvPr id="65539" name="Rectangle 3"/>
          <p:cNvSpPr>
            <a:spLocks noChangeArrowheads="1"/>
          </p:cNvSpPr>
          <p:nvPr/>
        </p:nvSpPr>
        <p:spPr bwMode="auto">
          <a:xfrm>
            <a:off x="3124200" y="1397000"/>
            <a:ext cx="2855913"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noProof="1">
                <a:solidFill>
                  <a:srgbClr val="FF0066"/>
                </a:solidFill>
                <a:latin typeface="Arial" charset="0"/>
              </a:rPr>
              <a:t>Conclusion</a:t>
            </a:r>
            <a:r>
              <a:rPr lang="en-GB" sz="2800" b="1">
                <a:solidFill>
                  <a:srgbClr val="FF0066"/>
                </a:solidFill>
                <a:latin typeface="Arial" charset="0"/>
              </a:rPr>
              <a:t>s (1)</a:t>
            </a:r>
            <a:endParaRPr lang="en-GB" sz="2800" b="1" noProof="1">
              <a:solidFill>
                <a:srgbClr val="FF0066"/>
              </a:solidFill>
              <a:latin typeface="Arial" charset="0"/>
            </a:endParaRPr>
          </a:p>
        </p:txBody>
      </p:sp>
      <p:sp>
        <p:nvSpPr>
          <p:cNvPr id="65540"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1" name="Slide Number Placeholder 5"/>
          <p:cNvSpPr>
            <a:spLocks noGrp="1"/>
          </p:cNvSpPr>
          <p:nvPr>
            <p:ph type="sldNum" sz="quarter" idx="12"/>
          </p:nvPr>
        </p:nvSpPr>
        <p:spPr>
          <a:noFill/>
        </p:spPr>
        <p:txBody>
          <a:bodyPr/>
          <a:lstStyle/>
          <a:p>
            <a:r>
              <a:rPr lang="en-US" smtClean="0">
                <a:cs typeface="Arial" charset="0"/>
              </a:rPr>
              <a:t>Slide </a:t>
            </a:r>
            <a:fld id="{E9B212F2-DF3E-4F6D-B4F3-2784B1E50AC4}" type="slidenum">
              <a:rPr lang="en-US" smtClean="0">
                <a:cs typeface="Arial" charset="0"/>
              </a:rPr>
              <a:pPr/>
              <a:t>22</a:t>
            </a:fld>
            <a:endParaRPr lang="en-US" smtClean="0">
              <a:cs typeface="Arial" charset="0"/>
            </a:endParaRPr>
          </a:p>
        </p:txBody>
      </p:sp>
      <p:sp>
        <p:nvSpPr>
          <p:cNvPr id="66562" name="Rectangle 1026"/>
          <p:cNvSpPr>
            <a:spLocks noGrp="1" noChangeArrowheads="1"/>
          </p:cNvSpPr>
          <p:nvPr>
            <p:ph type="body" idx="1"/>
          </p:nvPr>
        </p:nvSpPr>
        <p:spPr>
          <a:xfrm>
            <a:off x="838200" y="1905000"/>
            <a:ext cx="7772400" cy="3962400"/>
          </a:xfrm>
        </p:spPr>
        <p:txBody>
          <a:bodyPr/>
          <a:lstStyle/>
          <a:p>
            <a:pPr>
              <a:lnSpc>
                <a:spcPct val="140000"/>
              </a:lnSpc>
              <a:buClr>
                <a:srgbClr val="FF0066"/>
              </a:buClr>
              <a:buSzTx/>
              <a:buFont typeface="Wingdings" pitchFamily="2" charset="2"/>
              <a:buChar char="q"/>
            </a:pPr>
            <a:r>
              <a:rPr lang="en-GB" sz="1800" smtClean="0">
                <a:latin typeface="Arial" charset="0"/>
              </a:rPr>
              <a:t>Early policy experiments before 1945 successful</a:t>
            </a:r>
          </a:p>
          <a:p>
            <a:pPr>
              <a:lnSpc>
                <a:spcPct val="140000"/>
              </a:lnSpc>
              <a:buClr>
                <a:srgbClr val="FF0066"/>
              </a:buClr>
              <a:buSzTx/>
              <a:buFont typeface="Wingdings" pitchFamily="2" charset="2"/>
              <a:buChar char="q"/>
            </a:pPr>
            <a:r>
              <a:rPr lang="en-GB" sz="1800" smtClean="0">
                <a:latin typeface="Arial" charset="0"/>
              </a:rPr>
              <a:t>Regional policy had a positive affect in DAs</a:t>
            </a:r>
          </a:p>
          <a:p>
            <a:pPr>
              <a:lnSpc>
                <a:spcPct val="140000"/>
              </a:lnSpc>
              <a:buClr>
                <a:srgbClr val="FF0066"/>
              </a:buClr>
              <a:buSzTx/>
              <a:buFont typeface="Wingdings" pitchFamily="2" charset="2"/>
              <a:buChar char="q"/>
            </a:pPr>
            <a:r>
              <a:rPr lang="en-GB" sz="1800" smtClean="0">
                <a:latin typeface="Arial" charset="0"/>
              </a:rPr>
              <a:t>Location controls, effective and cheap but cost to potential jobs in non-assisted areas problem with “Branch Plants</a:t>
            </a:r>
          </a:p>
          <a:p>
            <a:pPr>
              <a:lnSpc>
                <a:spcPct val="140000"/>
              </a:lnSpc>
              <a:buClr>
                <a:srgbClr val="FF0066"/>
              </a:buClr>
              <a:buSzTx/>
              <a:buFont typeface="Wingdings" pitchFamily="2" charset="2"/>
              <a:buChar char="q"/>
            </a:pPr>
            <a:r>
              <a:rPr lang="en-GB" sz="1800" smtClean="0">
                <a:latin typeface="Arial" charset="0"/>
              </a:rPr>
              <a:t>Capital subsidies, the backbone of policy, majority of spending and jobs. Expenditure concentrated in a small number of manufacturing sectors. Problem of deadweight and displacement</a:t>
            </a:r>
          </a:p>
          <a:p>
            <a:pPr>
              <a:lnSpc>
                <a:spcPct val="140000"/>
              </a:lnSpc>
              <a:buClr>
                <a:srgbClr val="FF0066"/>
              </a:buClr>
              <a:buSzTx/>
              <a:buFont typeface="Wingdings" pitchFamily="2" charset="2"/>
              <a:buChar char="q"/>
            </a:pPr>
            <a:r>
              <a:rPr lang="en-GB" sz="1800" smtClean="0">
                <a:latin typeface="Arial" charset="0"/>
              </a:rPr>
              <a:t>Labour subsidies, short lived, expensive, little effect on production cost, prone to leakage. </a:t>
            </a:r>
          </a:p>
        </p:txBody>
      </p:sp>
      <p:sp>
        <p:nvSpPr>
          <p:cNvPr id="66563" name="Rectangle 1027"/>
          <p:cNvSpPr>
            <a:spLocks noChangeArrowheads="1"/>
          </p:cNvSpPr>
          <p:nvPr/>
        </p:nvSpPr>
        <p:spPr bwMode="auto">
          <a:xfrm>
            <a:off x="3048000" y="1168400"/>
            <a:ext cx="2855913"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noProof="1">
                <a:solidFill>
                  <a:srgbClr val="FF0066"/>
                </a:solidFill>
                <a:latin typeface="Arial" charset="0"/>
              </a:rPr>
              <a:t>Conclusion</a:t>
            </a:r>
            <a:r>
              <a:rPr lang="en-GB" sz="2800" b="1">
                <a:solidFill>
                  <a:srgbClr val="FF0066"/>
                </a:solidFill>
                <a:latin typeface="Arial" charset="0"/>
              </a:rPr>
              <a:t>s (2)</a:t>
            </a:r>
            <a:endParaRPr lang="en-GB" sz="2800" b="1" noProof="1">
              <a:solidFill>
                <a:srgbClr val="FF0066"/>
              </a:solidFill>
              <a:latin typeface="Arial" charset="0"/>
            </a:endParaRPr>
          </a:p>
        </p:txBody>
      </p:sp>
      <p:sp>
        <p:nvSpPr>
          <p:cNvPr id="66564"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Number Placeholder 5"/>
          <p:cNvSpPr>
            <a:spLocks noGrp="1"/>
          </p:cNvSpPr>
          <p:nvPr>
            <p:ph type="sldNum" sz="quarter" idx="12"/>
          </p:nvPr>
        </p:nvSpPr>
        <p:spPr>
          <a:noFill/>
        </p:spPr>
        <p:txBody>
          <a:bodyPr/>
          <a:lstStyle/>
          <a:p>
            <a:r>
              <a:rPr lang="en-US" smtClean="0">
                <a:cs typeface="Arial" charset="0"/>
              </a:rPr>
              <a:t>Slide </a:t>
            </a:r>
            <a:fld id="{589C5567-A595-47F5-A85A-DA9F75D32A36}" type="slidenum">
              <a:rPr lang="en-US" smtClean="0">
                <a:cs typeface="Arial" charset="0"/>
              </a:rPr>
              <a:pPr/>
              <a:t>23</a:t>
            </a:fld>
            <a:endParaRPr lang="en-US" smtClean="0">
              <a:cs typeface="Arial" charset="0"/>
            </a:endParaRPr>
          </a:p>
        </p:txBody>
      </p:sp>
      <p:sp>
        <p:nvSpPr>
          <p:cNvPr id="67586" name="Rectangle 3"/>
          <p:cNvSpPr>
            <a:spLocks noGrp="1" noChangeArrowheads="1"/>
          </p:cNvSpPr>
          <p:nvPr>
            <p:ph type="body" idx="1"/>
          </p:nvPr>
        </p:nvSpPr>
        <p:spPr>
          <a:xfrm>
            <a:off x="838200" y="1295400"/>
            <a:ext cx="7772400" cy="4572000"/>
          </a:xfrm>
        </p:spPr>
        <p:txBody>
          <a:bodyPr/>
          <a:lstStyle/>
          <a:p>
            <a:pPr lvl="1">
              <a:buFontTx/>
              <a:buNone/>
            </a:pPr>
            <a:r>
              <a:rPr lang="en-GB" sz="2000" b="1" noProof="1" smtClean="0">
                <a:latin typeface="Arial" charset="0"/>
              </a:rPr>
              <a:t>Further reading</a:t>
            </a:r>
          </a:p>
          <a:p>
            <a:pPr lvl="1">
              <a:lnSpc>
                <a:spcPct val="130000"/>
              </a:lnSpc>
              <a:buClr>
                <a:srgbClr val="FF0066"/>
              </a:buClr>
              <a:buSzTx/>
              <a:buFont typeface="Wingdings" pitchFamily="2" charset="2"/>
              <a:buChar char="&amp;"/>
            </a:pPr>
            <a:r>
              <a:rPr lang="en-GB" sz="1600" smtClean="0">
                <a:latin typeface="Arial" charset="0"/>
              </a:rPr>
              <a:t>Harris, (1991), </a:t>
            </a:r>
            <a:r>
              <a:rPr lang="en-GB" sz="1600" i="1" u="sng" smtClean="0">
                <a:latin typeface="Arial" charset="0"/>
              </a:rPr>
              <a:t>Regional Economic Policy in Northern Ireland</a:t>
            </a:r>
            <a:r>
              <a:rPr lang="en-GB" sz="1600" i="1" smtClean="0">
                <a:latin typeface="Arial" charset="0"/>
              </a:rPr>
              <a:t> 1945- 1988, </a:t>
            </a:r>
            <a:r>
              <a:rPr lang="en-GB" sz="1600" smtClean="0">
                <a:latin typeface="Arial" charset="0"/>
              </a:rPr>
              <a:t>Gower Publishing Company Ltd.,</a:t>
            </a:r>
            <a:r>
              <a:rPr lang="en-GB" sz="1600" i="1" smtClean="0">
                <a:latin typeface="Arial" charset="0"/>
              </a:rPr>
              <a:t> </a:t>
            </a:r>
            <a:r>
              <a:rPr lang="en-GB" sz="1600" smtClean="0">
                <a:latin typeface="Arial" charset="0"/>
              </a:rPr>
              <a:t>Chapter 3.</a:t>
            </a:r>
          </a:p>
          <a:p>
            <a:pPr lvl="1">
              <a:lnSpc>
                <a:spcPct val="130000"/>
              </a:lnSpc>
              <a:buClr>
                <a:srgbClr val="FF0066"/>
              </a:buClr>
              <a:buSzTx/>
              <a:buFont typeface="Wingdings" pitchFamily="2" charset="2"/>
              <a:buChar char="&amp;"/>
            </a:pPr>
            <a:r>
              <a:rPr lang="en-GB" sz="1600" smtClean="0">
                <a:latin typeface="Arial" charset="0"/>
              </a:rPr>
              <a:t>Armstrong &amp; Taylor, (2000), </a:t>
            </a:r>
            <a:r>
              <a:rPr lang="en-GB" sz="1600" i="1" u="sng" smtClean="0">
                <a:latin typeface="Arial" charset="0"/>
              </a:rPr>
              <a:t>Regional Economics &amp; Policy</a:t>
            </a:r>
            <a:r>
              <a:rPr lang="en-GB" sz="1600" smtClean="0">
                <a:latin typeface="Arial" charset="0"/>
              </a:rPr>
              <a:t>, Blackwell, Chapter 9, pp 232 – 258.</a:t>
            </a:r>
          </a:p>
          <a:p>
            <a:pPr lvl="1">
              <a:lnSpc>
                <a:spcPct val="130000"/>
              </a:lnSpc>
              <a:buClr>
                <a:srgbClr val="FF0066"/>
              </a:buClr>
              <a:buSzTx/>
              <a:buFont typeface="Wingdings" pitchFamily="2" charset="2"/>
              <a:buChar char="&amp;"/>
            </a:pPr>
            <a:r>
              <a:rPr lang="en-GB" sz="1600" smtClean="0">
                <a:latin typeface="Arial" charset="0"/>
              </a:rPr>
              <a:t>Scott,P, (1994) </a:t>
            </a:r>
            <a:r>
              <a:rPr lang="en-GB" sz="1600" i="1" u="sng" smtClean="0">
                <a:latin typeface="Arial" charset="0"/>
              </a:rPr>
              <a:t>British Regional policy and Structural Change in the Development areas: 1945:51</a:t>
            </a:r>
            <a:r>
              <a:rPr lang="en-GB" sz="1600" smtClean="0">
                <a:latin typeface="Arial" charset="0"/>
              </a:rPr>
              <a:t>, University of Portsmouth Department of Economics Discussion Paper Number 39.</a:t>
            </a:r>
          </a:p>
          <a:p>
            <a:pPr lvl="1">
              <a:lnSpc>
                <a:spcPct val="130000"/>
              </a:lnSpc>
              <a:buClr>
                <a:srgbClr val="FF0066"/>
              </a:buClr>
              <a:buSzTx/>
              <a:buFont typeface="Wingdings" pitchFamily="2" charset="2"/>
              <a:buChar char="&amp;"/>
            </a:pPr>
            <a:r>
              <a:rPr lang="en-GB" sz="1600" smtClean="0">
                <a:latin typeface="Arial" charset="0"/>
              </a:rPr>
              <a:t>Scott,P, (1994) </a:t>
            </a:r>
            <a:r>
              <a:rPr lang="en-GB" sz="1600" i="1" u="sng" smtClean="0">
                <a:latin typeface="Arial" charset="0"/>
              </a:rPr>
              <a:t>The costs of ‘passive’ British regional policy 1951-64</a:t>
            </a:r>
            <a:r>
              <a:rPr lang="en-GB" sz="1600" smtClean="0">
                <a:latin typeface="Arial" charset="0"/>
              </a:rPr>
              <a:t>, University of Portsmouth Department of Economics Discussion Paper Number 45.</a:t>
            </a:r>
          </a:p>
          <a:p>
            <a:pPr>
              <a:buFont typeface="Monotype Sorts"/>
              <a:buNone/>
            </a:pPr>
            <a:endParaRPr lang="en-GB" sz="1600" smtClean="0">
              <a:latin typeface="Arial" charset="0"/>
            </a:endParaRPr>
          </a:p>
        </p:txBody>
      </p:sp>
      <p:sp>
        <p:nvSpPr>
          <p:cNvPr id="67587"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5"/>
          <p:cNvSpPr>
            <a:spLocks noGrp="1"/>
          </p:cNvSpPr>
          <p:nvPr>
            <p:ph type="sldNum" sz="quarter" idx="12"/>
          </p:nvPr>
        </p:nvSpPr>
        <p:spPr>
          <a:noFill/>
        </p:spPr>
        <p:txBody>
          <a:bodyPr/>
          <a:lstStyle/>
          <a:p>
            <a:r>
              <a:rPr lang="en-US" smtClean="0">
                <a:cs typeface="Arial" charset="0"/>
              </a:rPr>
              <a:t>Slide </a:t>
            </a:r>
            <a:fld id="{92C60F7C-ED04-4D7D-A389-34AFB2324DFB}" type="slidenum">
              <a:rPr lang="en-US" smtClean="0">
                <a:cs typeface="Arial" charset="0"/>
              </a:rPr>
              <a:pPr/>
              <a:t>24</a:t>
            </a:fld>
            <a:endParaRPr lang="en-US" smtClean="0">
              <a:cs typeface="Arial" charset="0"/>
            </a:endParaRPr>
          </a:p>
        </p:txBody>
      </p:sp>
      <p:sp>
        <p:nvSpPr>
          <p:cNvPr id="68610" name="Rectangle 2"/>
          <p:cNvSpPr>
            <a:spLocks noGrp="1" noChangeArrowheads="1"/>
          </p:cNvSpPr>
          <p:nvPr>
            <p:ph type="body" idx="1"/>
          </p:nvPr>
        </p:nvSpPr>
        <p:spPr>
          <a:xfrm>
            <a:off x="381000" y="1143000"/>
            <a:ext cx="8382000" cy="5029200"/>
          </a:xfrm>
        </p:spPr>
        <p:txBody>
          <a:bodyPr/>
          <a:lstStyle/>
          <a:p>
            <a:pPr>
              <a:lnSpc>
                <a:spcPct val="90000"/>
              </a:lnSpc>
              <a:buFont typeface="Monotype Sorts"/>
              <a:buNone/>
            </a:pPr>
            <a:r>
              <a:rPr lang="en-GB" sz="2000" b="1" noProof="1" smtClean="0">
                <a:latin typeface="Arial" charset="0"/>
              </a:rPr>
              <a:t>Further reading</a:t>
            </a:r>
            <a:r>
              <a:rPr lang="en-GB" smtClean="0"/>
              <a:t> </a:t>
            </a:r>
          </a:p>
          <a:p>
            <a:pPr>
              <a:lnSpc>
                <a:spcPct val="120000"/>
              </a:lnSpc>
              <a:buClr>
                <a:srgbClr val="FF0066"/>
              </a:buClr>
              <a:buSzTx/>
              <a:buFont typeface="Wingdings" pitchFamily="2" charset="2"/>
              <a:buChar char="&amp;"/>
            </a:pPr>
            <a:r>
              <a:rPr lang="en-GB" sz="1600" smtClean="0"/>
              <a:t>Scott P, (2000) </a:t>
            </a:r>
            <a:r>
              <a:rPr lang="en-GB" sz="1600" b="1" i="1" u="sng" smtClean="0"/>
              <a:t>The Audit of Regional Policy 1934-1939</a:t>
            </a:r>
            <a:r>
              <a:rPr lang="en-GB" sz="1600" smtClean="0"/>
              <a:t>, Regional Studies Vol. 34.1 pp 55-65 </a:t>
            </a:r>
          </a:p>
          <a:p>
            <a:pPr>
              <a:lnSpc>
                <a:spcPct val="120000"/>
              </a:lnSpc>
              <a:buClr>
                <a:srgbClr val="FF0066"/>
              </a:buClr>
              <a:buSzTx/>
              <a:buFont typeface="Wingdings" pitchFamily="2" charset="2"/>
              <a:buChar char="&amp;"/>
            </a:pPr>
            <a:r>
              <a:rPr lang="en-GB" sz="1600" smtClean="0"/>
              <a:t>Moore, Rhodes &amp; Tyler (1986), </a:t>
            </a:r>
            <a:r>
              <a:rPr lang="en-GB" sz="1600" b="1" i="1" u="sng" smtClean="0"/>
              <a:t>The Effects of Government Regional Economic Policy</a:t>
            </a:r>
            <a:r>
              <a:rPr lang="en-GB" sz="1600" b="1" i="1" smtClean="0"/>
              <a:t>, </a:t>
            </a:r>
            <a:r>
              <a:rPr lang="en-GB" sz="1600" smtClean="0"/>
              <a:t>DTI</a:t>
            </a:r>
          </a:p>
          <a:p>
            <a:pPr>
              <a:lnSpc>
                <a:spcPct val="120000"/>
              </a:lnSpc>
              <a:buClr>
                <a:srgbClr val="FF0066"/>
              </a:buClr>
              <a:buSzTx/>
              <a:buFont typeface="Wingdings" pitchFamily="2" charset="2"/>
              <a:buChar char="&amp;"/>
            </a:pPr>
            <a:r>
              <a:rPr lang="en-GB" sz="1600" smtClean="0"/>
              <a:t>Armstrong &amp; Taylor,  (1993), </a:t>
            </a:r>
            <a:r>
              <a:rPr lang="en-GB" sz="1600" b="1" i="1" u="sng" smtClean="0"/>
              <a:t>Regional Economics &amp; Policy</a:t>
            </a:r>
            <a:r>
              <a:rPr lang="en-GB" sz="1600" smtClean="0"/>
              <a:t>, Harvester Wheatsheaf, Chapter(s) 9, 10 &amp; 14 (selective).</a:t>
            </a:r>
          </a:p>
          <a:p>
            <a:pPr>
              <a:lnSpc>
                <a:spcPct val="120000"/>
              </a:lnSpc>
              <a:buClr>
                <a:srgbClr val="FF0066"/>
              </a:buClr>
              <a:buSzTx/>
              <a:buFont typeface="Wingdings" pitchFamily="2" charset="2"/>
              <a:buChar char="&amp;"/>
            </a:pPr>
            <a:r>
              <a:rPr lang="en-GB" sz="1600" smtClean="0"/>
              <a:t>Armstrong &amp; Taylor,  (2000), </a:t>
            </a:r>
            <a:r>
              <a:rPr lang="en-GB" sz="1600" b="1" i="1" u="sng" smtClean="0"/>
              <a:t>Regional Economics &amp; Policy</a:t>
            </a:r>
            <a:r>
              <a:rPr lang="en-GB" sz="1600" smtClean="0"/>
              <a:t>, Blackwell, Chapter(s) 9.</a:t>
            </a:r>
          </a:p>
          <a:p>
            <a:pPr>
              <a:lnSpc>
                <a:spcPct val="120000"/>
              </a:lnSpc>
              <a:buClr>
                <a:srgbClr val="FF0066"/>
              </a:buClr>
              <a:buSzTx/>
              <a:buFont typeface="Wingdings" pitchFamily="2" charset="2"/>
              <a:buChar char="&amp;"/>
            </a:pPr>
            <a:r>
              <a:rPr lang="en-GB" sz="1600" smtClean="0"/>
              <a:t>Harris, (1991), </a:t>
            </a:r>
            <a:r>
              <a:rPr lang="en-GB" sz="1600" b="1" i="1" u="sng" smtClean="0"/>
              <a:t>Regional Economic Policy in Northern Ireland 1945- 1988</a:t>
            </a:r>
            <a:r>
              <a:rPr lang="en-GB" sz="1600" i="1" smtClean="0"/>
              <a:t>, </a:t>
            </a:r>
            <a:r>
              <a:rPr lang="en-GB" sz="1600" smtClean="0"/>
              <a:t>Gower Publishing Company Ltd.,</a:t>
            </a:r>
            <a:r>
              <a:rPr lang="en-GB" sz="1600" i="1" smtClean="0"/>
              <a:t> </a:t>
            </a:r>
            <a:r>
              <a:rPr lang="en-GB" sz="1600" smtClean="0"/>
              <a:t>Chapter 4 &amp; 7</a:t>
            </a:r>
          </a:p>
          <a:p>
            <a:pPr>
              <a:lnSpc>
                <a:spcPct val="120000"/>
              </a:lnSpc>
              <a:buClr>
                <a:srgbClr val="FF0066"/>
              </a:buClr>
              <a:buSzTx/>
              <a:buFont typeface="Wingdings" pitchFamily="2" charset="2"/>
              <a:buChar char="&amp;"/>
            </a:pPr>
            <a:r>
              <a:rPr lang="en-GB" sz="1600" b="1" i="1" u="sng" smtClean="0"/>
              <a:t>Regional Industrial Policy: Some Economic Issues</a:t>
            </a:r>
            <a:r>
              <a:rPr lang="en-GB" sz="1600" smtClean="0"/>
              <a:t>, DTI, (1983)</a:t>
            </a:r>
          </a:p>
          <a:p>
            <a:pPr>
              <a:lnSpc>
                <a:spcPct val="120000"/>
              </a:lnSpc>
              <a:buClr>
                <a:srgbClr val="FF0066"/>
              </a:buClr>
              <a:buSzTx/>
              <a:buFont typeface="Wingdings" pitchFamily="2" charset="2"/>
              <a:buChar char="&amp;"/>
            </a:pPr>
            <a:r>
              <a:rPr lang="en-GB" sz="1600" smtClean="0"/>
              <a:t>Harris, (1991), </a:t>
            </a:r>
            <a:r>
              <a:rPr lang="en-GB" sz="1600" b="1" i="1" u="sng" smtClean="0"/>
              <a:t>The employment Creation Effects of factor Subsidies: Some Estimates for Northern Ireland Manufacturing Industry</a:t>
            </a:r>
            <a:r>
              <a:rPr lang="en-GB" sz="1600" smtClean="0"/>
              <a:t>, Journal of Regional Science</a:t>
            </a:r>
          </a:p>
          <a:p>
            <a:pPr>
              <a:lnSpc>
                <a:spcPct val="120000"/>
              </a:lnSpc>
              <a:buClr>
                <a:srgbClr val="FF0066"/>
              </a:buClr>
              <a:buSzTx/>
              <a:buFont typeface="Wingdings" pitchFamily="2" charset="2"/>
              <a:buChar char="&amp;"/>
            </a:pPr>
            <a:r>
              <a:rPr lang="en-GB" sz="1600" smtClean="0"/>
              <a:t>Begg and McDowall (1987</a:t>
            </a:r>
            <a:r>
              <a:rPr lang="en-GB" sz="1600" b="1" i="1" smtClean="0"/>
              <a:t>) </a:t>
            </a:r>
            <a:r>
              <a:rPr lang="en-GB" sz="1600" b="1" i="1" u="sng" smtClean="0"/>
              <a:t>The Effect of Regional Investment Incentives on Company Decisions</a:t>
            </a:r>
            <a:r>
              <a:rPr lang="en-GB" sz="1600" smtClean="0"/>
              <a:t>, Regional Studies Vol. 21.5 pp 459 – 470</a:t>
            </a:r>
          </a:p>
          <a:p>
            <a:pPr>
              <a:lnSpc>
                <a:spcPct val="120000"/>
              </a:lnSpc>
              <a:buClr>
                <a:srgbClr val="FF0066"/>
              </a:buClr>
              <a:buSzTx/>
              <a:buFont typeface="Wingdings" pitchFamily="2" charset="2"/>
              <a:buChar char="&amp;"/>
            </a:pPr>
            <a:r>
              <a:rPr lang="en-GB" sz="1600" smtClean="0"/>
              <a:t>Wren &amp; Taylor (1999) </a:t>
            </a:r>
            <a:r>
              <a:rPr lang="en-GB" sz="1600" b="1" i="1" u="sng" smtClean="0"/>
              <a:t>Industrial Restructuring and Regional Policy</a:t>
            </a:r>
            <a:r>
              <a:rPr lang="en-GB" sz="1600" smtClean="0"/>
              <a:t>, Oxford Economic Papers pp 487 - 516</a:t>
            </a:r>
          </a:p>
          <a:p>
            <a:pPr>
              <a:lnSpc>
                <a:spcPct val="90000"/>
              </a:lnSpc>
              <a:buFont typeface="Monotype Sorts"/>
              <a:buNone/>
            </a:pPr>
            <a:endParaRPr lang="en-GB" sz="1800" b="1" smtClean="0">
              <a:latin typeface="Arial" charset="0"/>
            </a:endParaRPr>
          </a:p>
        </p:txBody>
      </p:sp>
      <p:sp>
        <p:nvSpPr>
          <p:cNvPr id="68611"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p:spPr>
        <p:txBody>
          <a:bodyPr/>
          <a:lstStyle/>
          <a:p>
            <a:r>
              <a:rPr lang="en-US" smtClean="0">
                <a:cs typeface="Arial" charset="0"/>
              </a:rPr>
              <a:t>Slide </a:t>
            </a:r>
            <a:fld id="{B3E35A47-FA8E-4711-B39E-02487847077B}" type="slidenum">
              <a:rPr lang="en-US" smtClean="0">
                <a:cs typeface="Arial" charset="0"/>
              </a:rPr>
              <a:pPr/>
              <a:t>3</a:t>
            </a:fld>
            <a:endParaRPr lang="en-US" smtClean="0">
              <a:cs typeface="Arial" charset="0"/>
            </a:endParaRPr>
          </a:p>
        </p:txBody>
      </p:sp>
      <p:sp>
        <p:nvSpPr>
          <p:cNvPr id="19458" name="Rectangle 3"/>
          <p:cNvSpPr>
            <a:spLocks noGrp="1" noChangeArrowheads="1"/>
          </p:cNvSpPr>
          <p:nvPr>
            <p:ph type="body" idx="1"/>
          </p:nvPr>
        </p:nvSpPr>
        <p:spPr>
          <a:xfrm>
            <a:off x="642938" y="1143000"/>
            <a:ext cx="7772400" cy="685800"/>
          </a:xfrm>
        </p:spPr>
        <p:txBody>
          <a:bodyPr/>
          <a:lstStyle/>
          <a:p>
            <a:pPr>
              <a:buClr>
                <a:srgbClr val="FF0066"/>
              </a:buClr>
              <a:buSzTx/>
              <a:buFont typeface="Wingdings" pitchFamily="2" charset="2"/>
              <a:buChar char="q"/>
            </a:pPr>
            <a:r>
              <a:rPr lang="en-GB" sz="1800" smtClean="0">
                <a:latin typeface="Arial" charset="0"/>
              </a:rPr>
              <a:t>Those designed to influence the location decisions of firms or individuals (MICRO instruments)</a:t>
            </a:r>
          </a:p>
        </p:txBody>
      </p:sp>
      <p:sp>
        <p:nvSpPr>
          <p:cNvPr id="19459" name="Text Box 6"/>
          <p:cNvSpPr txBox="1">
            <a:spLocks noChangeArrowheads="1"/>
          </p:cNvSpPr>
          <p:nvPr/>
        </p:nvSpPr>
        <p:spPr bwMode="auto">
          <a:xfrm>
            <a:off x="3352800" y="1905000"/>
            <a:ext cx="2209800" cy="365125"/>
          </a:xfrm>
          <a:prstGeom prst="rect">
            <a:avLst/>
          </a:prstGeom>
          <a:solidFill>
            <a:srgbClr val="CCFFFF"/>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Micro policy options</a:t>
            </a:r>
          </a:p>
        </p:txBody>
      </p:sp>
      <p:sp>
        <p:nvSpPr>
          <p:cNvPr id="19460" name="Text Box 7"/>
          <p:cNvSpPr txBox="1">
            <a:spLocks noChangeArrowheads="1"/>
          </p:cNvSpPr>
          <p:nvPr/>
        </p:nvSpPr>
        <p:spPr bwMode="auto">
          <a:xfrm>
            <a:off x="533400" y="2133600"/>
            <a:ext cx="2209800" cy="609600"/>
          </a:xfrm>
          <a:prstGeom prst="rect">
            <a:avLst/>
          </a:prstGeom>
          <a:solidFill>
            <a:schemeClr val="hlink"/>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Policies to reallocate labour</a:t>
            </a:r>
          </a:p>
        </p:txBody>
      </p:sp>
      <p:sp>
        <p:nvSpPr>
          <p:cNvPr id="19461" name="Text Box 8"/>
          <p:cNvSpPr txBox="1">
            <a:spLocks noChangeArrowheads="1"/>
          </p:cNvSpPr>
          <p:nvPr/>
        </p:nvSpPr>
        <p:spPr bwMode="auto">
          <a:xfrm>
            <a:off x="6172200" y="2133600"/>
            <a:ext cx="2209800" cy="609600"/>
          </a:xfrm>
          <a:prstGeom prst="rect">
            <a:avLst/>
          </a:prstGeom>
          <a:solidFill>
            <a:srgbClr val="FF9900"/>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Policies to reallocate capital</a:t>
            </a:r>
          </a:p>
        </p:txBody>
      </p:sp>
      <p:sp>
        <p:nvSpPr>
          <p:cNvPr id="19462" name="Text Box 9"/>
          <p:cNvSpPr txBox="1">
            <a:spLocks noChangeArrowheads="1"/>
          </p:cNvSpPr>
          <p:nvPr/>
        </p:nvSpPr>
        <p:spPr bwMode="auto">
          <a:xfrm>
            <a:off x="381000" y="3200400"/>
            <a:ext cx="1295400" cy="365125"/>
          </a:xfrm>
          <a:prstGeom prst="rect">
            <a:avLst/>
          </a:prstGeom>
          <a:solidFill>
            <a:srgbClr val="99CC00"/>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In situ</a:t>
            </a:r>
          </a:p>
        </p:txBody>
      </p:sp>
      <p:sp>
        <p:nvSpPr>
          <p:cNvPr id="19463" name="Text Box 10"/>
          <p:cNvSpPr txBox="1">
            <a:spLocks noChangeArrowheads="1"/>
          </p:cNvSpPr>
          <p:nvPr/>
        </p:nvSpPr>
        <p:spPr bwMode="auto">
          <a:xfrm>
            <a:off x="1828800" y="3124200"/>
            <a:ext cx="1447800" cy="609600"/>
          </a:xfrm>
          <a:prstGeom prst="rect">
            <a:avLst/>
          </a:prstGeom>
          <a:solidFill>
            <a:srgbClr val="99CC00"/>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Spatial reallocation</a:t>
            </a:r>
          </a:p>
        </p:txBody>
      </p:sp>
      <p:sp>
        <p:nvSpPr>
          <p:cNvPr id="19464" name="Text Box 11"/>
          <p:cNvSpPr txBox="1">
            <a:spLocks noChangeArrowheads="1"/>
          </p:cNvSpPr>
          <p:nvPr/>
        </p:nvSpPr>
        <p:spPr bwMode="auto">
          <a:xfrm>
            <a:off x="2971800" y="4038600"/>
            <a:ext cx="1524000" cy="609600"/>
          </a:xfrm>
          <a:prstGeom prst="rect">
            <a:avLst/>
          </a:prstGeom>
          <a:solidFill>
            <a:srgbClr val="CCFFCC"/>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LM efficiency policies</a:t>
            </a:r>
          </a:p>
        </p:txBody>
      </p:sp>
      <p:sp>
        <p:nvSpPr>
          <p:cNvPr id="19465" name="Text Box 12"/>
          <p:cNvSpPr txBox="1">
            <a:spLocks noChangeArrowheads="1"/>
          </p:cNvSpPr>
          <p:nvPr/>
        </p:nvSpPr>
        <p:spPr bwMode="auto">
          <a:xfrm>
            <a:off x="1600200" y="4038600"/>
            <a:ext cx="1143000" cy="609600"/>
          </a:xfrm>
          <a:prstGeom prst="rect">
            <a:avLst/>
          </a:prstGeom>
          <a:solidFill>
            <a:srgbClr val="CCFFCC"/>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Mobility policies</a:t>
            </a:r>
          </a:p>
        </p:txBody>
      </p:sp>
      <p:sp>
        <p:nvSpPr>
          <p:cNvPr id="19466" name="Text Box 13"/>
          <p:cNvSpPr txBox="1">
            <a:spLocks noChangeArrowheads="1"/>
          </p:cNvSpPr>
          <p:nvPr/>
        </p:nvSpPr>
        <p:spPr bwMode="auto">
          <a:xfrm>
            <a:off x="228600" y="4038600"/>
            <a:ext cx="1219200" cy="609600"/>
          </a:xfrm>
          <a:prstGeom prst="rect">
            <a:avLst/>
          </a:prstGeom>
          <a:solidFill>
            <a:srgbClr val="CCFFCC"/>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Migration policies</a:t>
            </a:r>
          </a:p>
        </p:txBody>
      </p:sp>
      <p:sp>
        <p:nvSpPr>
          <p:cNvPr id="19467" name="Line 14"/>
          <p:cNvSpPr>
            <a:spLocks noChangeShapeType="1"/>
          </p:cNvSpPr>
          <p:nvPr/>
        </p:nvSpPr>
        <p:spPr bwMode="auto">
          <a:xfrm>
            <a:off x="914400" y="3886200"/>
            <a:ext cx="2819400" cy="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68" name="Line 15"/>
          <p:cNvSpPr>
            <a:spLocks noChangeShapeType="1"/>
          </p:cNvSpPr>
          <p:nvPr/>
        </p:nvSpPr>
        <p:spPr bwMode="auto">
          <a:xfrm>
            <a:off x="914400" y="3886200"/>
            <a:ext cx="0" cy="15240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69" name="Line 16"/>
          <p:cNvSpPr>
            <a:spLocks noChangeShapeType="1"/>
          </p:cNvSpPr>
          <p:nvPr/>
        </p:nvSpPr>
        <p:spPr bwMode="auto">
          <a:xfrm>
            <a:off x="2133600" y="3886200"/>
            <a:ext cx="0" cy="15240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70" name="Line 18"/>
          <p:cNvSpPr>
            <a:spLocks noChangeShapeType="1"/>
          </p:cNvSpPr>
          <p:nvPr/>
        </p:nvSpPr>
        <p:spPr bwMode="auto">
          <a:xfrm>
            <a:off x="3733800" y="3886200"/>
            <a:ext cx="0" cy="15240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71" name="Line 19"/>
          <p:cNvSpPr>
            <a:spLocks noChangeShapeType="1"/>
          </p:cNvSpPr>
          <p:nvPr/>
        </p:nvSpPr>
        <p:spPr bwMode="auto">
          <a:xfrm>
            <a:off x="1143000" y="2971800"/>
            <a:ext cx="1600200" cy="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72" name="Line 20"/>
          <p:cNvSpPr>
            <a:spLocks noChangeShapeType="1"/>
          </p:cNvSpPr>
          <p:nvPr/>
        </p:nvSpPr>
        <p:spPr bwMode="auto">
          <a:xfrm>
            <a:off x="2743200" y="2971800"/>
            <a:ext cx="0" cy="15240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73" name="Line 21"/>
          <p:cNvSpPr>
            <a:spLocks noChangeShapeType="1"/>
          </p:cNvSpPr>
          <p:nvPr/>
        </p:nvSpPr>
        <p:spPr bwMode="auto">
          <a:xfrm>
            <a:off x="1143000" y="2971800"/>
            <a:ext cx="0" cy="22860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74" name="Line 22"/>
          <p:cNvSpPr>
            <a:spLocks noChangeShapeType="1"/>
          </p:cNvSpPr>
          <p:nvPr/>
        </p:nvSpPr>
        <p:spPr bwMode="auto">
          <a:xfrm>
            <a:off x="1676400" y="2743200"/>
            <a:ext cx="0" cy="22860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75" name="Line 24"/>
          <p:cNvSpPr>
            <a:spLocks noChangeShapeType="1"/>
          </p:cNvSpPr>
          <p:nvPr/>
        </p:nvSpPr>
        <p:spPr bwMode="auto">
          <a:xfrm>
            <a:off x="2743200" y="2514600"/>
            <a:ext cx="3429000" cy="0"/>
          </a:xfrm>
          <a:prstGeom prst="line">
            <a:avLst/>
          </a:prstGeom>
          <a:noFill/>
          <a:ln w="57150">
            <a:solidFill>
              <a:schemeClr val="tx1"/>
            </a:solidFill>
            <a:round/>
            <a:headEnd type="none" w="sm" len="sm"/>
            <a:tailEnd type="none" w="sm" len="sm"/>
          </a:ln>
        </p:spPr>
        <p:txBody>
          <a:bodyPr wrap="none" lIns="92075" tIns="46038" rIns="92075" bIns="46038" anchor="ctr"/>
          <a:lstStyle/>
          <a:p>
            <a:endParaRPr lang="en-US"/>
          </a:p>
        </p:txBody>
      </p:sp>
      <p:sp>
        <p:nvSpPr>
          <p:cNvPr id="19476" name="Line 25"/>
          <p:cNvSpPr>
            <a:spLocks noChangeShapeType="1"/>
          </p:cNvSpPr>
          <p:nvPr/>
        </p:nvSpPr>
        <p:spPr bwMode="auto">
          <a:xfrm>
            <a:off x="4419600" y="2286000"/>
            <a:ext cx="0" cy="228600"/>
          </a:xfrm>
          <a:prstGeom prst="line">
            <a:avLst/>
          </a:prstGeom>
          <a:noFill/>
          <a:ln w="57150">
            <a:solidFill>
              <a:schemeClr val="tx1"/>
            </a:solidFill>
            <a:round/>
            <a:headEnd type="none" w="sm" len="sm"/>
            <a:tailEnd type="none" w="sm" len="sm"/>
          </a:ln>
        </p:spPr>
        <p:txBody>
          <a:bodyPr wrap="none" lIns="92075" tIns="46038" rIns="92075" bIns="46038" anchor="ctr"/>
          <a:lstStyle/>
          <a:p>
            <a:endParaRPr lang="en-US"/>
          </a:p>
        </p:txBody>
      </p:sp>
      <p:sp>
        <p:nvSpPr>
          <p:cNvPr id="19477" name="Text Box 26"/>
          <p:cNvSpPr txBox="1">
            <a:spLocks noChangeArrowheads="1"/>
          </p:cNvSpPr>
          <p:nvPr/>
        </p:nvSpPr>
        <p:spPr bwMode="auto">
          <a:xfrm>
            <a:off x="3886200" y="3124200"/>
            <a:ext cx="1447800" cy="609600"/>
          </a:xfrm>
          <a:prstGeom prst="rect">
            <a:avLst/>
          </a:prstGeom>
          <a:solidFill>
            <a:srgbClr val="FF9966"/>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Efficiency of capital mkts.</a:t>
            </a:r>
          </a:p>
        </p:txBody>
      </p:sp>
      <p:sp>
        <p:nvSpPr>
          <p:cNvPr id="19478" name="Text Box 27"/>
          <p:cNvSpPr txBox="1">
            <a:spLocks noChangeArrowheads="1"/>
          </p:cNvSpPr>
          <p:nvPr/>
        </p:nvSpPr>
        <p:spPr bwMode="auto">
          <a:xfrm>
            <a:off x="5638800" y="3124200"/>
            <a:ext cx="1371600" cy="609600"/>
          </a:xfrm>
          <a:prstGeom prst="rect">
            <a:avLst/>
          </a:prstGeom>
          <a:solidFill>
            <a:srgbClr val="FF9966"/>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Efficiency of firms</a:t>
            </a:r>
          </a:p>
        </p:txBody>
      </p:sp>
      <p:sp>
        <p:nvSpPr>
          <p:cNvPr id="19479" name="Line 28"/>
          <p:cNvSpPr>
            <a:spLocks noChangeShapeType="1"/>
          </p:cNvSpPr>
          <p:nvPr/>
        </p:nvSpPr>
        <p:spPr bwMode="auto">
          <a:xfrm>
            <a:off x="2590800" y="3733800"/>
            <a:ext cx="0" cy="152400"/>
          </a:xfrm>
          <a:prstGeom prst="line">
            <a:avLst/>
          </a:prstGeom>
          <a:noFill/>
          <a:ln w="38100">
            <a:solidFill>
              <a:srgbClr val="008000"/>
            </a:solidFill>
            <a:round/>
            <a:headEnd type="none" w="sm" len="sm"/>
            <a:tailEnd type="none" w="sm" len="sm"/>
          </a:ln>
        </p:spPr>
        <p:txBody>
          <a:bodyPr wrap="none" lIns="92075" tIns="46038" rIns="92075" bIns="46038" anchor="ctr"/>
          <a:lstStyle/>
          <a:p>
            <a:endParaRPr lang="en-US"/>
          </a:p>
        </p:txBody>
      </p:sp>
      <p:sp>
        <p:nvSpPr>
          <p:cNvPr id="19480" name="Text Box 29"/>
          <p:cNvSpPr txBox="1">
            <a:spLocks noChangeArrowheads="1"/>
          </p:cNvSpPr>
          <p:nvPr/>
        </p:nvSpPr>
        <p:spPr bwMode="auto">
          <a:xfrm>
            <a:off x="7391400" y="3124200"/>
            <a:ext cx="1371600" cy="609600"/>
          </a:xfrm>
          <a:prstGeom prst="rect">
            <a:avLst/>
          </a:prstGeom>
          <a:solidFill>
            <a:srgbClr val="FF9966"/>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Social capital</a:t>
            </a:r>
          </a:p>
        </p:txBody>
      </p:sp>
      <p:sp>
        <p:nvSpPr>
          <p:cNvPr id="19481" name="Line 30"/>
          <p:cNvSpPr>
            <a:spLocks noChangeShapeType="1"/>
          </p:cNvSpPr>
          <p:nvPr/>
        </p:nvSpPr>
        <p:spPr bwMode="auto">
          <a:xfrm>
            <a:off x="4572000" y="2895600"/>
            <a:ext cx="3429000" cy="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82" name="Line 31"/>
          <p:cNvSpPr>
            <a:spLocks noChangeShapeType="1"/>
          </p:cNvSpPr>
          <p:nvPr/>
        </p:nvSpPr>
        <p:spPr bwMode="auto">
          <a:xfrm>
            <a:off x="8001000" y="2895600"/>
            <a:ext cx="0" cy="2286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83" name="Line 32"/>
          <p:cNvSpPr>
            <a:spLocks noChangeShapeType="1"/>
          </p:cNvSpPr>
          <p:nvPr/>
        </p:nvSpPr>
        <p:spPr bwMode="auto">
          <a:xfrm>
            <a:off x="4572000" y="2895600"/>
            <a:ext cx="0" cy="2286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84" name="Line 33"/>
          <p:cNvSpPr>
            <a:spLocks noChangeShapeType="1"/>
          </p:cNvSpPr>
          <p:nvPr/>
        </p:nvSpPr>
        <p:spPr bwMode="auto">
          <a:xfrm>
            <a:off x="6172200" y="2895600"/>
            <a:ext cx="0" cy="2286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85" name="Line 34"/>
          <p:cNvSpPr>
            <a:spLocks noChangeShapeType="1"/>
          </p:cNvSpPr>
          <p:nvPr/>
        </p:nvSpPr>
        <p:spPr bwMode="auto">
          <a:xfrm>
            <a:off x="7162800" y="2743200"/>
            <a:ext cx="0" cy="1524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86" name="Text Box 35"/>
          <p:cNvSpPr txBox="1">
            <a:spLocks noChangeArrowheads="1"/>
          </p:cNvSpPr>
          <p:nvPr/>
        </p:nvSpPr>
        <p:spPr bwMode="auto">
          <a:xfrm>
            <a:off x="6781800" y="4038600"/>
            <a:ext cx="1371600" cy="609600"/>
          </a:xfrm>
          <a:prstGeom prst="rect">
            <a:avLst/>
          </a:prstGeom>
          <a:solidFill>
            <a:srgbClr val="FF9966"/>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Admin controls</a:t>
            </a:r>
          </a:p>
        </p:txBody>
      </p:sp>
      <p:sp>
        <p:nvSpPr>
          <p:cNvPr id="19487" name="Text Box 36"/>
          <p:cNvSpPr txBox="1">
            <a:spLocks noChangeArrowheads="1"/>
          </p:cNvSpPr>
          <p:nvPr/>
        </p:nvSpPr>
        <p:spPr bwMode="auto">
          <a:xfrm>
            <a:off x="4953000" y="4038600"/>
            <a:ext cx="1371600" cy="609600"/>
          </a:xfrm>
          <a:prstGeom prst="rect">
            <a:avLst/>
          </a:prstGeom>
          <a:solidFill>
            <a:srgbClr val="FF9966"/>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Taxes &amp; Subsidies</a:t>
            </a:r>
          </a:p>
        </p:txBody>
      </p:sp>
      <p:sp>
        <p:nvSpPr>
          <p:cNvPr id="19488" name="Line 37"/>
          <p:cNvSpPr>
            <a:spLocks noChangeShapeType="1"/>
          </p:cNvSpPr>
          <p:nvPr/>
        </p:nvSpPr>
        <p:spPr bwMode="auto">
          <a:xfrm>
            <a:off x="5486400" y="2895600"/>
            <a:ext cx="0" cy="11430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89" name="Line 38"/>
          <p:cNvSpPr>
            <a:spLocks noChangeShapeType="1"/>
          </p:cNvSpPr>
          <p:nvPr/>
        </p:nvSpPr>
        <p:spPr bwMode="auto">
          <a:xfrm>
            <a:off x="7239000" y="2895600"/>
            <a:ext cx="0" cy="11430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90" name="Text Box 39"/>
          <p:cNvSpPr txBox="1">
            <a:spLocks noChangeArrowheads="1"/>
          </p:cNvSpPr>
          <p:nvPr/>
        </p:nvSpPr>
        <p:spPr bwMode="auto">
          <a:xfrm>
            <a:off x="4191000" y="5029200"/>
            <a:ext cx="1371600" cy="365125"/>
          </a:xfrm>
          <a:prstGeom prst="rect">
            <a:avLst/>
          </a:prstGeom>
          <a:solidFill>
            <a:srgbClr val="FFCC00"/>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Output</a:t>
            </a:r>
          </a:p>
        </p:txBody>
      </p:sp>
      <p:sp>
        <p:nvSpPr>
          <p:cNvPr id="19491" name="Text Box 40"/>
          <p:cNvSpPr txBox="1">
            <a:spLocks noChangeArrowheads="1"/>
          </p:cNvSpPr>
          <p:nvPr/>
        </p:nvSpPr>
        <p:spPr bwMode="auto">
          <a:xfrm>
            <a:off x="2209800" y="5029200"/>
            <a:ext cx="1371600" cy="365125"/>
          </a:xfrm>
          <a:prstGeom prst="rect">
            <a:avLst/>
          </a:prstGeom>
          <a:solidFill>
            <a:srgbClr val="FFCC00"/>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Inputs</a:t>
            </a:r>
          </a:p>
        </p:txBody>
      </p:sp>
      <p:sp>
        <p:nvSpPr>
          <p:cNvPr id="19492" name="Text Box 41"/>
          <p:cNvSpPr txBox="1">
            <a:spLocks noChangeArrowheads="1"/>
          </p:cNvSpPr>
          <p:nvPr/>
        </p:nvSpPr>
        <p:spPr bwMode="auto">
          <a:xfrm>
            <a:off x="6248400" y="5029200"/>
            <a:ext cx="1371600" cy="365125"/>
          </a:xfrm>
          <a:prstGeom prst="rect">
            <a:avLst/>
          </a:prstGeom>
          <a:solidFill>
            <a:srgbClr val="FFCC00"/>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Technology</a:t>
            </a:r>
          </a:p>
        </p:txBody>
      </p:sp>
      <p:sp>
        <p:nvSpPr>
          <p:cNvPr id="19493" name="Line 42"/>
          <p:cNvSpPr>
            <a:spLocks noChangeShapeType="1"/>
          </p:cNvSpPr>
          <p:nvPr/>
        </p:nvSpPr>
        <p:spPr bwMode="auto">
          <a:xfrm>
            <a:off x="2895600" y="4876800"/>
            <a:ext cx="4191000" cy="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94" name="Line 43"/>
          <p:cNvSpPr>
            <a:spLocks noChangeShapeType="1"/>
          </p:cNvSpPr>
          <p:nvPr/>
        </p:nvSpPr>
        <p:spPr bwMode="auto">
          <a:xfrm>
            <a:off x="5562600" y="4648200"/>
            <a:ext cx="0" cy="2286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95" name="Line 44"/>
          <p:cNvSpPr>
            <a:spLocks noChangeShapeType="1"/>
          </p:cNvSpPr>
          <p:nvPr/>
        </p:nvSpPr>
        <p:spPr bwMode="auto">
          <a:xfrm>
            <a:off x="7086600" y="4876800"/>
            <a:ext cx="0" cy="1524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96" name="Line 45"/>
          <p:cNvSpPr>
            <a:spLocks noChangeShapeType="1"/>
          </p:cNvSpPr>
          <p:nvPr/>
        </p:nvSpPr>
        <p:spPr bwMode="auto">
          <a:xfrm>
            <a:off x="2895600" y="4876800"/>
            <a:ext cx="0" cy="1524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97" name="Line 46"/>
          <p:cNvSpPr>
            <a:spLocks noChangeShapeType="1"/>
          </p:cNvSpPr>
          <p:nvPr/>
        </p:nvSpPr>
        <p:spPr bwMode="auto">
          <a:xfrm>
            <a:off x="4876800" y="4876800"/>
            <a:ext cx="0" cy="1524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498" name="Text Box 47"/>
          <p:cNvSpPr txBox="1">
            <a:spLocks noChangeArrowheads="1"/>
          </p:cNvSpPr>
          <p:nvPr/>
        </p:nvSpPr>
        <p:spPr bwMode="auto">
          <a:xfrm>
            <a:off x="533400" y="5791200"/>
            <a:ext cx="1371600" cy="365125"/>
          </a:xfrm>
          <a:prstGeom prst="rect">
            <a:avLst/>
          </a:prstGeom>
          <a:solidFill>
            <a:srgbClr val="FFCC99"/>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Labour</a:t>
            </a:r>
          </a:p>
        </p:txBody>
      </p:sp>
      <p:sp>
        <p:nvSpPr>
          <p:cNvPr id="19499" name="Text Box 48"/>
          <p:cNvSpPr txBox="1">
            <a:spLocks noChangeArrowheads="1"/>
          </p:cNvSpPr>
          <p:nvPr/>
        </p:nvSpPr>
        <p:spPr bwMode="auto">
          <a:xfrm>
            <a:off x="2133600" y="5791200"/>
            <a:ext cx="1371600" cy="365125"/>
          </a:xfrm>
          <a:prstGeom prst="rect">
            <a:avLst/>
          </a:prstGeom>
          <a:solidFill>
            <a:srgbClr val="FFCC99"/>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Capital</a:t>
            </a:r>
          </a:p>
        </p:txBody>
      </p:sp>
      <p:sp>
        <p:nvSpPr>
          <p:cNvPr id="19500" name="Text Box 49"/>
          <p:cNvSpPr txBox="1">
            <a:spLocks noChangeArrowheads="1"/>
          </p:cNvSpPr>
          <p:nvPr/>
        </p:nvSpPr>
        <p:spPr bwMode="auto">
          <a:xfrm>
            <a:off x="3733800" y="5791200"/>
            <a:ext cx="1371600" cy="365125"/>
          </a:xfrm>
          <a:prstGeom prst="rect">
            <a:avLst/>
          </a:prstGeom>
          <a:solidFill>
            <a:srgbClr val="FFCC99"/>
          </a:solidFill>
          <a:ln w="28575">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600" b="1">
                <a:latin typeface="Arial" charset="0"/>
              </a:rPr>
              <a:t>Other</a:t>
            </a:r>
          </a:p>
        </p:txBody>
      </p:sp>
      <p:sp>
        <p:nvSpPr>
          <p:cNvPr id="19501" name="Line 50"/>
          <p:cNvSpPr>
            <a:spLocks noChangeShapeType="1"/>
          </p:cNvSpPr>
          <p:nvPr/>
        </p:nvSpPr>
        <p:spPr bwMode="auto">
          <a:xfrm>
            <a:off x="1295400" y="5562600"/>
            <a:ext cx="3124200" cy="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502" name="Line 51"/>
          <p:cNvSpPr>
            <a:spLocks noChangeShapeType="1"/>
          </p:cNvSpPr>
          <p:nvPr/>
        </p:nvSpPr>
        <p:spPr bwMode="auto">
          <a:xfrm>
            <a:off x="2895600" y="5410200"/>
            <a:ext cx="0" cy="1524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503" name="Line 52"/>
          <p:cNvSpPr>
            <a:spLocks noChangeShapeType="1"/>
          </p:cNvSpPr>
          <p:nvPr/>
        </p:nvSpPr>
        <p:spPr bwMode="auto">
          <a:xfrm>
            <a:off x="1295400" y="5562600"/>
            <a:ext cx="0" cy="2286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504" name="Line 53"/>
          <p:cNvSpPr>
            <a:spLocks noChangeShapeType="1"/>
          </p:cNvSpPr>
          <p:nvPr/>
        </p:nvSpPr>
        <p:spPr bwMode="auto">
          <a:xfrm>
            <a:off x="4419600" y="5562600"/>
            <a:ext cx="0" cy="2286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505" name="Line 54"/>
          <p:cNvSpPr>
            <a:spLocks noChangeShapeType="1"/>
          </p:cNvSpPr>
          <p:nvPr/>
        </p:nvSpPr>
        <p:spPr bwMode="auto">
          <a:xfrm>
            <a:off x="2819400" y="5562600"/>
            <a:ext cx="0" cy="228600"/>
          </a:xfrm>
          <a:prstGeom prst="line">
            <a:avLst/>
          </a:prstGeom>
          <a:noFill/>
          <a:ln w="38100">
            <a:solidFill>
              <a:srgbClr val="FF0066"/>
            </a:solidFill>
            <a:round/>
            <a:headEnd type="none" w="sm" len="sm"/>
            <a:tailEnd type="none" w="sm" len="sm"/>
          </a:ln>
        </p:spPr>
        <p:txBody>
          <a:bodyPr wrap="none" lIns="92075" tIns="46038" rIns="92075" bIns="46038" anchor="ctr"/>
          <a:lstStyle/>
          <a:p>
            <a:endParaRPr lang="en-US"/>
          </a:p>
        </p:txBody>
      </p:sp>
      <p:sp>
        <p:nvSpPr>
          <p:cNvPr id="19506"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
        <p:nvSpPr>
          <p:cNvPr id="19507" name="TextBox 6"/>
          <p:cNvSpPr txBox="1">
            <a:spLocks noChangeArrowheads="1"/>
          </p:cNvSpPr>
          <p:nvPr/>
        </p:nvSpPr>
        <p:spPr bwMode="auto">
          <a:xfrm>
            <a:off x="5572125" y="5715000"/>
            <a:ext cx="2428875" cy="400050"/>
          </a:xfrm>
          <a:prstGeom prst="rect">
            <a:avLst/>
          </a:prstGeom>
          <a:noFill/>
          <a:ln w="9525">
            <a:noFill/>
            <a:miter lim="800000"/>
            <a:headEnd/>
            <a:tailEnd/>
          </a:ln>
        </p:spPr>
        <p:txBody>
          <a:bodyPr>
            <a:spAutoFit/>
          </a:bodyPr>
          <a:lstStyle/>
          <a:p>
            <a:pPr algn="ctr" eaLnBrk="0" hangingPunct="0">
              <a:buClr>
                <a:schemeClr val="tx2"/>
              </a:buClr>
              <a:buSzPct val="75000"/>
              <a:buFont typeface="Monotype Sorts"/>
              <a:buNone/>
            </a:pPr>
            <a:r>
              <a:rPr lang="en-GB" sz="1000" b="1">
                <a:solidFill>
                  <a:srgbClr val="000099"/>
                </a:solidFill>
                <a:latin typeface="Arial" charset="0"/>
              </a:rPr>
              <a:t>Adapted from Armstrong and Taylor (2000) pp 233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Slide Number Placeholder 5"/>
          <p:cNvSpPr>
            <a:spLocks noGrp="1"/>
          </p:cNvSpPr>
          <p:nvPr>
            <p:ph type="sldNum" sz="quarter" idx="12"/>
          </p:nvPr>
        </p:nvSpPr>
        <p:spPr>
          <a:noFill/>
        </p:spPr>
        <p:txBody>
          <a:bodyPr/>
          <a:lstStyle/>
          <a:p>
            <a:r>
              <a:rPr lang="en-US" smtClean="0">
                <a:cs typeface="Arial" charset="0"/>
              </a:rPr>
              <a:t>Slide </a:t>
            </a:r>
            <a:fld id="{B96FFD31-EBFA-4F84-B238-9B3BB84005FF}" type="slidenum">
              <a:rPr lang="en-US" smtClean="0">
                <a:cs typeface="Arial" charset="0"/>
              </a:rPr>
              <a:pPr/>
              <a:t>4</a:t>
            </a:fld>
            <a:endParaRPr lang="en-US" smtClean="0">
              <a:cs typeface="Arial" charset="0"/>
            </a:endParaRPr>
          </a:p>
        </p:txBody>
      </p:sp>
      <p:sp>
        <p:nvSpPr>
          <p:cNvPr id="20482" name="Rectangle 3"/>
          <p:cNvSpPr>
            <a:spLocks noGrp="1" noChangeArrowheads="1"/>
          </p:cNvSpPr>
          <p:nvPr>
            <p:ph type="body" idx="1"/>
          </p:nvPr>
        </p:nvSpPr>
        <p:spPr>
          <a:xfrm>
            <a:off x="838200" y="1981200"/>
            <a:ext cx="7772400" cy="4114800"/>
          </a:xfrm>
        </p:spPr>
        <p:txBody>
          <a:bodyPr/>
          <a:lstStyle/>
          <a:p>
            <a:pPr>
              <a:lnSpc>
                <a:spcPct val="150000"/>
              </a:lnSpc>
              <a:buClr>
                <a:srgbClr val="FF0066"/>
              </a:buClr>
              <a:buSzTx/>
              <a:buFont typeface="Wingdings" pitchFamily="2" charset="2"/>
              <a:buChar char="q"/>
            </a:pPr>
            <a:r>
              <a:rPr lang="en-GB" sz="1800" smtClean="0">
                <a:latin typeface="Arial" charset="0"/>
              </a:rPr>
              <a:t>Policies to relocate labour have been small-scale in expenditure terms</a:t>
            </a:r>
          </a:p>
          <a:p>
            <a:pPr>
              <a:lnSpc>
                <a:spcPct val="150000"/>
              </a:lnSpc>
              <a:buClr>
                <a:srgbClr val="FF0066"/>
              </a:buClr>
              <a:buSzTx/>
              <a:buFont typeface="Wingdings" pitchFamily="2" charset="2"/>
              <a:buChar char="q"/>
            </a:pPr>
            <a:r>
              <a:rPr lang="en-GB" sz="1800" smtClean="0">
                <a:latin typeface="Arial" charset="0"/>
              </a:rPr>
              <a:t>1945 -1960 inter-regional movement of firms regulated through IDCs</a:t>
            </a:r>
            <a:r>
              <a:rPr lang="en-GB" sz="1800" b="1" smtClean="0">
                <a:latin typeface="Arial" charset="0"/>
              </a:rPr>
              <a:t> </a:t>
            </a:r>
            <a:r>
              <a:rPr lang="en-GB" sz="1800" smtClean="0">
                <a:latin typeface="Arial" charset="0"/>
              </a:rPr>
              <a:t>backed up by the use of small-scale loans/grants and advance factory building on new industrial estates.</a:t>
            </a:r>
            <a:endParaRPr lang="en-GB" smtClean="0"/>
          </a:p>
          <a:p>
            <a:pPr>
              <a:lnSpc>
                <a:spcPct val="150000"/>
              </a:lnSpc>
              <a:buClr>
                <a:srgbClr val="FF0066"/>
              </a:buClr>
              <a:buSzTx/>
              <a:buFont typeface="Wingdings" pitchFamily="2" charset="2"/>
              <a:buChar char="q"/>
            </a:pPr>
            <a:r>
              <a:rPr lang="en-GB" sz="1800" smtClean="0">
                <a:latin typeface="Arial" charset="0"/>
              </a:rPr>
              <a:t>1963 - 1975 IDCs strengthened, tax breaks on capital investment and automatic capital grants, labour subsidies after 1967, growth poles.</a:t>
            </a:r>
          </a:p>
          <a:p>
            <a:pPr>
              <a:lnSpc>
                <a:spcPct val="150000"/>
              </a:lnSpc>
              <a:buClr>
                <a:srgbClr val="FF0066"/>
              </a:buClr>
              <a:buSzTx/>
              <a:buFont typeface="Wingdings" pitchFamily="2" charset="2"/>
              <a:buChar char="q"/>
            </a:pPr>
            <a:r>
              <a:rPr lang="en-GB" sz="1800" smtClean="0">
                <a:latin typeface="Arial" charset="0"/>
              </a:rPr>
              <a:t>Area of UK eligible for assistance increased substantially DAs and SDAs</a:t>
            </a:r>
          </a:p>
          <a:p>
            <a:pPr>
              <a:lnSpc>
                <a:spcPct val="150000"/>
              </a:lnSpc>
              <a:buClr>
                <a:srgbClr val="FF0066"/>
              </a:buClr>
              <a:buSzTx/>
              <a:buFont typeface="Wingdings" pitchFamily="2" charset="2"/>
              <a:buChar char="q"/>
            </a:pPr>
            <a:r>
              <a:rPr lang="en-GB" sz="1800" smtClean="0">
                <a:latin typeface="Arial" charset="0"/>
              </a:rPr>
              <a:t>Discretionary grants for businesses available throughout the period.	</a:t>
            </a:r>
          </a:p>
        </p:txBody>
      </p:sp>
      <p:sp>
        <p:nvSpPr>
          <p:cNvPr id="20483" name="Rectangle 5"/>
          <p:cNvSpPr>
            <a:spLocks noChangeArrowheads="1"/>
          </p:cNvSpPr>
          <p:nvPr/>
        </p:nvSpPr>
        <p:spPr bwMode="auto">
          <a:xfrm>
            <a:off x="1828800" y="1219200"/>
            <a:ext cx="5526088"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a:solidFill>
                  <a:srgbClr val="FF0066"/>
                </a:solidFill>
                <a:latin typeface="Arial" charset="0"/>
              </a:rPr>
              <a:t>The main historical approaches</a:t>
            </a:r>
          </a:p>
        </p:txBody>
      </p:sp>
      <p:sp>
        <p:nvSpPr>
          <p:cNvPr id="20484"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p:spPr>
        <p:txBody>
          <a:bodyPr/>
          <a:lstStyle/>
          <a:p>
            <a:r>
              <a:rPr lang="en-US" smtClean="0">
                <a:cs typeface="Arial" charset="0"/>
              </a:rPr>
              <a:t>Slide </a:t>
            </a:r>
            <a:fld id="{06409150-9609-48AD-B528-07055313605F}" type="slidenum">
              <a:rPr lang="en-US" smtClean="0">
                <a:cs typeface="Arial" charset="0"/>
              </a:rPr>
              <a:pPr/>
              <a:t>5</a:t>
            </a:fld>
            <a:endParaRPr lang="en-US" smtClean="0">
              <a:cs typeface="Arial" charset="0"/>
            </a:endParaRPr>
          </a:p>
        </p:txBody>
      </p:sp>
      <p:sp>
        <p:nvSpPr>
          <p:cNvPr id="21506" name="Rectangle 1027"/>
          <p:cNvSpPr>
            <a:spLocks noGrp="1" noChangeArrowheads="1"/>
          </p:cNvSpPr>
          <p:nvPr>
            <p:ph type="body" idx="1"/>
          </p:nvPr>
        </p:nvSpPr>
        <p:spPr>
          <a:xfrm>
            <a:off x="838200" y="2057400"/>
            <a:ext cx="7772400" cy="3962400"/>
          </a:xfrm>
        </p:spPr>
        <p:txBody>
          <a:bodyPr/>
          <a:lstStyle/>
          <a:p>
            <a:pPr>
              <a:lnSpc>
                <a:spcPct val="110000"/>
              </a:lnSpc>
              <a:buClr>
                <a:srgbClr val="FF0066"/>
              </a:buClr>
              <a:buSzTx/>
              <a:buFont typeface="Wingdings" pitchFamily="2" charset="2"/>
              <a:buChar char="q"/>
            </a:pPr>
            <a:r>
              <a:rPr lang="en-GB" sz="1800" smtClean="0">
                <a:latin typeface="Arial" charset="0"/>
              </a:rPr>
              <a:t>2 forms - land use planning regulations, industrial development certificates.</a:t>
            </a:r>
          </a:p>
          <a:p>
            <a:pPr>
              <a:lnSpc>
                <a:spcPct val="110000"/>
              </a:lnSpc>
              <a:buClr>
                <a:srgbClr val="FF0066"/>
              </a:buClr>
              <a:buSzTx/>
              <a:buFont typeface="Wingdings" pitchFamily="2" charset="2"/>
              <a:buChar char="q"/>
            </a:pPr>
            <a:r>
              <a:rPr lang="en-GB" sz="1800" smtClean="0">
                <a:latin typeface="Arial" charset="0"/>
              </a:rPr>
              <a:t>Aimed at manufacturing - later to include office development.</a:t>
            </a:r>
          </a:p>
          <a:p>
            <a:pPr>
              <a:lnSpc>
                <a:spcPct val="110000"/>
              </a:lnSpc>
              <a:buClr>
                <a:srgbClr val="FF0066"/>
              </a:buClr>
              <a:buSzTx/>
              <a:buFont typeface="Wingdings" pitchFamily="2" charset="2"/>
              <a:buChar char="q"/>
            </a:pPr>
            <a:r>
              <a:rPr lang="en-GB" sz="1800" smtClean="0">
                <a:latin typeface="Arial" charset="0"/>
              </a:rPr>
              <a:t>Designed to divert industry into DAs to diversify the regional economy</a:t>
            </a:r>
          </a:p>
          <a:p>
            <a:pPr>
              <a:lnSpc>
                <a:spcPct val="110000"/>
              </a:lnSpc>
              <a:buClr>
                <a:srgbClr val="FF0066"/>
              </a:buClr>
              <a:buSzTx/>
              <a:buFont typeface="Wingdings" pitchFamily="2" charset="2"/>
              <a:buChar char="q"/>
            </a:pPr>
            <a:r>
              <a:rPr lang="en-GB" sz="1800" smtClean="0">
                <a:latin typeface="Arial" charset="0"/>
              </a:rPr>
              <a:t>Carrot and stick approach</a:t>
            </a:r>
          </a:p>
          <a:p>
            <a:pPr>
              <a:lnSpc>
                <a:spcPct val="110000"/>
              </a:lnSpc>
              <a:buClr>
                <a:srgbClr val="FF0066"/>
              </a:buClr>
              <a:buFont typeface="Monotype Sorts"/>
              <a:buNone/>
            </a:pPr>
            <a:r>
              <a:rPr lang="en-GB" sz="2400" b="1" i="1" smtClean="0">
                <a:latin typeface="Arial" charset="0"/>
              </a:rPr>
              <a:t>Advantages</a:t>
            </a:r>
            <a:endParaRPr lang="en-GB" sz="1800" b="1" i="1" smtClean="0">
              <a:latin typeface="Arial" charset="0"/>
            </a:endParaRPr>
          </a:p>
          <a:p>
            <a:pPr>
              <a:lnSpc>
                <a:spcPct val="110000"/>
              </a:lnSpc>
              <a:buClr>
                <a:srgbClr val="FF0066"/>
              </a:buClr>
              <a:buSzTx/>
              <a:buFont typeface="Wingdings" pitchFamily="2" charset="2"/>
              <a:buChar char="q"/>
            </a:pPr>
            <a:r>
              <a:rPr lang="en-GB" sz="1800" smtClean="0">
                <a:latin typeface="Arial" charset="0"/>
              </a:rPr>
              <a:t>Effective, Cheap, Flexible, Dialogue</a:t>
            </a:r>
            <a:endParaRPr lang="en-GB" sz="1800" b="1" i="1" smtClean="0">
              <a:latin typeface="Arial" charset="0"/>
            </a:endParaRPr>
          </a:p>
          <a:p>
            <a:pPr>
              <a:lnSpc>
                <a:spcPct val="110000"/>
              </a:lnSpc>
              <a:buClr>
                <a:srgbClr val="FF0066"/>
              </a:buClr>
              <a:buFont typeface="Monotype Sorts"/>
              <a:buNone/>
            </a:pPr>
            <a:r>
              <a:rPr lang="en-GB" sz="2400" b="1" i="1" smtClean="0">
                <a:latin typeface="Arial" charset="0"/>
              </a:rPr>
              <a:t>Disadvantages</a:t>
            </a:r>
            <a:endParaRPr lang="en-GB" sz="1800" smtClean="0">
              <a:latin typeface="Arial" charset="0"/>
            </a:endParaRPr>
          </a:p>
          <a:p>
            <a:pPr>
              <a:lnSpc>
                <a:spcPct val="110000"/>
              </a:lnSpc>
              <a:buClr>
                <a:srgbClr val="FF0066"/>
              </a:buClr>
              <a:buSzTx/>
              <a:buFont typeface="Wingdings" pitchFamily="2" charset="2"/>
              <a:buChar char="q"/>
            </a:pPr>
            <a:r>
              <a:rPr lang="en-GB" sz="1800" smtClean="0">
                <a:latin typeface="Arial" charset="0"/>
              </a:rPr>
              <a:t>Effect on efficiency</a:t>
            </a:r>
          </a:p>
          <a:p>
            <a:pPr>
              <a:lnSpc>
                <a:spcPct val="110000"/>
              </a:lnSpc>
              <a:buClr>
                <a:srgbClr val="FF0066"/>
              </a:buClr>
              <a:buSzTx/>
              <a:buFont typeface="Wingdings" pitchFamily="2" charset="2"/>
              <a:buChar char="q"/>
            </a:pPr>
            <a:r>
              <a:rPr lang="en-GB" sz="1800" smtClean="0">
                <a:latin typeface="Arial" charset="0"/>
              </a:rPr>
              <a:t>Reduced investment</a:t>
            </a:r>
          </a:p>
        </p:txBody>
      </p:sp>
      <p:sp>
        <p:nvSpPr>
          <p:cNvPr id="21507" name="Rectangle 1031"/>
          <p:cNvSpPr>
            <a:spLocks noChangeArrowheads="1"/>
          </p:cNvSpPr>
          <p:nvPr/>
        </p:nvSpPr>
        <p:spPr bwMode="auto">
          <a:xfrm>
            <a:off x="882650" y="1219200"/>
            <a:ext cx="7600950" cy="604838"/>
          </a:xfrm>
          <a:prstGeom prst="rect">
            <a:avLst/>
          </a:prstGeom>
          <a:noFill/>
          <a:ln w="12700">
            <a:noFill/>
            <a:miter lim="800000"/>
            <a:headEnd type="none" w="sm" len="sm"/>
            <a:tailEnd type="none" w="sm" len="sm"/>
          </a:ln>
        </p:spPr>
        <p:txBody>
          <a:bodyPr wrap="none" lIns="92075" tIns="46038" rIns="92075" bIns="46038">
            <a:spAutoFit/>
          </a:bodyPr>
          <a:lstStyle/>
          <a:p>
            <a:pPr algn="ctr" eaLnBrk="0" hangingPunct="0">
              <a:lnSpc>
                <a:spcPct val="120000"/>
              </a:lnSpc>
              <a:spcBef>
                <a:spcPct val="20000"/>
              </a:spcBef>
              <a:buClr>
                <a:schemeClr val="bg2"/>
              </a:buClr>
              <a:buSzPct val="75000"/>
              <a:buFont typeface="Monotype Sorts"/>
              <a:buNone/>
            </a:pPr>
            <a:r>
              <a:rPr lang="en-GB" sz="2800" b="1">
                <a:solidFill>
                  <a:srgbClr val="FF0066"/>
                </a:solidFill>
                <a:latin typeface="Arial" charset="0"/>
              </a:rPr>
              <a:t>What was the rational for location controls?</a:t>
            </a:r>
          </a:p>
        </p:txBody>
      </p:sp>
      <p:sp>
        <p:nvSpPr>
          <p:cNvPr id="21508"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Slide Number Placeholder 5"/>
          <p:cNvSpPr>
            <a:spLocks noGrp="1"/>
          </p:cNvSpPr>
          <p:nvPr>
            <p:ph type="sldNum" sz="quarter" idx="12"/>
          </p:nvPr>
        </p:nvSpPr>
        <p:spPr>
          <a:noFill/>
        </p:spPr>
        <p:txBody>
          <a:bodyPr/>
          <a:lstStyle/>
          <a:p>
            <a:r>
              <a:rPr lang="en-US" smtClean="0">
                <a:cs typeface="Arial" charset="0"/>
              </a:rPr>
              <a:t>Slide </a:t>
            </a:r>
            <a:fld id="{B0A9E27B-4E52-4A3D-83AD-047BF5B4409F}" type="slidenum">
              <a:rPr lang="en-US" smtClean="0">
                <a:cs typeface="Arial" charset="0"/>
              </a:rPr>
              <a:pPr/>
              <a:t>6</a:t>
            </a:fld>
            <a:endParaRPr lang="en-US" smtClean="0">
              <a:cs typeface="Arial" charset="0"/>
            </a:endParaRPr>
          </a:p>
        </p:txBody>
      </p:sp>
      <p:sp>
        <p:nvSpPr>
          <p:cNvPr id="22530" name="Rectangle 5"/>
          <p:cNvSpPr>
            <a:spLocks noGrp="1" noChangeArrowheads="1"/>
          </p:cNvSpPr>
          <p:nvPr>
            <p:ph type="body" idx="1"/>
          </p:nvPr>
        </p:nvSpPr>
        <p:spPr>
          <a:xfrm>
            <a:off x="838200" y="1981200"/>
            <a:ext cx="7772400" cy="4040188"/>
          </a:xfrm>
        </p:spPr>
        <p:txBody>
          <a:bodyPr/>
          <a:lstStyle/>
          <a:p>
            <a:pPr>
              <a:buFont typeface="Monotype Sorts"/>
              <a:buNone/>
            </a:pPr>
            <a:r>
              <a:rPr lang="en-GB" sz="1800" b="1" smtClean="0">
                <a:latin typeface="Arial" charset="0"/>
              </a:rPr>
              <a:t>	Tax incentives and capital grants.</a:t>
            </a:r>
          </a:p>
          <a:p>
            <a:pPr>
              <a:buClr>
                <a:srgbClr val="FF0066"/>
              </a:buClr>
              <a:buSzTx/>
              <a:buFont typeface="Wingdings" pitchFamily="2" charset="2"/>
              <a:buChar char="q"/>
            </a:pPr>
            <a:r>
              <a:rPr lang="en-GB" sz="1800" smtClean="0">
                <a:latin typeface="Arial" charset="0"/>
              </a:rPr>
              <a:t>Induce firms to relocate by reducing the cost of investment</a:t>
            </a:r>
          </a:p>
          <a:p>
            <a:pPr>
              <a:buClr>
                <a:srgbClr val="FF0066"/>
              </a:buClr>
              <a:buSzTx/>
              <a:buFont typeface="Wingdings" pitchFamily="2" charset="2"/>
              <a:buChar char="q"/>
            </a:pPr>
            <a:r>
              <a:rPr lang="en-GB" sz="1800" smtClean="0">
                <a:latin typeface="Arial" charset="0"/>
              </a:rPr>
              <a:t>Encourage existing firms to modernise</a:t>
            </a:r>
          </a:p>
          <a:p>
            <a:pPr>
              <a:buClr>
                <a:srgbClr val="FF0066"/>
              </a:buClr>
              <a:buSzTx/>
              <a:buFont typeface="Wingdings" pitchFamily="2" charset="2"/>
              <a:buChar char="q"/>
            </a:pPr>
            <a:r>
              <a:rPr lang="en-GB" sz="1800" smtClean="0">
                <a:latin typeface="Arial" charset="0"/>
              </a:rPr>
              <a:t>Net new investment </a:t>
            </a:r>
            <a:r>
              <a:rPr lang="en-GB" sz="1800" smtClean="0">
                <a:latin typeface="Arial" charset="0"/>
                <a:sym typeface="Wingdings" pitchFamily="2" charset="2"/>
              </a:rPr>
              <a:t> </a:t>
            </a:r>
            <a:r>
              <a:rPr lang="en-GB" sz="1800" smtClean="0">
                <a:latin typeface="Arial" charset="0"/>
              </a:rPr>
              <a:t>extra capacity </a:t>
            </a:r>
            <a:r>
              <a:rPr lang="en-GB" sz="1800" smtClean="0">
                <a:latin typeface="Arial" charset="0"/>
                <a:sym typeface="Wingdings" pitchFamily="2" charset="2"/>
              </a:rPr>
              <a:t></a:t>
            </a:r>
            <a:r>
              <a:rPr lang="en-GB" sz="1800" smtClean="0">
                <a:latin typeface="Arial" charset="0"/>
              </a:rPr>
              <a:t> new products improve BoP</a:t>
            </a:r>
          </a:p>
          <a:p>
            <a:pPr>
              <a:buClr>
                <a:srgbClr val="FF0066"/>
              </a:buClr>
              <a:buSzTx/>
              <a:buFont typeface="Wingdings" pitchFamily="2" charset="2"/>
              <a:buChar char="q"/>
            </a:pPr>
            <a:r>
              <a:rPr lang="en-GB" sz="1800" smtClean="0">
                <a:latin typeface="Arial" charset="0"/>
              </a:rPr>
              <a:t>Replacement investment </a:t>
            </a:r>
            <a:r>
              <a:rPr lang="en-GB" sz="1800" smtClean="0">
                <a:latin typeface="Arial" charset="0"/>
                <a:sym typeface="Wingdings" pitchFamily="2" charset="2"/>
              </a:rPr>
              <a:t></a:t>
            </a:r>
            <a:r>
              <a:rPr lang="en-GB" sz="1800" smtClean="0">
                <a:latin typeface="Arial" charset="0"/>
              </a:rPr>
              <a:t> improve capital stock (technology)</a:t>
            </a:r>
          </a:p>
          <a:p>
            <a:pPr>
              <a:buClr>
                <a:srgbClr val="FF0066"/>
              </a:buClr>
              <a:buSzTx/>
              <a:buFont typeface="Wingdings" pitchFamily="2" charset="2"/>
              <a:buChar char="q"/>
            </a:pPr>
            <a:r>
              <a:rPr lang="en-GB" sz="1800" smtClean="0">
                <a:latin typeface="Arial" charset="0"/>
              </a:rPr>
              <a:t>Two effects - Output - Substitution</a:t>
            </a:r>
          </a:p>
          <a:p>
            <a:pPr>
              <a:buClr>
                <a:srgbClr val="FF0066"/>
              </a:buClr>
              <a:buFont typeface="Monotype Sorts"/>
              <a:buNone/>
            </a:pPr>
            <a:r>
              <a:rPr lang="en-GB" sz="2400" b="1" i="1" smtClean="0">
                <a:latin typeface="Arial" charset="0"/>
              </a:rPr>
              <a:t>Advantages</a:t>
            </a:r>
            <a:endParaRPr lang="en-GB" sz="1800" b="1" i="1" smtClean="0">
              <a:latin typeface="Arial" charset="0"/>
            </a:endParaRPr>
          </a:p>
          <a:p>
            <a:pPr>
              <a:buClr>
                <a:srgbClr val="FF0066"/>
              </a:buClr>
              <a:buSzTx/>
              <a:buFont typeface="Wingdings" pitchFamily="2" charset="2"/>
              <a:buChar char="q"/>
            </a:pPr>
            <a:r>
              <a:rPr lang="en-GB" sz="1800" smtClean="0">
                <a:latin typeface="Arial" charset="0"/>
              </a:rPr>
              <a:t>Higher gross investment, more jobs, improved efficiency, increased output</a:t>
            </a:r>
          </a:p>
          <a:p>
            <a:pPr>
              <a:buClr>
                <a:srgbClr val="FF0066"/>
              </a:buClr>
              <a:buFont typeface="Monotype Sorts"/>
              <a:buNone/>
            </a:pPr>
            <a:r>
              <a:rPr lang="en-GB" sz="2400" b="1" i="1" smtClean="0">
                <a:latin typeface="Arial" charset="0"/>
              </a:rPr>
              <a:t>Disadvantages</a:t>
            </a:r>
          </a:p>
          <a:p>
            <a:pPr>
              <a:buClr>
                <a:srgbClr val="FF0066"/>
              </a:buClr>
              <a:buSzTx/>
              <a:buFont typeface="Wingdings" pitchFamily="2" charset="2"/>
              <a:buChar char="q"/>
            </a:pPr>
            <a:r>
              <a:rPr lang="en-GB" sz="1800" smtClean="0">
                <a:latin typeface="Arial" charset="0"/>
              </a:rPr>
              <a:t>Employment reduction through substitution</a:t>
            </a:r>
          </a:p>
          <a:p>
            <a:pPr>
              <a:buFont typeface="Monotype Sorts"/>
              <a:buNone/>
            </a:pPr>
            <a:endParaRPr lang="en-GB" sz="1800" smtClean="0">
              <a:latin typeface="Arial" charset="0"/>
            </a:endParaRPr>
          </a:p>
        </p:txBody>
      </p:sp>
      <p:sp>
        <p:nvSpPr>
          <p:cNvPr id="22531" name="Rectangle 6"/>
          <p:cNvSpPr>
            <a:spLocks noChangeArrowheads="1"/>
          </p:cNvSpPr>
          <p:nvPr/>
        </p:nvSpPr>
        <p:spPr bwMode="auto">
          <a:xfrm>
            <a:off x="990600" y="1219200"/>
            <a:ext cx="7305675"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800" b="1">
                <a:solidFill>
                  <a:srgbClr val="FF0066"/>
                </a:solidFill>
                <a:latin typeface="Arial" charset="0"/>
              </a:rPr>
              <a:t>What was the rational for capital subsidy?</a:t>
            </a:r>
          </a:p>
        </p:txBody>
      </p:sp>
      <p:sp>
        <p:nvSpPr>
          <p:cNvPr id="22532"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p:spPr>
        <p:txBody>
          <a:bodyPr/>
          <a:lstStyle/>
          <a:p>
            <a:r>
              <a:rPr lang="en-US" smtClean="0">
                <a:cs typeface="Arial" charset="0"/>
              </a:rPr>
              <a:t>Slide </a:t>
            </a:r>
            <a:fld id="{D353B85A-086A-4E1B-A95E-B126550077C2}" type="slidenum">
              <a:rPr lang="en-US" smtClean="0">
                <a:cs typeface="Arial" charset="0"/>
              </a:rPr>
              <a:pPr/>
              <a:t>7</a:t>
            </a:fld>
            <a:endParaRPr lang="en-US" smtClean="0">
              <a:cs typeface="Arial" charset="0"/>
            </a:endParaRPr>
          </a:p>
        </p:txBody>
      </p:sp>
      <p:sp>
        <p:nvSpPr>
          <p:cNvPr id="23554" name="Rectangle 3"/>
          <p:cNvSpPr>
            <a:spLocks noGrp="1" noChangeArrowheads="1"/>
          </p:cNvSpPr>
          <p:nvPr>
            <p:ph type="body" idx="1"/>
          </p:nvPr>
        </p:nvSpPr>
        <p:spPr>
          <a:xfrm>
            <a:off x="838200" y="1773238"/>
            <a:ext cx="7772400" cy="4551362"/>
          </a:xfrm>
        </p:spPr>
        <p:txBody>
          <a:bodyPr/>
          <a:lstStyle/>
          <a:p>
            <a:pPr marL="533400" indent="-533400">
              <a:lnSpc>
                <a:spcPct val="120000"/>
              </a:lnSpc>
              <a:buFont typeface="Monotype Sorts"/>
              <a:buNone/>
            </a:pPr>
            <a:r>
              <a:rPr lang="en-GB" sz="1800" b="1" smtClean="0">
                <a:latin typeface="Arial" charset="0"/>
              </a:rPr>
              <a:t>	Regional Employment Premium </a:t>
            </a:r>
          </a:p>
          <a:p>
            <a:pPr marL="533400" indent="-533400">
              <a:lnSpc>
                <a:spcPct val="120000"/>
              </a:lnSpc>
              <a:buClr>
                <a:srgbClr val="FF0066"/>
              </a:buClr>
              <a:buSzTx/>
              <a:buFont typeface="Wingdings" pitchFamily="2" charset="2"/>
              <a:buChar char="q"/>
            </a:pPr>
            <a:r>
              <a:rPr lang="en-GB" sz="1800" smtClean="0">
                <a:latin typeface="Arial" charset="0"/>
              </a:rPr>
              <a:t>Counterbalance substitution effect from increased capital investment</a:t>
            </a:r>
          </a:p>
          <a:p>
            <a:pPr marL="533400" indent="-533400">
              <a:lnSpc>
                <a:spcPct val="110000"/>
              </a:lnSpc>
              <a:buClr>
                <a:srgbClr val="FF0066"/>
              </a:buClr>
              <a:buSzTx/>
              <a:buFont typeface="Wingdings" pitchFamily="2" charset="2"/>
              <a:buChar char="q"/>
            </a:pPr>
            <a:r>
              <a:rPr lang="en-GB" sz="1800" smtClean="0">
                <a:latin typeface="Arial" charset="0"/>
              </a:rPr>
              <a:t>Need a short-term solution to shift stubborn unemployment</a:t>
            </a:r>
          </a:p>
          <a:p>
            <a:pPr marL="533400" indent="-533400">
              <a:lnSpc>
                <a:spcPct val="110000"/>
              </a:lnSpc>
              <a:buClr>
                <a:srgbClr val="FF0066"/>
              </a:buClr>
              <a:buSzTx/>
              <a:buFont typeface="Wingdings" pitchFamily="2" charset="2"/>
              <a:buChar char="q"/>
            </a:pPr>
            <a:r>
              <a:rPr lang="en-GB" sz="1800" smtClean="0">
                <a:latin typeface="Arial" charset="0"/>
              </a:rPr>
              <a:t>Two effects </a:t>
            </a:r>
            <a:r>
              <a:rPr lang="en-GB" sz="1800" smtClean="0">
                <a:latin typeface="Arial" charset="0"/>
                <a:sym typeface="Wingdings" pitchFamily="2" charset="2"/>
              </a:rPr>
              <a:t></a:t>
            </a:r>
            <a:r>
              <a:rPr lang="en-GB" sz="1800" smtClean="0">
                <a:latin typeface="Arial" charset="0"/>
              </a:rPr>
              <a:t> Output </a:t>
            </a:r>
            <a:r>
              <a:rPr lang="en-GB" sz="1800" smtClean="0">
                <a:latin typeface="Arial" charset="0"/>
                <a:sym typeface="Wingdings" pitchFamily="2" charset="2"/>
              </a:rPr>
              <a:t></a:t>
            </a:r>
            <a:r>
              <a:rPr lang="en-GB" sz="1800" smtClean="0">
                <a:latin typeface="Arial" charset="0"/>
              </a:rPr>
              <a:t> Substitution - acts mainly on the output effect</a:t>
            </a:r>
          </a:p>
          <a:p>
            <a:pPr marL="533400" indent="-533400">
              <a:lnSpc>
                <a:spcPct val="110000"/>
              </a:lnSpc>
              <a:buClr>
                <a:srgbClr val="FF0066"/>
              </a:buClr>
              <a:buSzTx/>
              <a:buFont typeface="Wingdings" pitchFamily="2" charset="2"/>
              <a:buNone/>
            </a:pPr>
            <a:r>
              <a:rPr lang="en-GB" sz="2400" b="1" i="1" smtClean="0">
                <a:latin typeface="Arial" charset="0"/>
              </a:rPr>
              <a:t>Advantages</a:t>
            </a:r>
          </a:p>
          <a:p>
            <a:pPr marL="533400" indent="-533400">
              <a:lnSpc>
                <a:spcPct val="110000"/>
              </a:lnSpc>
              <a:buClr>
                <a:srgbClr val="FF0066"/>
              </a:buClr>
              <a:buSzTx/>
              <a:buFont typeface="Wingdings" pitchFamily="2" charset="2"/>
              <a:buChar char="q"/>
            </a:pPr>
            <a:r>
              <a:rPr lang="en-GB" sz="1800" smtClean="0">
                <a:latin typeface="Arial" charset="0"/>
              </a:rPr>
              <a:t>Businesses get a clear cost advantage over those elsewhere</a:t>
            </a:r>
          </a:p>
          <a:p>
            <a:pPr marL="533400" indent="-533400">
              <a:lnSpc>
                <a:spcPct val="110000"/>
              </a:lnSpc>
              <a:buClr>
                <a:srgbClr val="FF0066"/>
              </a:buClr>
              <a:buSzTx/>
              <a:buFont typeface="Wingdings" pitchFamily="2" charset="2"/>
              <a:buNone/>
            </a:pPr>
            <a:r>
              <a:rPr lang="en-GB" sz="2400" b="1" i="1" smtClean="0">
                <a:latin typeface="Arial" charset="0"/>
              </a:rPr>
              <a:t>Disadvantages</a:t>
            </a:r>
          </a:p>
          <a:p>
            <a:pPr marL="533400" indent="-533400">
              <a:lnSpc>
                <a:spcPct val="110000"/>
              </a:lnSpc>
              <a:buClr>
                <a:srgbClr val="FF0066"/>
              </a:buClr>
              <a:buSzTx/>
              <a:buFont typeface="Wingdings" pitchFamily="2" charset="2"/>
              <a:buChar char="q"/>
            </a:pPr>
            <a:r>
              <a:rPr lang="en-GB" sz="1800" smtClean="0">
                <a:latin typeface="Arial" charset="0"/>
              </a:rPr>
              <a:t>May not produce large enough cost reductions to encourage  employment</a:t>
            </a:r>
          </a:p>
          <a:p>
            <a:pPr marL="533400" indent="-533400">
              <a:lnSpc>
                <a:spcPct val="110000"/>
              </a:lnSpc>
              <a:buClr>
                <a:srgbClr val="FF0066"/>
              </a:buClr>
              <a:buSzTx/>
              <a:buFont typeface="Wingdings" pitchFamily="2" charset="2"/>
              <a:buChar char="q"/>
            </a:pPr>
            <a:r>
              <a:rPr lang="en-GB" sz="1800" smtClean="0">
                <a:latin typeface="Arial" charset="0"/>
              </a:rPr>
              <a:t>Firms may not lower prices but increase profits or wages</a:t>
            </a:r>
          </a:p>
        </p:txBody>
      </p:sp>
      <p:sp>
        <p:nvSpPr>
          <p:cNvPr id="23555" name="Rectangle 4"/>
          <p:cNvSpPr>
            <a:spLocks noChangeArrowheads="1"/>
          </p:cNvSpPr>
          <p:nvPr/>
        </p:nvSpPr>
        <p:spPr bwMode="auto">
          <a:xfrm>
            <a:off x="1260475" y="1092200"/>
            <a:ext cx="7462838" cy="519113"/>
          </a:xfrm>
          <a:prstGeom prst="rect">
            <a:avLst/>
          </a:prstGeom>
          <a:noFill/>
          <a:ln w="12700">
            <a:noFill/>
            <a:miter lim="800000"/>
            <a:headEnd type="none" w="sm" len="sm"/>
            <a:tailEnd type="none" w="sm" len="sm"/>
          </a:ln>
        </p:spPr>
        <p:txBody>
          <a:bodyPr wrap="none" lIns="92075" tIns="46038" rIns="92075" bIns="46038">
            <a:spAutoFit/>
          </a:bodyPr>
          <a:lstStyle/>
          <a:p>
            <a:pPr algn="ctr" eaLnBrk="0" hangingPunct="0">
              <a:spcBef>
                <a:spcPct val="20000"/>
              </a:spcBef>
              <a:buClr>
                <a:schemeClr val="tx2"/>
              </a:buClr>
              <a:buSzPct val="75000"/>
              <a:buFont typeface="Monotype Sorts"/>
              <a:buNone/>
            </a:pPr>
            <a:r>
              <a:rPr lang="en-GB" sz="2800" b="1">
                <a:solidFill>
                  <a:srgbClr val="FF0066"/>
                </a:solidFill>
                <a:latin typeface="Arial" charset="0"/>
              </a:rPr>
              <a:t>What was the rationale for labour subsidy?</a:t>
            </a:r>
          </a:p>
        </p:txBody>
      </p:sp>
      <p:sp>
        <p:nvSpPr>
          <p:cNvPr id="23556"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4"/>
          <p:cNvSpPr>
            <a:spLocks noGrp="1"/>
          </p:cNvSpPr>
          <p:nvPr>
            <p:ph type="sldNum" sz="quarter" idx="12"/>
          </p:nvPr>
        </p:nvSpPr>
        <p:spPr>
          <a:noFill/>
        </p:spPr>
        <p:txBody>
          <a:bodyPr/>
          <a:lstStyle/>
          <a:p>
            <a:r>
              <a:rPr lang="en-US" smtClean="0">
                <a:cs typeface="Arial" charset="0"/>
              </a:rPr>
              <a:t>Slide </a:t>
            </a:r>
            <a:fld id="{967E1B7A-9B4C-4D81-9C44-AFB9174DD741}" type="slidenum">
              <a:rPr lang="en-US" smtClean="0">
                <a:cs typeface="Arial" charset="0"/>
              </a:rPr>
              <a:pPr/>
              <a:t>8</a:t>
            </a:fld>
            <a:endParaRPr lang="en-US" smtClean="0">
              <a:cs typeface="Arial" charset="0"/>
            </a:endParaRPr>
          </a:p>
        </p:txBody>
      </p:sp>
      <p:grpSp>
        <p:nvGrpSpPr>
          <p:cNvPr id="25602" name="Group 39"/>
          <p:cNvGrpSpPr>
            <a:grpSpLocks/>
          </p:cNvGrpSpPr>
          <p:nvPr/>
        </p:nvGrpSpPr>
        <p:grpSpPr bwMode="auto">
          <a:xfrm>
            <a:off x="642938" y="1357313"/>
            <a:ext cx="7610475" cy="4429125"/>
            <a:chOff x="144" y="864"/>
            <a:chExt cx="5126" cy="2845"/>
          </a:xfrm>
        </p:grpSpPr>
        <p:sp>
          <p:nvSpPr>
            <p:cNvPr id="25607" name="Arc 4"/>
            <p:cNvSpPr>
              <a:spLocks/>
            </p:cNvSpPr>
            <p:nvPr/>
          </p:nvSpPr>
          <p:spPr bwMode="auto">
            <a:xfrm rot="10800000">
              <a:off x="1200" y="1488"/>
              <a:ext cx="1474" cy="1399"/>
            </a:xfrm>
            <a:custGeom>
              <a:avLst/>
              <a:gdLst>
                <a:gd name="T0" fmla="*/ 0 w 22512"/>
                <a:gd name="T1" fmla="*/ 1 h 21600"/>
                <a:gd name="T2" fmla="*/ 1474 w 22512"/>
                <a:gd name="T3" fmla="*/ 1323 h 21600"/>
                <a:gd name="T4" fmla="*/ 62 w 22512"/>
                <a:gd name="T5" fmla="*/ 1399 h 21600"/>
                <a:gd name="T6" fmla="*/ 0 60000 65536"/>
                <a:gd name="T7" fmla="*/ 0 60000 65536"/>
                <a:gd name="T8" fmla="*/ 0 60000 65536"/>
                <a:gd name="T9" fmla="*/ 0 w 22512"/>
                <a:gd name="T10" fmla="*/ 0 h 21600"/>
                <a:gd name="T11" fmla="*/ 22512 w 22512"/>
                <a:gd name="T12" fmla="*/ 21600 h 21600"/>
              </a:gdLst>
              <a:ahLst/>
              <a:cxnLst>
                <a:cxn ang="T6">
                  <a:pos x="T0" y="T1"/>
                </a:cxn>
                <a:cxn ang="T7">
                  <a:pos x="T2" y="T3"/>
                </a:cxn>
                <a:cxn ang="T8">
                  <a:pos x="T4" y="T5"/>
                </a:cxn>
              </a:cxnLst>
              <a:rect l="T9" t="T10" r="T11" b="T12"/>
              <a:pathLst>
                <a:path w="22512" h="21600" fill="none" extrusionOk="0">
                  <a:moveTo>
                    <a:pt x="-1" y="20"/>
                  </a:moveTo>
                  <a:cubicBezTo>
                    <a:pt x="314" y="6"/>
                    <a:pt x="629" y="-1"/>
                    <a:pt x="944" y="0"/>
                  </a:cubicBezTo>
                  <a:cubicBezTo>
                    <a:pt x="12416" y="0"/>
                    <a:pt x="21887" y="8969"/>
                    <a:pt x="22512" y="20424"/>
                  </a:cubicBezTo>
                </a:path>
                <a:path w="22512" h="21600" stroke="0" extrusionOk="0">
                  <a:moveTo>
                    <a:pt x="-1" y="20"/>
                  </a:moveTo>
                  <a:cubicBezTo>
                    <a:pt x="314" y="6"/>
                    <a:pt x="629" y="-1"/>
                    <a:pt x="944" y="0"/>
                  </a:cubicBezTo>
                  <a:cubicBezTo>
                    <a:pt x="12416" y="0"/>
                    <a:pt x="21887" y="8969"/>
                    <a:pt x="22512" y="20424"/>
                  </a:cubicBezTo>
                  <a:lnTo>
                    <a:pt x="944" y="21600"/>
                  </a:lnTo>
                  <a:close/>
                </a:path>
              </a:pathLst>
            </a:custGeom>
            <a:noFill/>
            <a:ln w="19050">
              <a:solidFill>
                <a:srgbClr val="808080"/>
              </a:solidFill>
              <a:round/>
              <a:headEnd/>
              <a:tailEnd/>
            </a:ln>
          </p:spPr>
          <p:txBody>
            <a:bodyPr wrap="none" anchor="ctr"/>
            <a:lstStyle/>
            <a:p>
              <a:endParaRPr lang="en-US"/>
            </a:p>
          </p:txBody>
        </p:sp>
        <p:sp>
          <p:nvSpPr>
            <p:cNvPr id="25608" name="Line 6"/>
            <p:cNvSpPr>
              <a:spLocks noChangeShapeType="1"/>
            </p:cNvSpPr>
            <p:nvPr/>
          </p:nvSpPr>
          <p:spPr bwMode="auto">
            <a:xfrm>
              <a:off x="912" y="1056"/>
              <a:ext cx="0" cy="2095"/>
            </a:xfrm>
            <a:prstGeom prst="line">
              <a:avLst/>
            </a:prstGeom>
            <a:noFill/>
            <a:ln w="19050">
              <a:solidFill>
                <a:schemeClr val="tx1"/>
              </a:solidFill>
              <a:round/>
              <a:headEnd/>
              <a:tailEnd/>
            </a:ln>
          </p:spPr>
          <p:txBody>
            <a:bodyPr/>
            <a:lstStyle/>
            <a:p>
              <a:endParaRPr lang="en-US"/>
            </a:p>
          </p:txBody>
        </p:sp>
        <p:sp>
          <p:nvSpPr>
            <p:cNvPr id="25609" name="Line 7"/>
            <p:cNvSpPr>
              <a:spLocks noChangeShapeType="1"/>
            </p:cNvSpPr>
            <p:nvPr/>
          </p:nvSpPr>
          <p:spPr bwMode="auto">
            <a:xfrm rot="-5400000">
              <a:off x="2808" y="1272"/>
              <a:ext cx="0" cy="3792"/>
            </a:xfrm>
            <a:prstGeom prst="line">
              <a:avLst/>
            </a:prstGeom>
            <a:noFill/>
            <a:ln w="19050">
              <a:solidFill>
                <a:schemeClr val="tx1"/>
              </a:solidFill>
              <a:round/>
              <a:headEnd/>
              <a:tailEnd/>
            </a:ln>
          </p:spPr>
          <p:txBody>
            <a:bodyPr/>
            <a:lstStyle/>
            <a:p>
              <a:endParaRPr lang="en-US"/>
            </a:p>
          </p:txBody>
        </p:sp>
        <p:sp>
          <p:nvSpPr>
            <p:cNvPr id="25610" name="Text Box 8"/>
            <p:cNvSpPr txBox="1">
              <a:spLocks noChangeArrowheads="1"/>
            </p:cNvSpPr>
            <p:nvPr/>
          </p:nvSpPr>
          <p:spPr bwMode="auto">
            <a:xfrm>
              <a:off x="144" y="864"/>
              <a:ext cx="720" cy="257"/>
            </a:xfrm>
            <a:prstGeom prst="rect">
              <a:avLst/>
            </a:prstGeom>
            <a:noFill/>
            <a:ln w="9525">
              <a:noFill/>
              <a:miter lim="800000"/>
              <a:headEnd/>
              <a:tailEnd/>
            </a:ln>
          </p:spPr>
          <p:txBody>
            <a:bodyPr>
              <a:spAutoFit/>
            </a:bodyPr>
            <a:lstStyle/>
            <a:p>
              <a:r>
                <a:rPr lang="en-GB" sz="2000">
                  <a:latin typeface="Arial" charset="0"/>
                </a:rPr>
                <a:t>Capital</a:t>
              </a:r>
            </a:p>
          </p:txBody>
        </p:sp>
        <p:sp>
          <p:nvSpPr>
            <p:cNvPr id="25611" name="Text Box 9"/>
            <p:cNvSpPr txBox="1">
              <a:spLocks noChangeArrowheads="1"/>
            </p:cNvSpPr>
            <p:nvPr/>
          </p:nvSpPr>
          <p:spPr bwMode="auto">
            <a:xfrm>
              <a:off x="4608" y="3216"/>
              <a:ext cx="662" cy="257"/>
            </a:xfrm>
            <a:prstGeom prst="rect">
              <a:avLst/>
            </a:prstGeom>
            <a:noFill/>
            <a:ln w="9525">
              <a:noFill/>
              <a:miter lim="800000"/>
              <a:headEnd/>
              <a:tailEnd/>
            </a:ln>
          </p:spPr>
          <p:txBody>
            <a:bodyPr wrap="none">
              <a:spAutoFit/>
            </a:bodyPr>
            <a:lstStyle/>
            <a:p>
              <a:r>
                <a:rPr lang="en-GB" sz="2000">
                  <a:latin typeface="Arial" charset="0"/>
                </a:rPr>
                <a:t>Labour</a:t>
              </a:r>
            </a:p>
          </p:txBody>
        </p:sp>
        <p:sp>
          <p:nvSpPr>
            <p:cNvPr id="25612" name="Text Box 10"/>
            <p:cNvSpPr txBox="1">
              <a:spLocks noChangeArrowheads="1"/>
            </p:cNvSpPr>
            <p:nvPr/>
          </p:nvSpPr>
          <p:spPr bwMode="auto">
            <a:xfrm>
              <a:off x="2544" y="2736"/>
              <a:ext cx="340" cy="237"/>
            </a:xfrm>
            <a:prstGeom prst="rect">
              <a:avLst/>
            </a:prstGeom>
            <a:noFill/>
            <a:ln w="9525">
              <a:noFill/>
              <a:miter lim="800000"/>
              <a:headEnd/>
              <a:tailEnd/>
            </a:ln>
          </p:spPr>
          <p:txBody>
            <a:bodyPr wrap="none">
              <a:spAutoFit/>
            </a:bodyPr>
            <a:lstStyle/>
            <a:p>
              <a:r>
                <a:rPr lang="en-GB">
                  <a:latin typeface="Arial" charset="0"/>
                </a:rPr>
                <a:t>I</a:t>
              </a:r>
              <a:r>
                <a:rPr lang="en-GB" baseline="-25000">
                  <a:latin typeface="Arial" charset="0"/>
                </a:rPr>
                <a:t>100</a:t>
              </a:r>
            </a:p>
          </p:txBody>
        </p:sp>
        <p:sp>
          <p:nvSpPr>
            <p:cNvPr id="25613" name="Arc 11"/>
            <p:cNvSpPr>
              <a:spLocks/>
            </p:cNvSpPr>
            <p:nvPr/>
          </p:nvSpPr>
          <p:spPr bwMode="auto">
            <a:xfrm rot="10800000">
              <a:off x="1680" y="1152"/>
              <a:ext cx="1474" cy="1399"/>
            </a:xfrm>
            <a:custGeom>
              <a:avLst/>
              <a:gdLst>
                <a:gd name="T0" fmla="*/ 0 w 22512"/>
                <a:gd name="T1" fmla="*/ 1 h 21600"/>
                <a:gd name="T2" fmla="*/ 1474 w 22512"/>
                <a:gd name="T3" fmla="*/ 1323 h 21600"/>
                <a:gd name="T4" fmla="*/ 62 w 22512"/>
                <a:gd name="T5" fmla="*/ 1399 h 21600"/>
                <a:gd name="T6" fmla="*/ 0 60000 65536"/>
                <a:gd name="T7" fmla="*/ 0 60000 65536"/>
                <a:gd name="T8" fmla="*/ 0 60000 65536"/>
                <a:gd name="T9" fmla="*/ 0 w 22512"/>
                <a:gd name="T10" fmla="*/ 0 h 21600"/>
                <a:gd name="T11" fmla="*/ 22512 w 22512"/>
                <a:gd name="T12" fmla="*/ 21600 h 21600"/>
              </a:gdLst>
              <a:ahLst/>
              <a:cxnLst>
                <a:cxn ang="T6">
                  <a:pos x="T0" y="T1"/>
                </a:cxn>
                <a:cxn ang="T7">
                  <a:pos x="T2" y="T3"/>
                </a:cxn>
                <a:cxn ang="T8">
                  <a:pos x="T4" y="T5"/>
                </a:cxn>
              </a:cxnLst>
              <a:rect l="T9" t="T10" r="T11" b="T12"/>
              <a:pathLst>
                <a:path w="22512" h="21600" fill="none" extrusionOk="0">
                  <a:moveTo>
                    <a:pt x="-1" y="20"/>
                  </a:moveTo>
                  <a:cubicBezTo>
                    <a:pt x="314" y="6"/>
                    <a:pt x="629" y="-1"/>
                    <a:pt x="944" y="0"/>
                  </a:cubicBezTo>
                  <a:cubicBezTo>
                    <a:pt x="12416" y="0"/>
                    <a:pt x="21887" y="8969"/>
                    <a:pt x="22512" y="20424"/>
                  </a:cubicBezTo>
                </a:path>
                <a:path w="22512" h="21600" stroke="0" extrusionOk="0">
                  <a:moveTo>
                    <a:pt x="-1" y="20"/>
                  </a:moveTo>
                  <a:cubicBezTo>
                    <a:pt x="314" y="6"/>
                    <a:pt x="629" y="-1"/>
                    <a:pt x="944" y="0"/>
                  </a:cubicBezTo>
                  <a:cubicBezTo>
                    <a:pt x="12416" y="0"/>
                    <a:pt x="21887" y="8969"/>
                    <a:pt x="22512" y="20424"/>
                  </a:cubicBezTo>
                  <a:lnTo>
                    <a:pt x="944" y="21600"/>
                  </a:lnTo>
                  <a:close/>
                </a:path>
              </a:pathLst>
            </a:custGeom>
            <a:noFill/>
            <a:ln w="19050">
              <a:solidFill>
                <a:srgbClr val="808080"/>
              </a:solidFill>
              <a:round/>
              <a:headEnd/>
              <a:tailEnd/>
            </a:ln>
          </p:spPr>
          <p:txBody>
            <a:bodyPr wrap="none" anchor="ctr"/>
            <a:lstStyle/>
            <a:p>
              <a:endParaRPr lang="en-US"/>
            </a:p>
          </p:txBody>
        </p:sp>
        <p:sp>
          <p:nvSpPr>
            <p:cNvPr id="25614" name="Line 12"/>
            <p:cNvSpPr>
              <a:spLocks noChangeShapeType="1"/>
            </p:cNvSpPr>
            <p:nvPr/>
          </p:nvSpPr>
          <p:spPr bwMode="auto">
            <a:xfrm>
              <a:off x="912" y="1872"/>
              <a:ext cx="1488" cy="1296"/>
            </a:xfrm>
            <a:prstGeom prst="line">
              <a:avLst/>
            </a:prstGeom>
            <a:noFill/>
            <a:ln w="25400">
              <a:solidFill>
                <a:srgbClr val="0000FF"/>
              </a:solidFill>
              <a:round/>
              <a:headEnd type="none" w="sm" len="sm"/>
              <a:tailEnd type="none" w="sm" len="sm"/>
            </a:ln>
          </p:spPr>
          <p:txBody>
            <a:bodyPr lIns="92075" tIns="46038" rIns="92075" bIns="46038"/>
            <a:lstStyle/>
            <a:p>
              <a:endParaRPr lang="en-US"/>
            </a:p>
          </p:txBody>
        </p:sp>
        <p:sp>
          <p:nvSpPr>
            <p:cNvPr id="25615" name="Text Box 13"/>
            <p:cNvSpPr txBox="1">
              <a:spLocks noChangeArrowheads="1"/>
            </p:cNvSpPr>
            <p:nvPr/>
          </p:nvSpPr>
          <p:spPr bwMode="auto">
            <a:xfrm>
              <a:off x="3120" y="2352"/>
              <a:ext cx="339" cy="237"/>
            </a:xfrm>
            <a:prstGeom prst="rect">
              <a:avLst/>
            </a:prstGeom>
            <a:noFill/>
            <a:ln w="9525">
              <a:noFill/>
              <a:miter lim="800000"/>
              <a:headEnd/>
              <a:tailEnd/>
            </a:ln>
          </p:spPr>
          <p:txBody>
            <a:bodyPr wrap="none">
              <a:spAutoFit/>
            </a:bodyPr>
            <a:lstStyle/>
            <a:p>
              <a:r>
                <a:rPr lang="en-GB">
                  <a:latin typeface="Arial" charset="0"/>
                </a:rPr>
                <a:t>I</a:t>
              </a:r>
              <a:r>
                <a:rPr lang="en-GB" baseline="-25000">
                  <a:latin typeface="Arial" charset="0"/>
                </a:rPr>
                <a:t>200</a:t>
              </a:r>
            </a:p>
          </p:txBody>
        </p:sp>
        <p:sp>
          <p:nvSpPr>
            <p:cNvPr id="25616" name="Line 14"/>
            <p:cNvSpPr>
              <a:spLocks noChangeShapeType="1"/>
            </p:cNvSpPr>
            <p:nvPr/>
          </p:nvSpPr>
          <p:spPr bwMode="auto">
            <a:xfrm>
              <a:off x="912" y="1872"/>
              <a:ext cx="3648" cy="1296"/>
            </a:xfrm>
            <a:prstGeom prst="line">
              <a:avLst/>
            </a:prstGeom>
            <a:noFill/>
            <a:ln w="25400">
              <a:solidFill>
                <a:srgbClr val="FF0000"/>
              </a:solidFill>
              <a:round/>
              <a:headEnd type="none" w="sm" len="sm"/>
              <a:tailEnd type="none" w="sm" len="sm"/>
            </a:ln>
          </p:spPr>
          <p:txBody>
            <a:bodyPr lIns="92075" tIns="46038" rIns="92075" bIns="46038"/>
            <a:lstStyle/>
            <a:p>
              <a:endParaRPr lang="en-US"/>
            </a:p>
          </p:txBody>
        </p:sp>
        <p:sp>
          <p:nvSpPr>
            <p:cNvPr id="25617" name="Oval 15"/>
            <p:cNvSpPr>
              <a:spLocks noChangeArrowheads="1"/>
            </p:cNvSpPr>
            <p:nvPr/>
          </p:nvSpPr>
          <p:spPr bwMode="auto">
            <a:xfrm>
              <a:off x="1632" y="2496"/>
              <a:ext cx="48" cy="48"/>
            </a:xfrm>
            <a:prstGeom prst="ellipse">
              <a:avLst/>
            </a:prstGeom>
            <a:solidFill>
              <a:schemeClr val="accent1"/>
            </a:solidFill>
            <a:ln w="12700">
              <a:solidFill>
                <a:schemeClr val="tx1"/>
              </a:solidFill>
              <a:round/>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sp>
          <p:nvSpPr>
            <p:cNvPr id="25618" name="Line 16"/>
            <p:cNvSpPr>
              <a:spLocks noChangeShapeType="1"/>
            </p:cNvSpPr>
            <p:nvPr/>
          </p:nvSpPr>
          <p:spPr bwMode="auto">
            <a:xfrm>
              <a:off x="912" y="2400"/>
              <a:ext cx="2208" cy="768"/>
            </a:xfrm>
            <a:prstGeom prst="line">
              <a:avLst/>
            </a:prstGeom>
            <a:noFill/>
            <a:ln w="25400">
              <a:solidFill>
                <a:srgbClr val="FF6600"/>
              </a:solidFill>
              <a:prstDash val="dash"/>
              <a:round/>
              <a:headEnd type="none" w="sm" len="sm"/>
              <a:tailEnd type="none" w="sm" len="sm"/>
            </a:ln>
          </p:spPr>
          <p:txBody>
            <a:bodyPr lIns="92075" tIns="46038" rIns="92075" bIns="46038"/>
            <a:lstStyle/>
            <a:p>
              <a:endParaRPr lang="en-US"/>
            </a:p>
          </p:txBody>
        </p:sp>
        <p:sp>
          <p:nvSpPr>
            <p:cNvPr id="25619" name="Oval 17"/>
            <p:cNvSpPr>
              <a:spLocks noChangeArrowheads="1"/>
            </p:cNvSpPr>
            <p:nvPr/>
          </p:nvSpPr>
          <p:spPr bwMode="auto">
            <a:xfrm>
              <a:off x="2160" y="2784"/>
              <a:ext cx="48" cy="48"/>
            </a:xfrm>
            <a:prstGeom prst="ellipse">
              <a:avLst/>
            </a:prstGeom>
            <a:solidFill>
              <a:schemeClr val="accent1"/>
            </a:solidFill>
            <a:ln w="12700">
              <a:solidFill>
                <a:schemeClr val="tx1"/>
              </a:solidFill>
              <a:round/>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sp>
          <p:nvSpPr>
            <p:cNvPr id="25620" name="Oval 18"/>
            <p:cNvSpPr>
              <a:spLocks noChangeArrowheads="1"/>
            </p:cNvSpPr>
            <p:nvPr/>
          </p:nvSpPr>
          <p:spPr bwMode="auto">
            <a:xfrm>
              <a:off x="2592" y="2448"/>
              <a:ext cx="48" cy="48"/>
            </a:xfrm>
            <a:prstGeom prst="ellipse">
              <a:avLst/>
            </a:prstGeom>
            <a:solidFill>
              <a:schemeClr val="accent1"/>
            </a:solidFill>
            <a:ln w="12700">
              <a:solidFill>
                <a:schemeClr val="tx1"/>
              </a:solidFill>
              <a:round/>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sp>
          <p:nvSpPr>
            <p:cNvPr id="25621" name="Line 21"/>
            <p:cNvSpPr>
              <a:spLocks noChangeShapeType="1"/>
            </p:cNvSpPr>
            <p:nvPr/>
          </p:nvSpPr>
          <p:spPr bwMode="auto">
            <a:xfrm>
              <a:off x="1680" y="2544"/>
              <a:ext cx="0" cy="624"/>
            </a:xfrm>
            <a:prstGeom prst="line">
              <a:avLst/>
            </a:prstGeom>
            <a:noFill/>
            <a:ln w="12700" cap="rnd">
              <a:solidFill>
                <a:srgbClr val="008000"/>
              </a:solidFill>
              <a:prstDash val="sysDot"/>
              <a:round/>
              <a:headEnd type="none" w="sm" len="sm"/>
              <a:tailEnd type="none" w="sm" len="sm"/>
            </a:ln>
          </p:spPr>
          <p:txBody>
            <a:bodyPr lIns="92075" tIns="46038" rIns="92075" bIns="46038"/>
            <a:lstStyle/>
            <a:p>
              <a:endParaRPr lang="en-US"/>
            </a:p>
          </p:txBody>
        </p:sp>
        <p:sp>
          <p:nvSpPr>
            <p:cNvPr id="25622" name="Line 22"/>
            <p:cNvSpPr>
              <a:spLocks noChangeShapeType="1"/>
            </p:cNvSpPr>
            <p:nvPr/>
          </p:nvSpPr>
          <p:spPr bwMode="auto">
            <a:xfrm>
              <a:off x="2208" y="2832"/>
              <a:ext cx="0" cy="336"/>
            </a:xfrm>
            <a:prstGeom prst="line">
              <a:avLst/>
            </a:prstGeom>
            <a:noFill/>
            <a:ln w="12700" cap="rnd">
              <a:solidFill>
                <a:srgbClr val="008000"/>
              </a:solidFill>
              <a:prstDash val="sysDot"/>
              <a:round/>
              <a:headEnd type="none" w="sm" len="sm"/>
              <a:tailEnd type="none" w="sm" len="sm"/>
            </a:ln>
          </p:spPr>
          <p:txBody>
            <a:bodyPr lIns="92075" tIns="46038" rIns="92075" bIns="46038"/>
            <a:lstStyle/>
            <a:p>
              <a:endParaRPr lang="en-US"/>
            </a:p>
          </p:txBody>
        </p:sp>
        <p:sp>
          <p:nvSpPr>
            <p:cNvPr id="25623" name="Line 23"/>
            <p:cNvSpPr>
              <a:spLocks noChangeShapeType="1"/>
            </p:cNvSpPr>
            <p:nvPr/>
          </p:nvSpPr>
          <p:spPr bwMode="auto">
            <a:xfrm>
              <a:off x="2592" y="2496"/>
              <a:ext cx="0" cy="672"/>
            </a:xfrm>
            <a:prstGeom prst="line">
              <a:avLst/>
            </a:prstGeom>
            <a:noFill/>
            <a:ln w="12700" cap="rnd">
              <a:solidFill>
                <a:srgbClr val="008000"/>
              </a:solidFill>
              <a:prstDash val="sysDot"/>
              <a:round/>
              <a:headEnd type="none" w="sm" len="sm"/>
              <a:tailEnd type="none" w="sm" len="sm"/>
            </a:ln>
          </p:spPr>
          <p:txBody>
            <a:bodyPr lIns="92075" tIns="46038" rIns="92075" bIns="46038"/>
            <a:lstStyle/>
            <a:p>
              <a:endParaRPr lang="en-US"/>
            </a:p>
          </p:txBody>
        </p:sp>
        <p:sp>
          <p:nvSpPr>
            <p:cNvPr id="25624" name="Arc 24"/>
            <p:cNvSpPr>
              <a:spLocks/>
            </p:cNvSpPr>
            <p:nvPr/>
          </p:nvSpPr>
          <p:spPr bwMode="auto">
            <a:xfrm rot="10800000">
              <a:off x="1440" y="1344"/>
              <a:ext cx="1474" cy="1399"/>
            </a:xfrm>
            <a:custGeom>
              <a:avLst/>
              <a:gdLst>
                <a:gd name="T0" fmla="*/ 0 w 22512"/>
                <a:gd name="T1" fmla="*/ 1 h 21600"/>
                <a:gd name="T2" fmla="*/ 1474 w 22512"/>
                <a:gd name="T3" fmla="*/ 1323 h 21600"/>
                <a:gd name="T4" fmla="*/ 62 w 22512"/>
                <a:gd name="T5" fmla="*/ 1399 h 21600"/>
                <a:gd name="T6" fmla="*/ 0 60000 65536"/>
                <a:gd name="T7" fmla="*/ 0 60000 65536"/>
                <a:gd name="T8" fmla="*/ 0 60000 65536"/>
                <a:gd name="T9" fmla="*/ 0 w 22512"/>
                <a:gd name="T10" fmla="*/ 0 h 21600"/>
                <a:gd name="T11" fmla="*/ 22512 w 22512"/>
                <a:gd name="T12" fmla="*/ 21600 h 21600"/>
              </a:gdLst>
              <a:ahLst/>
              <a:cxnLst>
                <a:cxn ang="T6">
                  <a:pos x="T0" y="T1"/>
                </a:cxn>
                <a:cxn ang="T7">
                  <a:pos x="T2" y="T3"/>
                </a:cxn>
                <a:cxn ang="T8">
                  <a:pos x="T4" y="T5"/>
                </a:cxn>
              </a:cxnLst>
              <a:rect l="T9" t="T10" r="T11" b="T12"/>
              <a:pathLst>
                <a:path w="22512" h="21600" fill="none" extrusionOk="0">
                  <a:moveTo>
                    <a:pt x="-1" y="20"/>
                  </a:moveTo>
                  <a:cubicBezTo>
                    <a:pt x="314" y="6"/>
                    <a:pt x="629" y="-1"/>
                    <a:pt x="944" y="0"/>
                  </a:cubicBezTo>
                  <a:cubicBezTo>
                    <a:pt x="12416" y="0"/>
                    <a:pt x="21887" y="8969"/>
                    <a:pt x="22512" y="20424"/>
                  </a:cubicBezTo>
                </a:path>
                <a:path w="22512" h="21600" stroke="0" extrusionOk="0">
                  <a:moveTo>
                    <a:pt x="-1" y="20"/>
                  </a:moveTo>
                  <a:cubicBezTo>
                    <a:pt x="314" y="6"/>
                    <a:pt x="629" y="-1"/>
                    <a:pt x="944" y="0"/>
                  </a:cubicBezTo>
                  <a:cubicBezTo>
                    <a:pt x="12416" y="0"/>
                    <a:pt x="21887" y="8969"/>
                    <a:pt x="22512" y="20424"/>
                  </a:cubicBezTo>
                  <a:lnTo>
                    <a:pt x="944" y="21600"/>
                  </a:lnTo>
                  <a:close/>
                </a:path>
              </a:pathLst>
            </a:custGeom>
            <a:noFill/>
            <a:ln w="19050">
              <a:solidFill>
                <a:srgbClr val="808080"/>
              </a:solidFill>
              <a:round/>
              <a:headEnd/>
              <a:tailEnd/>
            </a:ln>
          </p:spPr>
          <p:txBody>
            <a:bodyPr wrap="none" anchor="ctr"/>
            <a:lstStyle/>
            <a:p>
              <a:endParaRPr lang="en-US"/>
            </a:p>
          </p:txBody>
        </p:sp>
        <p:sp>
          <p:nvSpPr>
            <p:cNvPr id="25625" name="Text Box 26"/>
            <p:cNvSpPr txBox="1">
              <a:spLocks noChangeArrowheads="1"/>
            </p:cNvSpPr>
            <p:nvPr/>
          </p:nvSpPr>
          <p:spPr bwMode="auto">
            <a:xfrm>
              <a:off x="2784" y="2592"/>
              <a:ext cx="340" cy="237"/>
            </a:xfrm>
            <a:prstGeom prst="rect">
              <a:avLst/>
            </a:prstGeom>
            <a:noFill/>
            <a:ln w="9525">
              <a:noFill/>
              <a:miter lim="800000"/>
              <a:headEnd/>
              <a:tailEnd/>
            </a:ln>
          </p:spPr>
          <p:txBody>
            <a:bodyPr wrap="none">
              <a:spAutoFit/>
            </a:bodyPr>
            <a:lstStyle/>
            <a:p>
              <a:r>
                <a:rPr lang="en-GB">
                  <a:latin typeface="Arial" charset="0"/>
                </a:rPr>
                <a:t>I</a:t>
              </a:r>
              <a:r>
                <a:rPr lang="en-GB" baseline="-25000">
                  <a:latin typeface="Arial" charset="0"/>
                </a:rPr>
                <a:t>150</a:t>
              </a:r>
            </a:p>
          </p:txBody>
        </p:sp>
        <p:sp>
          <p:nvSpPr>
            <p:cNvPr id="25626" name="Line 27"/>
            <p:cNvSpPr>
              <a:spLocks noChangeShapeType="1"/>
            </p:cNvSpPr>
            <p:nvPr/>
          </p:nvSpPr>
          <p:spPr bwMode="auto">
            <a:xfrm>
              <a:off x="1680" y="3216"/>
              <a:ext cx="528" cy="0"/>
            </a:xfrm>
            <a:prstGeom prst="line">
              <a:avLst/>
            </a:prstGeom>
            <a:noFill/>
            <a:ln w="25400">
              <a:solidFill>
                <a:srgbClr val="008000"/>
              </a:solidFill>
              <a:round/>
              <a:headEnd type="triangle" w="sm" len="sm"/>
              <a:tailEnd type="triangle" w="sm" len="sm"/>
            </a:ln>
          </p:spPr>
          <p:txBody>
            <a:bodyPr lIns="92075" tIns="46038" rIns="92075" bIns="46038"/>
            <a:lstStyle/>
            <a:p>
              <a:endParaRPr lang="en-US"/>
            </a:p>
          </p:txBody>
        </p:sp>
        <p:sp>
          <p:nvSpPr>
            <p:cNvPr id="25627" name="Line 28"/>
            <p:cNvSpPr>
              <a:spLocks noChangeShapeType="1"/>
            </p:cNvSpPr>
            <p:nvPr/>
          </p:nvSpPr>
          <p:spPr bwMode="auto">
            <a:xfrm>
              <a:off x="912" y="2496"/>
              <a:ext cx="768" cy="0"/>
            </a:xfrm>
            <a:prstGeom prst="line">
              <a:avLst/>
            </a:prstGeom>
            <a:noFill/>
            <a:ln w="12700" cap="rnd">
              <a:solidFill>
                <a:srgbClr val="008000"/>
              </a:solidFill>
              <a:prstDash val="sysDot"/>
              <a:round/>
              <a:headEnd type="none" w="sm" len="sm"/>
              <a:tailEnd type="none" w="sm" len="sm"/>
            </a:ln>
          </p:spPr>
          <p:txBody>
            <a:bodyPr lIns="92075" tIns="46038" rIns="92075" bIns="46038"/>
            <a:lstStyle/>
            <a:p>
              <a:endParaRPr lang="en-US"/>
            </a:p>
          </p:txBody>
        </p:sp>
        <p:sp>
          <p:nvSpPr>
            <p:cNvPr id="25628" name="Text Box 29"/>
            <p:cNvSpPr txBox="1">
              <a:spLocks noChangeArrowheads="1"/>
            </p:cNvSpPr>
            <p:nvPr/>
          </p:nvSpPr>
          <p:spPr bwMode="auto">
            <a:xfrm>
              <a:off x="1584" y="3168"/>
              <a:ext cx="228" cy="257"/>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latin typeface="Arial" charset="0"/>
                </a:rPr>
                <a:t>l</a:t>
              </a:r>
              <a:r>
                <a:rPr lang="en-GB" sz="2000" baseline="-25000">
                  <a:latin typeface="Arial" charset="0"/>
                </a:rPr>
                <a:t>1</a:t>
              </a:r>
            </a:p>
          </p:txBody>
        </p:sp>
        <p:sp>
          <p:nvSpPr>
            <p:cNvPr id="25629" name="Text Box 30"/>
            <p:cNvSpPr txBox="1">
              <a:spLocks noChangeArrowheads="1"/>
            </p:cNvSpPr>
            <p:nvPr/>
          </p:nvSpPr>
          <p:spPr bwMode="auto">
            <a:xfrm>
              <a:off x="625" y="2195"/>
              <a:ext cx="285" cy="257"/>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b="1">
                  <a:latin typeface="Arial" charset="0"/>
                </a:rPr>
                <a:t>k</a:t>
              </a:r>
              <a:r>
                <a:rPr lang="en-GB" sz="2000" b="1" baseline="-25000">
                  <a:latin typeface="Arial" charset="0"/>
                </a:rPr>
                <a:t>2</a:t>
              </a:r>
            </a:p>
          </p:txBody>
        </p:sp>
        <p:sp>
          <p:nvSpPr>
            <p:cNvPr id="25630" name="Text Box 31"/>
            <p:cNvSpPr txBox="1">
              <a:spLocks noChangeArrowheads="1"/>
            </p:cNvSpPr>
            <p:nvPr/>
          </p:nvSpPr>
          <p:spPr bwMode="auto">
            <a:xfrm>
              <a:off x="625" y="2378"/>
              <a:ext cx="285" cy="257"/>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b="1">
                  <a:latin typeface="Arial" charset="0"/>
                </a:rPr>
                <a:t>k</a:t>
              </a:r>
              <a:r>
                <a:rPr lang="en-GB" sz="2000" b="1" baseline="-25000">
                  <a:latin typeface="Arial" charset="0"/>
                </a:rPr>
                <a:t>1</a:t>
              </a:r>
            </a:p>
          </p:txBody>
        </p:sp>
        <p:sp>
          <p:nvSpPr>
            <p:cNvPr id="25631" name="Text Box 32"/>
            <p:cNvSpPr txBox="1">
              <a:spLocks noChangeArrowheads="1"/>
            </p:cNvSpPr>
            <p:nvPr/>
          </p:nvSpPr>
          <p:spPr bwMode="auto">
            <a:xfrm>
              <a:off x="2496" y="3168"/>
              <a:ext cx="228" cy="257"/>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latin typeface="Arial" charset="0"/>
                </a:rPr>
                <a:t>l</a:t>
              </a:r>
              <a:r>
                <a:rPr lang="en-GB" sz="2000" baseline="-25000">
                  <a:latin typeface="Arial" charset="0"/>
                </a:rPr>
                <a:t>2</a:t>
              </a:r>
            </a:p>
          </p:txBody>
        </p:sp>
        <p:sp>
          <p:nvSpPr>
            <p:cNvPr id="25632" name="Line 33"/>
            <p:cNvSpPr>
              <a:spLocks noChangeShapeType="1"/>
            </p:cNvSpPr>
            <p:nvPr/>
          </p:nvSpPr>
          <p:spPr bwMode="auto">
            <a:xfrm>
              <a:off x="912" y="2448"/>
              <a:ext cx="1680" cy="0"/>
            </a:xfrm>
            <a:prstGeom prst="line">
              <a:avLst/>
            </a:prstGeom>
            <a:noFill/>
            <a:ln w="12700" cap="rnd">
              <a:solidFill>
                <a:srgbClr val="008000"/>
              </a:solidFill>
              <a:prstDash val="sysDot"/>
              <a:round/>
              <a:headEnd type="none" w="sm" len="sm"/>
              <a:tailEnd type="none" w="sm" len="sm"/>
            </a:ln>
          </p:spPr>
          <p:txBody>
            <a:bodyPr lIns="92075" tIns="46038" rIns="92075" bIns="46038"/>
            <a:lstStyle/>
            <a:p>
              <a:endParaRPr lang="en-US"/>
            </a:p>
          </p:txBody>
        </p:sp>
        <p:sp>
          <p:nvSpPr>
            <p:cNvPr id="25633" name="Line 34"/>
            <p:cNvSpPr>
              <a:spLocks noChangeShapeType="1"/>
            </p:cNvSpPr>
            <p:nvPr/>
          </p:nvSpPr>
          <p:spPr bwMode="auto">
            <a:xfrm>
              <a:off x="2208" y="3216"/>
              <a:ext cx="384" cy="0"/>
            </a:xfrm>
            <a:prstGeom prst="line">
              <a:avLst/>
            </a:prstGeom>
            <a:noFill/>
            <a:ln w="25400">
              <a:solidFill>
                <a:srgbClr val="993366"/>
              </a:solidFill>
              <a:round/>
              <a:headEnd type="triangle" w="sm" len="sm"/>
              <a:tailEnd type="triangle" w="sm" len="sm"/>
            </a:ln>
          </p:spPr>
          <p:txBody>
            <a:bodyPr lIns="92075" tIns="46038" rIns="92075" bIns="46038"/>
            <a:lstStyle/>
            <a:p>
              <a:endParaRPr lang="en-US"/>
            </a:p>
          </p:txBody>
        </p:sp>
        <p:sp>
          <p:nvSpPr>
            <p:cNvPr id="25634" name="Text Box 36"/>
            <p:cNvSpPr txBox="1">
              <a:spLocks noChangeArrowheads="1"/>
            </p:cNvSpPr>
            <p:nvPr/>
          </p:nvSpPr>
          <p:spPr bwMode="auto">
            <a:xfrm>
              <a:off x="1200" y="3504"/>
              <a:ext cx="823" cy="20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latin typeface="Arial" charset="0"/>
                </a:rPr>
                <a:t>substitution</a:t>
              </a:r>
            </a:p>
          </p:txBody>
        </p:sp>
        <p:sp>
          <p:nvSpPr>
            <p:cNvPr id="25635" name="Text Box 37"/>
            <p:cNvSpPr txBox="1">
              <a:spLocks noChangeArrowheads="1"/>
            </p:cNvSpPr>
            <p:nvPr/>
          </p:nvSpPr>
          <p:spPr bwMode="auto">
            <a:xfrm>
              <a:off x="2160" y="3504"/>
              <a:ext cx="498" cy="20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latin typeface="Arial" charset="0"/>
                </a:rPr>
                <a:t>output</a:t>
              </a:r>
            </a:p>
          </p:txBody>
        </p:sp>
      </p:grpSp>
      <p:sp>
        <p:nvSpPr>
          <p:cNvPr id="25603" name="Text Box 40"/>
          <p:cNvSpPr txBox="1">
            <a:spLocks noChangeArrowheads="1"/>
          </p:cNvSpPr>
          <p:nvPr/>
        </p:nvSpPr>
        <p:spPr bwMode="auto">
          <a:xfrm>
            <a:off x="3214688" y="1357313"/>
            <a:ext cx="4770437" cy="45720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b="1">
                <a:solidFill>
                  <a:srgbClr val="FF0066"/>
                </a:solidFill>
                <a:latin typeface="Arial" charset="0"/>
              </a:rPr>
              <a:t>Income and substitution effects</a:t>
            </a:r>
          </a:p>
        </p:txBody>
      </p:sp>
      <p:sp>
        <p:nvSpPr>
          <p:cNvPr id="25604" name="Line 41"/>
          <p:cNvSpPr>
            <a:spLocks noChangeShapeType="1"/>
          </p:cNvSpPr>
          <p:nvPr/>
        </p:nvSpPr>
        <p:spPr bwMode="auto">
          <a:xfrm flipV="1">
            <a:off x="3214688" y="5000625"/>
            <a:ext cx="238125" cy="571500"/>
          </a:xfrm>
          <a:prstGeom prst="line">
            <a:avLst/>
          </a:prstGeom>
          <a:noFill/>
          <a:ln w="12700">
            <a:solidFill>
              <a:schemeClr val="tx1"/>
            </a:solidFill>
            <a:round/>
            <a:headEnd type="none" w="sm" len="sm"/>
            <a:tailEnd type="triangle" w="sm" len="sm"/>
          </a:ln>
        </p:spPr>
        <p:txBody>
          <a:bodyPr lIns="92075" tIns="46038" rIns="92075" bIns="46038"/>
          <a:lstStyle/>
          <a:p>
            <a:endParaRPr lang="en-US"/>
          </a:p>
        </p:txBody>
      </p:sp>
      <p:sp>
        <p:nvSpPr>
          <p:cNvPr id="25605" name="Line 42"/>
          <p:cNvSpPr>
            <a:spLocks noChangeShapeType="1"/>
          </p:cNvSpPr>
          <p:nvPr/>
        </p:nvSpPr>
        <p:spPr bwMode="auto">
          <a:xfrm flipH="1" flipV="1">
            <a:off x="3929063" y="5000625"/>
            <a:ext cx="142875" cy="571500"/>
          </a:xfrm>
          <a:prstGeom prst="line">
            <a:avLst/>
          </a:prstGeom>
          <a:noFill/>
          <a:ln w="12700">
            <a:solidFill>
              <a:schemeClr val="tx1"/>
            </a:solidFill>
            <a:round/>
            <a:headEnd type="none" w="sm" len="sm"/>
            <a:tailEnd type="triangle" w="sm" len="sm"/>
          </a:ln>
        </p:spPr>
        <p:txBody>
          <a:bodyPr lIns="92075" tIns="46038" rIns="92075" bIns="46038"/>
          <a:lstStyle/>
          <a:p>
            <a:endParaRPr lang="en-US"/>
          </a:p>
        </p:txBody>
      </p:sp>
      <p:sp>
        <p:nvSpPr>
          <p:cNvPr id="25606"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p:spPr>
        <p:txBody>
          <a:bodyPr/>
          <a:lstStyle/>
          <a:p>
            <a:r>
              <a:rPr lang="en-US" smtClean="0">
                <a:cs typeface="Arial" charset="0"/>
              </a:rPr>
              <a:t>Slide </a:t>
            </a:r>
            <a:fld id="{65715B24-36C5-4EC7-A457-CA0DFAAC5AEB}" type="slidenum">
              <a:rPr lang="en-US" smtClean="0">
                <a:cs typeface="Arial" charset="0"/>
              </a:rPr>
              <a:pPr/>
              <a:t>9</a:t>
            </a:fld>
            <a:endParaRPr lang="en-US" smtClean="0">
              <a:cs typeface="Arial" charset="0"/>
            </a:endParaRPr>
          </a:p>
        </p:txBody>
      </p:sp>
      <p:sp>
        <p:nvSpPr>
          <p:cNvPr id="26626" name="Rectangle 3"/>
          <p:cNvSpPr>
            <a:spLocks noGrp="1" noChangeArrowheads="1"/>
          </p:cNvSpPr>
          <p:nvPr>
            <p:ph type="body" idx="1"/>
          </p:nvPr>
        </p:nvSpPr>
        <p:spPr>
          <a:xfrm>
            <a:off x="838200" y="1905000"/>
            <a:ext cx="7772400" cy="3829050"/>
          </a:xfrm>
        </p:spPr>
        <p:txBody>
          <a:bodyPr/>
          <a:lstStyle/>
          <a:p>
            <a:pPr>
              <a:buFont typeface="Monotype Sorts"/>
              <a:buNone/>
            </a:pPr>
            <a:r>
              <a:rPr lang="en-GB" sz="2400" b="1" i="1" smtClean="0">
                <a:latin typeface="Arial" charset="0"/>
              </a:rPr>
              <a:t>Growth poles</a:t>
            </a:r>
          </a:p>
          <a:p>
            <a:pPr>
              <a:buClr>
                <a:srgbClr val="FF0066"/>
              </a:buClr>
              <a:buSzTx/>
              <a:buFont typeface="Wingdings" pitchFamily="2" charset="2"/>
              <a:buChar char="q"/>
            </a:pPr>
            <a:r>
              <a:rPr lang="en-GB" sz="1800" smtClean="0">
                <a:latin typeface="Arial" charset="0"/>
              </a:rPr>
              <a:t>Built on dominant propulsive firm(s)</a:t>
            </a:r>
          </a:p>
          <a:p>
            <a:pPr>
              <a:buClr>
                <a:srgbClr val="FF0066"/>
              </a:buClr>
              <a:buSzTx/>
              <a:buFont typeface="Wingdings" pitchFamily="2" charset="2"/>
              <a:buChar char="q"/>
            </a:pPr>
            <a:r>
              <a:rPr lang="en-GB" sz="1800" smtClean="0">
                <a:latin typeface="Arial" charset="0"/>
              </a:rPr>
              <a:t>Takes advantage of strong input output linkages to spread benefits</a:t>
            </a:r>
          </a:p>
          <a:p>
            <a:pPr>
              <a:buClr>
                <a:srgbClr val="FF0066"/>
              </a:buClr>
              <a:buSzTx/>
              <a:buFont typeface="Wingdings" pitchFamily="2" charset="2"/>
              <a:buChar char="q"/>
            </a:pPr>
            <a:r>
              <a:rPr lang="en-GB" sz="1800" smtClean="0">
                <a:latin typeface="Arial" charset="0"/>
              </a:rPr>
              <a:t>Leading edge firms likely to be at forefront of innovation</a:t>
            </a:r>
          </a:p>
          <a:p>
            <a:pPr>
              <a:buClr>
                <a:srgbClr val="FF0066"/>
              </a:buClr>
              <a:buSzTx/>
              <a:buFont typeface="Wingdings" pitchFamily="2" charset="2"/>
              <a:buNone/>
            </a:pPr>
            <a:r>
              <a:rPr lang="en-GB" sz="2000" b="1" smtClean="0">
                <a:latin typeface="Arial" charset="0"/>
              </a:rPr>
              <a:t>Advantages</a:t>
            </a:r>
          </a:p>
          <a:p>
            <a:pPr>
              <a:buClr>
                <a:srgbClr val="FF0066"/>
              </a:buClr>
              <a:buSzTx/>
              <a:buFont typeface="Wingdings" pitchFamily="2" charset="2"/>
              <a:buChar char="q"/>
            </a:pPr>
            <a:r>
              <a:rPr lang="en-GB" sz="1800" smtClean="0">
                <a:latin typeface="Arial" charset="0"/>
              </a:rPr>
              <a:t>Growth transmitted down the supply chain</a:t>
            </a:r>
          </a:p>
          <a:p>
            <a:pPr>
              <a:buClr>
                <a:srgbClr val="FF0066"/>
              </a:buClr>
              <a:buSzTx/>
              <a:buFont typeface="Wingdings" pitchFamily="2" charset="2"/>
              <a:buChar char="q"/>
            </a:pPr>
            <a:r>
              <a:rPr lang="en-GB" sz="1800" smtClean="0">
                <a:latin typeface="Arial" charset="0"/>
              </a:rPr>
              <a:t>Localised and urbanised economies of scale</a:t>
            </a:r>
          </a:p>
          <a:p>
            <a:pPr>
              <a:buClr>
                <a:srgbClr val="FF0066"/>
              </a:buClr>
              <a:buSzTx/>
              <a:buFont typeface="Wingdings" pitchFamily="2" charset="2"/>
              <a:buNone/>
            </a:pPr>
            <a:r>
              <a:rPr lang="en-GB" sz="2000" b="1" smtClean="0">
                <a:latin typeface="Arial" charset="0"/>
              </a:rPr>
              <a:t>Concerns</a:t>
            </a:r>
          </a:p>
          <a:p>
            <a:pPr>
              <a:buClr>
                <a:srgbClr val="FF0066"/>
              </a:buClr>
              <a:buSzTx/>
              <a:buFont typeface="Wingdings" pitchFamily="2" charset="2"/>
              <a:buChar char="q"/>
            </a:pPr>
            <a:r>
              <a:rPr lang="en-GB" sz="1800" smtClean="0">
                <a:latin typeface="Arial" charset="0"/>
              </a:rPr>
              <a:t>Do industries need growth poles after initial stage of development</a:t>
            </a:r>
          </a:p>
          <a:p>
            <a:pPr>
              <a:buClr>
                <a:srgbClr val="FF0066"/>
              </a:buClr>
              <a:buSzTx/>
              <a:buFont typeface="Wingdings" pitchFamily="2" charset="2"/>
              <a:buChar char="q"/>
            </a:pPr>
            <a:r>
              <a:rPr lang="en-GB" sz="1800" smtClean="0">
                <a:latin typeface="Arial" charset="0"/>
              </a:rPr>
              <a:t>Growth of “Branch Plants”</a:t>
            </a:r>
            <a:endParaRPr lang="en-GB" sz="2000" smtClean="0">
              <a:latin typeface="Arial" charset="0"/>
            </a:endParaRPr>
          </a:p>
        </p:txBody>
      </p:sp>
      <p:sp>
        <p:nvSpPr>
          <p:cNvPr id="26627" name="Text Box 4"/>
          <p:cNvSpPr txBox="1">
            <a:spLocks noChangeArrowheads="1"/>
          </p:cNvSpPr>
          <p:nvPr/>
        </p:nvSpPr>
        <p:spPr bwMode="auto">
          <a:xfrm>
            <a:off x="1676400" y="1295400"/>
            <a:ext cx="6477000" cy="519113"/>
          </a:xfrm>
          <a:prstGeom prst="rect">
            <a:avLst/>
          </a:prstGeom>
          <a:noFill/>
          <a:ln w="12700">
            <a:no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2800" b="1">
                <a:solidFill>
                  <a:srgbClr val="FF0066"/>
                </a:solidFill>
                <a:latin typeface="Arial" charset="0"/>
              </a:rPr>
              <a:t>Other instruments</a:t>
            </a:r>
          </a:p>
        </p:txBody>
      </p:sp>
      <p:sp>
        <p:nvSpPr>
          <p:cNvPr id="26628" name="Footer Placeholder 4"/>
          <p:cNvSpPr>
            <a:spLocks noGrp="1"/>
          </p:cNvSpPr>
          <p:nvPr>
            <p:ph type="ftr" sz="quarter" idx="11"/>
          </p:nvPr>
        </p:nvSpPr>
        <p:spPr>
          <a:xfrm>
            <a:off x="3124200" y="6286500"/>
            <a:ext cx="2895600" cy="457200"/>
          </a:xfrm>
          <a:noFill/>
        </p:spPr>
        <p:txBody>
          <a:bodyPr/>
          <a:lstStyle/>
          <a:p>
            <a:r>
              <a:rPr lang="en-GB" i="1" smtClean="0">
                <a:solidFill>
                  <a:srgbClr val="339966"/>
                </a:solidFill>
                <a:latin typeface="Book Antiqua" pitchFamily="18" charset="0"/>
                <a:cs typeface="Times New Roman" pitchFamily="18" charset="0"/>
              </a:rPr>
              <a:t>Regional and Local Economics (RELOCE) </a:t>
            </a:r>
          </a:p>
          <a:p>
            <a:r>
              <a:rPr lang="en-GB" i="1" smtClean="0">
                <a:solidFill>
                  <a:srgbClr val="339966"/>
                </a:solidFill>
                <a:latin typeface="Book Antiqua" pitchFamily="18" charset="0"/>
                <a:cs typeface="Times New Roman" pitchFamily="18" charset="0"/>
              </a:rPr>
              <a:t>Lecture slides – Lecture 7a</a:t>
            </a:r>
            <a:endParaRPr lang="en-GB" smtClean="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essional">
  <a:themeElements>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rofess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\\Wa01\milton\WIN95APP\OFFPR97\MSOFFICE\TEMPLATE\DESIGNS\PORTNOTE.POT</Template>
  <TotalTime>20055</TotalTime>
  <Words>1808</Words>
  <Application>Microsoft PowerPoint</Application>
  <PresentationFormat>On-screen Show (4:3)</PresentationFormat>
  <Paragraphs>275</Paragraphs>
  <Slides>24</Slides>
  <Notes>2</Notes>
  <HiddenSlides>0</HiddenSlides>
  <MMClips>0</MMClips>
  <ScaleCrop>false</ScaleCrop>
  <HeadingPairs>
    <vt:vector size="8" baseType="variant">
      <vt:variant>
        <vt:lpstr>Fonts Used</vt:lpstr>
      </vt:variant>
      <vt:variant>
        <vt:i4>5</vt:i4>
      </vt:variant>
      <vt:variant>
        <vt:lpstr>Design Template</vt:lpstr>
      </vt:variant>
      <vt:variant>
        <vt:i4>2</vt:i4>
      </vt:variant>
      <vt:variant>
        <vt:lpstr>Embedded OLE Servers</vt:lpstr>
      </vt:variant>
      <vt:variant>
        <vt:i4>2</vt:i4>
      </vt:variant>
      <vt:variant>
        <vt:lpstr>Slide Titles</vt:lpstr>
      </vt:variant>
      <vt:variant>
        <vt:i4>24</vt:i4>
      </vt:variant>
    </vt:vector>
  </HeadingPairs>
  <TitlesOfParts>
    <vt:vector size="33" baseType="lpstr">
      <vt:lpstr>Times New Roman</vt:lpstr>
      <vt:lpstr>Arial</vt:lpstr>
      <vt:lpstr>Monotype Sorts</vt:lpstr>
      <vt:lpstr>Wingdings</vt:lpstr>
      <vt:lpstr>Book Antiqua</vt:lpstr>
      <vt:lpstr>Professional</vt:lpstr>
      <vt:lpstr>Professional</vt:lpstr>
      <vt:lpstr>CorelDRAW</vt:lpstr>
      <vt:lpstr>Document</vt:lpstr>
      <vt:lpstr>Lecture 7a. The early years: Regional policy and its effectiveness in the UK up to 1979.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early years: Regional policy and its effectiveness in the UK up to 1979</dc:title>
  <dc:subject>Regional and Local Economics</dc:subject>
  <dc:creator>Jeff Grainger</dc:creator>
  <cp:lastModifiedBy>plmlp</cp:lastModifiedBy>
  <cp:revision>57</cp:revision>
  <cp:lastPrinted>2001-01-30T12:18:14Z</cp:lastPrinted>
  <dcterms:created xsi:type="dcterms:W3CDTF">1998-10-23T14:37:10Z</dcterms:created>
  <dcterms:modified xsi:type="dcterms:W3CDTF">2010-02-23T16:33:09Z</dcterms:modified>
</cp:coreProperties>
</file>