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0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69" r:id="rId12"/>
    <p:sldId id="263" r:id="rId13"/>
  </p:sldIdLst>
  <p:sldSz cx="9144000" cy="6858000" type="screen4x3"/>
  <p:notesSz cx="6854825" cy="9664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66"/>
    <a:srgbClr val="FF9900"/>
    <a:srgbClr val="008000"/>
    <a:srgbClr val="FF0000"/>
    <a:srgbClr val="FFFFFF"/>
    <a:srgbClr val="CC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1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260" y="-114"/>
      </p:cViewPr>
      <p:guideLst>
        <p:guide orient="horz" pos="3044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80513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9977E980-7663-4181-8222-13E774F73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0" y="752475"/>
            <a:ext cx="4822825" cy="3616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97400"/>
            <a:ext cx="5026025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916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1916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6D04675B-8EFC-4E3F-AB9E-4613D490D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C034A1B5-0073-45E0-867F-CDFB40F42FC8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0B15D0D4-EDB6-439B-9543-9369EC4DBC26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10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B3209370-76CD-4200-95C5-E32E8B368E6A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11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2D755B8E-75C4-4F37-B5D2-561DA10D605F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12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CDBF7615-469E-4A71-928B-502B6898A3D2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2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BB920433-3A8E-4188-A575-42AE0E3017FB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3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682DAEA-0FEF-495F-8ECC-CD9DDE1AA332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4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56B88CD5-4ABA-461E-B491-AA8F57D7E5B7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5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205D4A1C-5B75-4756-9E40-5E7B92C7D88A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6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953B2B9D-53E1-4F9C-92E4-5216476EF3C9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7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05A2BCC0-9319-42E7-8D3D-89ACB3F25B4D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8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fld id="{AAD03BD7-449C-4297-B6C8-9BA2EF64AC64}" type="slidenum">
              <a:rPr lang="en-GB" smtClean="0">
                <a:cs typeface="Arial" charset="0"/>
              </a:rPr>
              <a:pPr>
                <a:buFont typeface="Monotype Sorts"/>
                <a:buNone/>
              </a:pPr>
              <a:t>9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79413" y="1676400"/>
            <a:ext cx="8388350" cy="4421188"/>
            <a:chOff x="238" y="1056"/>
            <a:chExt cx="5285" cy="2785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 pitchFamily="2" charset="2"/>
                  <a:buNone/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836613" y="2133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C3CCE-E8E1-456F-AC7E-F79D9C6E4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2C6FD0-FBA7-4351-9567-00B3E594C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2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299EE3-8F80-404A-B7B1-1DA2D4CA8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E7636A-DA54-49F6-8308-4A3FAF1D4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47FBE9-DC8D-401C-966A-99DB46BBB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C05CC1-41A1-49AD-AD0E-CC65A00D6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C66DF8-0747-4F0B-A2C7-C60C9BA64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4390D7-1D29-4F5F-BC18-E2695075A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8A2D431-1A69-4EB9-A331-85FF6D8F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2930E1-17B3-41AB-9A4F-8AC8D9210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107BCC-E235-44A1-9AEA-7A611A371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Lecture 3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520211E-5CC0-48EB-A2E4-3E6790895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3093" name="Object 2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400" y="228600"/>
          <a:ext cx="533400" cy="990600"/>
        </p:xfrm>
        <a:graphic>
          <a:graphicData uri="http://schemas.openxmlformats.org/presentationml/2006/ole">
            <p:oleObj spid="_x0000_s3093" name="CorelDRAW" r:id="rId14" imgW="3720960" imgH="6797520" progId="">
              <p:embed/>
            </p:oleObj>
          </a:graphicData>
        </a:graphic>
      </p:graphicFrame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1143000" y="455613"/>
            <a:ext cx="452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dirty="0">
                <a:latin typeface="Arial" pitchFamily="34" charset="0"/>
                <a:cs typeface="+mn-cs"/>
              </a:rPr>
              <a:t>Regional </a:t>
            </a:r>
            <a:r>
              <a:rPr lang="en-US" dirty="0">
                <a:latin typeface="Arial" pitchFamily="34" charset="0"/>
                <a:cs typeface="+mn-cs"/>
              </a:rPr>
              <a:t> and local economics</a:t>
            </a:r>
            <a:endParaRPr lang="en-GB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>
    <p:random/>
  </p:transition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3372D9C-54E2-4C20-A49E-C5E8182BFBD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/>
              <a:buNone/>
            </a:pPr>
            <a:r>
              <a:rPr lang="en-GB" sz="2000" smtClean="0">
                <a:latin typeface="Arial" charset="0"/>
              </a:rPr>
              <a:t>Aims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Examine the regional problems experienced by other major OECD countries up to the late 1970s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Review the policies employed by governments and other agencies to ameliorate regional disparities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Compare and contrast the policy approaches adopted by the major OECD countries.</a:t>
            </a:r>
          </a:p>
          <a:p>
            <a:pPr>
              <a:lnSpc>
                <a:spcPct val="90000"/>
              </a:lnSpc>
              <a:buClr>
                <a:srgbClr val="FF0066"/>
              </a:buClr>
              <a:buFont typeface="Monotype Sorts"/>
              <a:buNone/>
            </a:pPr>
            <a:endParaRPr lang="en-GB" sz="20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Study carried out by OECD in latter part of 70’s, aim to promote economic growth and best practice.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Background - economic slowdown, industrial restructuring, rising unemployment, widening economic disparities.</a:t>
            </a: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Concentrate on Canada, France, West Germany, Italy, Japan, USA and UK</a:t>
            </a:r>
          </a:p>
          <a:p>
            <a:pPr>
              <a:lnSpc>
                <a:spcPct val="90000"/>
              </a:lnSpc>
            </a:pPr>
            <a:endParaRPr lang="en-GB" sz="2000" smtClean="0">
              <a:latin typeface="Arial" charset="0"/>
            </a:endParaRP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143000" y="914400"/>
            <a:ext cx="67818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GB" sz="2800" b="1">
                <a:solidFill>
                  <a:srgbClr val="FF0066"/>
                </a:solidFill>
                <a:latin typeface="Arial" charset="0"/>
                <a:cs typeface="Times New Roman" pitchFamily="18" charset="0"/>
              </a:rPr>
              <a:t>An international problem: Regional policy in other major OECD countries.</a:t>
            </a:r>
            <a:r>
              <a:rPr lang="en-GB" sz="2800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2517C459-F17D-4082-8D12-A017312621C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87040" name="Object 0"/>
          <p:cNvGraphicFramePr>
            <a:graphicFrameLocks noChangeAspect="1"/>
          </p:cNvGraphicFramePr>
          <p:nvPr/>
        </p:nvGraphicFramePr>
        <p:xfrm>
          <a:off x="1219200" y="1066800"/>
          <a:ext cx="7019925" cy="5086350"/>
        </p:xfrm>
        <a:graphic>
          <a:graphicData uri="http://schemas.openxmlformats.org/presentationml/2006/ole">
            <p:oleObj spid="_x0000_s87040" name="Worksheet" r:id="rId4" imgW="8291160" imgH="6007680" progId="Excel.Sheet.8">
              <p:embed/>
            </p:oleObj>
          </a:graphicData>
        </a:graphic>
      </p:graphicFrame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8414FDCF-EDDE-43CB-851C-BA63AA596BA9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All major OECD countries have regional disparities and problems </a:t>
            </a:r>
          </a:p>
          <a:p>
            <a:pPr>
              <a:spcBef>
                <a:spcPct val="0"/>
              </a:spcBef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Difficult to estimate a comparative measures of expenditure across all countries - Italy, the UK and Canada are amongst the highest spenders</a:t>
            </a:r>
          </a:p>
          <a:p>
            <a:pPr>
              <a:spcBef>
                <a:spcPct val="0"/>
              </a:spcBef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European countries employ far more instruments aimed directly at stimulating industry than those in Japan and the Americas. </a:t>
            </a:r>
          </a:p>
          <a:p>
            <a:pPr>
              <a:spcBef>
                <a:spcPct val="0"/>
              </a:spcBef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Almost all countries use subsidised loans or loan guarantees, investment grants and make available industrial land/sites, 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Few offer grants towards employment and labour costs, state shareholding or overt preferential treatment in award of government  contracts</a:t>
            </a:r>
          </a:p>
          <a:p>
            <a:pPr>
              <a:lnSpc>
                <a:spcPct val="105000"/>
              </a:lnSpc>
              <a:spcBef>
                <a:spcPct val="0"/>
              </a:spcBef>
              <a:buClr>
                <a:srgbClr val="FF0066"/>
              </a:buClr>
              <a:buFont typeface="Monotype Sorts"/>
              <a:buNone/>
            </a:pPr>
            <a:r>
              <a:rPr lang="en-GB" sz="2000" smtClean="0"/>
              <a:t> </a:t>
            </a:r>
          </a:p>
        </p:txBody>
      </p:sp>
      <p:sp>
        <p:nvSpPr>
          <p:cNvPr id="89091" name="Rectangle 1028"/>
          <p:cNvSpPr>
            <a:spLocks noChangeArrowheads="1"/>
          </p:cNvSpPr>
          <p:nvPr/>
        </p:nvSpPr>
        <p:spPr bwMode="auto">
          <a:xfrm>
            <a:off x="3276600" y="1143000"/>
            <a:ext cx="20113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Monotype Sorts"/>
              <a:buNone/>
            </a:pPr>
            <a:r>
              <a:rPr lang="en-GB" b="1" noProof="1">
                <a:solidFill>
                  <a:srgbClr val="FF0066"/>
                </a:solidFill>
                <a:latin typeface="Arial" charset="0"/>
              </a:rPr>
              <a:t>Conclusion</a:t>
            </a:r>
            <a:r>
              <a:rPr lang="en-GB" b="1">
                <a:solidFill>
                  <a:srgbClr val="FF0066"/>
                </a:solidFill>
                <a:latin typeface="Arial" charset="0"/>
              </a:rPr>
              <a:t>s</a:t>
            </a:r>
            <a:endParaRPr lang="en-GB" b="1" noProof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8909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DD8862BC-F653-4F41-9B1C-24F7E1A87D7D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pPr>
              <a:buFont typeface="Monotype Sorts"/>
              <a:buNone/>
            </a:pPr>
            <a:r>
              <a:rPr lang="en-GB" sz="2000" b="1" noProof="1" smtClean="0">
                <a:latin typeface="Arial" charset="0"/>
              </a:rPr>
              <a:t>Further reading</a:t>
            </a:r>
            <a:r>
              <a:rPr lang="en-GB" sz="2000" smtClean="0">
                <a:latin typeface="Arial" charset="0"/>
              </a:rPr>
              <a:t> </a:t>
            </a:r>
          </a:p>
          <a:p>
            <a:pPr>
              <a:buClr>
                <a:srgbClr val="FF0066"/>
              </a:buClr>
              <a:buFont typeface="Wingdings" pitchFamily="2" charset="2"/>
              <a:buChar char="&amp;"/>
            </a:pPr>
            <a:r>
              <a:rPr lang="en-GB" sz="2000" smtClean="0">
                <a:latin typeface="Arial" charset="0"/>
              </a:rPr>
              <a:t>Organisation of Economic Co-operation and Development, (1977) </a:t>
            </a:r>
            <a:r>
              <a:rPr lang="en-GB" sz="2000" b="1" i="1" u="sng" smtClean="0">
                <a:latin typeface="Arial" charset="0"/>
              </a:rPr>
              <a:t>Regional Policies - The Current Outlook</a:t>
            </a:r>
            <a:r>
              <a:rPr lang="en-GB" sz="2000" smtClean="0">
                <a:latin typeface="Arial" charset="0"/>
              </a:rPr>
              <a:t>, OECD, Paris</a:t>
            </a:r>
          </a:p>
          <a:p>
            <a:pPr>
              <a:buClr>
                <a:srgbClr val="FF0066"/>
              </a:buClr>
              <a:buFont typeface="Wingdings" pitchFamily="2" charset="2"/>
              <a:buChar char="&amp;"/>
            </a:pPr>
            <a:r>
              <a:rPr lang="en-GB" sz="2000" smtClean="0">
                <a:latin typeface="Arial" charset="0"/>
              </a:rPr>
              <a:t>Organisation of Economic Co-operation and Development, (1976) </a:t>
            </a:r>
            <a:r>
              <a:rPr lang="en-GB" sz="2000" b="1" i="1" u="sng" smtClean="0">
                <a:latin typeface="Arial" charset="0"/>
              </a:rPr>
              <a:t>Regional Problems and Policies - In OECD Countries</a:t>
            </a:r>
            <a:r>
              <a:rPr lang="en-GB" sz="2000" smtClean="0">
                <a:latin typeface="Arial" charset="0"/>
              </a:rPr>
              <a:t>, Vol.1, OECD, Paris </a:t>
            </a:r>
            <a:endParaRPr lang="en-GB" sz="2000" i="1" smtClean="0">
              <a:latin typeface="Arial" charset="0"/>
            </a:endParaRPr>
          </a:p>
          <a:p>
            <a:pPr>
              <a:buClr>
                <a:srgbClr val="FF0066"/>
              </a:buClr>
              <a:buFont typeface="Wingdings" pitchFamily="2" charset="2"/>
              <a:buChar char="&amp;"/>
            </a:pPr>
            <a:r>
              <a:rPr lang="en-GB" sz="2000" smtClean="0">
                <a:latin typeface="Arial" charset="0"/>
              </a:rPr>
              <a:t>Organisation of Economic Co-operation and Development, (1976) </a:t>
            </a:r>
            <a:r>
              <a:rPr lang="en-GB" sz="2000" b="1" i="1" u="sng" smtClean="0">
                <a:latin typeface="Arial" charset="0"/>
              </a:rPr>
              <a:t>Regional Problems and Policies - In OECD Countries</a:t>
            </a:r>
            <a:r>
              <a:rPr lang="en-GB" sz="2000" smtClean="0">
                <a:latin typeface="Arial" charset="0"/>
              </a:rPr>
              <a:t>, Vol.2, OECD, Paris </a:t>
            </a:r>
          </a:p>
          <a:p>
            <a:pPr>
              <a:buClr>
                <a:srgbClr val="FF0066"/>
              </a:buClr>
              <a:buFont typeface="Wingdings" pitchFamily="2" charset="2"/>
              <a:buChar char="&amp;"/>
            </a:pPr>
            <a:r>
              <a:rPr lang="en-GB" sz="2000" smtClean="0">
                <a:latin typeface="Arial" charset="0"/>
              </a:rPr>
              <a:t>Organisation of Economic Co-operation and Development, (1980) </a:t>
            </a:r>
            <a:r>
              <a:rPr lang="en-GB" sz="2000" b="1" i="1" u="sng" smtClean="0">
                <a:latin typeface="Arial" charset="0"/>
              </a:rPr>
              <a:t>Regional Policies - In the United States</a:t>
            </a:r>
            <a:r>
              <a:rPr lang="en-GB" sz="2000" smtClean="0">
                <a:latin typeface="Arial" charset="0"/>
              </a:rPr>
              <a:t>, OECD, Paris </a:t>
            </a:r>
          </a:p>
          <a:p>
            <a:pPr>
              <a:buClr>
                <a:srgbClr val="FF0066"/>
              </a:buClr>
              <a:buFont typeface="Wingdings" pitchFamily="2" charset="2"/>
              <a:buChar char="&amp;"/>
            </a:pPr>
            <a:r>
              <a:rPr lang="en-GB" sz="2000" smtClean="0">
                <a:latin typeface="Arial" charset="0"/>
              </a:rPr>
              <a:t>Organisation of Economic Co-operation and Development, (1979) </a:t>
            </a:r>
            <a:r>
              <a:rPr lang="en-GB" sz="2000" b="1" i="1" u="sng" smtClean="0">
                <a:latin typeface="Arial" charset="0"/>
              </a:rPr>
              <a:t>The Role of industrial Incentives in Regional Development</a:t>
            </a:r>
            <a:r>
              <a:rPr lang="en-GB" sz="2000" smtClean="0">
                <a:latin typeface="Arial" charset="0"/>
              </a:rPr>
              <a:t>, OECD, Paris </a:t>
            </a:r>
          </a:p>
          <a:p>
            <a:pPr>
              <a:buFont typeface="Monotype Sorts"/>
              <a:buNone/>
            </a:pPr>
            <a:endParaRPr lang="en-GB" sz="2000" b="1" smtClean="0">
              <a:latin typeface="Arial" charset="0"/>
            </a:endParaRP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3E3A3565-7766-45FA-B987-69519FB1056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National situation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Canada - </a:t>
            </a:r>
            <a:r>
              <a:rPr lang="en-GB" sz="2000" smtClean="0">
                <a:latin typeface="Arial" charset="0"/>
              </a:rPr>
              <a:t>Unemployment on the high side - labour force growing faster than the population - GNP growth 8.5% pa - structural change (services) </a:t>
            </a:r>
            <a:endParaRPr lang="en-GB" sz="24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France - </a:t>
            </a:r>
            <a:r>
              <a:rPr lang="en-GB" sz="2000" smtClean="0">
                <a:latin typeface="Arial" charset="0"/>
              </a:rPr>
              <a:t>Unemployment increasing - labour force growth driven by immigration - GDP increased 66% in 9 years - productivity up -structural change (industry &amp; services) </a:t>
            </a:r>
            <a:endParaRPr lang="en-GB" sz="24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Germany - </a:t>
            </a:r>
            <a:r>
              <a:rPr lang="en-GB" sz="2000" smtClean="0">
                <a:latin typeface="Arial" charset="0"/>
              </a:rPr>
              <a:t>Unemployment increasing - labour force growing migrant workers - GNP growth 4.7% pa - structural change (manufacturing &amp; services) </a:t>
            </a:r>
            <a:endParaRPr lang="en-GB" sz="240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Italy - </a:t>
            </a:r>
            <a:r>
              <a:rPr lang="en-GB" sz="2000" smtClean="0">
                <a:latin typeface="Arial" charset="0"/>
              </a:rPr>
              <a:t>Unemployment on the increase - increasing labour force and high emigration - GNP growth 5.6% pa - high levels of fixed investment - low incomes - structural change (manufacturing &amp; services) </a:t>
            </a:r>
          </a:p>
          <a:p>
            <a:pPr>
              <a:lnSpc>
                <a:spcPct val="90000"/>
              </a:lnSpc>
            </a:pPr>
            <a:endParaRPr lang="en-GB" sz="2400" smtClean="0">
              <a:latin typeface="Arial" charset="0"/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 autoUpdateAnimBg="0"/>
      <p:bldP spid="6758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DE65F545-0E85-4903-9C37-56BB8039A89A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National situation (Cont.)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Japan -</a:t>
            </a:r>
            <a:r>
              <a:rPr lang="en-GB" sz="2000" smtClean="0">
                <a:latin typeface="Arial" charset="0"/>
              </a:rPr>
              <a:t>Little official unemployment - high population densities - GNP grown 2.5 times in 10 years - massive industrial expansion Rural urban drift 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USA - </a:t>
            </a:r>
            <a:r>
              <a:rPr lang="en-GB" sz="2000" smtClean="0">
                <a:latin typeface="Arial" charset="0"/>
              </a:rPr>
              <a:t>Unemployment on the high side (8.5%) - GNP growth 5.3% pa - uneven development - largest economy - income levels high 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UK - </a:t>
            </a:r>
            <a:r>
              <a:rPr lang="en-GB" sz="2000" smtClean="0">
                <a:latin typeface="Arial" charset="0"/>
              </a:rPr>
              <a:t>Unemployment increasing &lt;4% - labour force restructuring - GNP growth 2.5% pa - structural change (manufacturing decline) </a:t>
            </a:r>
          </a:p>
          <a:p>
            <a:endParaRPr lang="en-GB" sz="2400" smtClean="0">
              <a:latin typeface="Arial" charset="0"/>
            </a:endParaRP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 autoUpdateAnimBg="0"/>
      <p:bldP spid="68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B9DB3A74-01D2-4A8C-906D-6F72816E51BD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problems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Canada – </a:t>
            </a:r>
            <a:r>
              <a:rPr lang="en-GB" sz="2000" smtClean="0">
                <a:latin typeface="Arial" charset="0"/>
              </a:rPr>
              <a:t>Spatial development uneven - disparities in per capita income, investment and unemployment</a:t>
            </a: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France – </a:t>
            </a:r>
            <a:r>
              <a:rPr lang="en-GB" sz="2000" smtClean="0">
                <a:latin typeface="Arial" charset="0"/>
              </a:rPr>
              <a:t>Rural urban shift - overheating and slowdown - growth in Paris decline in countryside and old industrial areas - disparities in per capita income</a:t>
            </a: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Germany - </a:t>
            </a:r>
            <a:r>
              <a:rPr lang="en-GB" sz="2000" smtClean="0">
                <a:latin typeface="Arial" charset="0"/>
              </a:rPr>
              <a:t>Rural urban shift -  uneven employment growth - disparities in per capita income - distressed areas small with week industrial structure</a:t>
            </a: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Italy - </a:t>
            </a:r>
            <a:r>
              <a:rPr lang="en-GB" sz="2000" smtClean="0">
                <a:latin typeface="Arial" charset="0"/>
              </a:rPr>
              <a:t>Dualism - backward south, little industrialisation - relative disadvantage widespread and concentrated - Rural urban drift</a:t>
            </a:r>
          </a:p>
          <a:p>
            <a:endParaRPr lang="en-GB" sz="2400" smtClean="0">
              <a:latin typeface="Arial" charset="0"/>
            </a:endParaRP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 autoUpdateAnimBg="0"/>
      <p:bldP spid="696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D35C9474-66C7-44FB-8E7B-95395B46E9E9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problems (Cont.)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Japan – </a:t>
            </a:r>
            <a:r>
              <a:rPr lang="en-GB" sz="2000" smtClean="0">
                <a:latin typeface="Arial" charset="0"/>
              </a:rPr>
              <a:t>Spatial development uneven - disparities in per capita income - signs of counter urbanisation - congestion - over and under concentration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USA – </a:t>
            </a:r>
            <a:r>
              <a:rPr lang="en-GB" sz="2000" smtClean="0">
                <a:latin typeface="Arial" charset="0"/>
              </a:rPr>
              <a:t>post urbanisation - population and industrial displacement - energy - transport - metropolitan constraint - rural poverty - urban distress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UK - </a:t>
            </a:r>
            <a:r>
              <a:rPr lang="en-GB" sz="2000" smtClean="0">
                <a:latin typeface="Arial" charset="0"/>
              </a:rPr>
              <a:t>Some counter urbanisation - industrial contraction concentrated - disparities - migration - stagnation - worn out infrastructure</a:t>
            </a:r>
          </a:p>
          <a:p>
            <a:endParaRPr lang="en-GB" sz="2400" smtClean="0">
              <a:latin typeface="Arial" charset="0"/>
            </a:endParaRPr>
          </a:p>
          <a:p>
            <a:pPr>
              <a:buFont typeface="Monotype Sorts"/>
              <a:buNone/>
            </a:pPr>
            <a:endParaRPr lang="en-GB" sz="2400" smtClean="0">
              <a:latin typeface="Arial" charset="0"/>
            </a:endParaRP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 autoUpdateAnimBg="0"/>
      <p:bldP spid="706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023225B-12ED-459C-80AB-CAF544EDD76C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7168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policies</a:t>
            </a:r>
          </a:p>
        </p:txBody>
      </p:sp>
      <p:sp>
        <p:nvSpPr>
          <p:cNvPr id="716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Canada – </a:t>
            </a:r>
            <a:r>
              <a:rPr lang="en-GB" sz="1800" b="1" smtClean="0">
                <a:latin typeface="Arial" charset="0"/>
              </a:rPr>
              <a:t>(2% of national budget) </a:t>
            </a:r>
            <a:r>
              <a:rPr lang="en-GB" sz="1800" smtClean="0">
                <a:latin typeface="Arial" charset="0"/>
              </a:rPr>
              <a:t>Industrial incentives (Capital and Labour): Infrastructure (depressed areas only): Social and resource development (training and natural resource)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France – </a:t>
            </a:r>
            <a:r>
              <a:rPr lang="en-GB" sz="1800" b="1" smtClean="0">
                <a:latin typeface="Arial" charset="0"/>
              </a:rPr>
              <a:t>(0.5% of total government budget) </a:t>
            </a:r>
            <a:r>
              <a:rPr lang="en-GB" sz="1800" smtClean="0">
                <a:latin typeface="Arial" charset="0"/>
              </a:rPr>
              <a:t>Employment guidance (location controls, subsidy): Urban town policy (growth poles, land and urbanisation): Infrastructure (transport and communications)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Germany - </a:t>
            </a:r>
            <a:r>
              <a:rPr lang="en-GB" sz="1800" b="1" smtClean="0">
                <a:latin typeface="Arial" charset="0"/>
              </a:rPr>
              <a:t>(0.13% of national income) </a:t>
            </a:r>
            <a:r>
              <a:rPr lang="en-GB" sz="1800" smtClean="0">
                <a:latin typeface="Arial" charset="0"/>
              </a:rPr>
              <a:t>	Industrial incentives (Grants, tax incentives, government contracts): Infrastructure (industrial sites, tourism, training)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r>
              <a:rPr lang="en-GB" sz="2000" smtClean="0">
                <a:latin typeface="Arial" charset="0"/>
              </a:rPr>
              <a:t>Italy - </a:t>
            </a:r>
            <a:r>
              <a:rPr lang="en-GB" sz="1800" b="1" smtClean="0">
                <a:latin typeface="Arial" charset="0"/>
              </a:rPr>
              <a:t>10% of central government spending) </a:t>
            </a:r>
            <a:r>
              <a:rPr lang="en-GB" sz="1800" smtClean="0">
                <a:latin typeface="Arial" charset="0"/>
              </a:rPr>
              <a:t>Direct action by the State (land reform, investment, location controls): Industrial incentives (Capital, tax breaks, graded): Cassa per il Meezzogiorno (Infrastructure, training)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endParaRPr lang="en-GB" sz="2000" smtClean="0">
              <a:latin typeface="Arial" charset="0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 autoUpdateAnimBg="0"/>
      <p:bldP spid="716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8BEE2EF8-7A23-4D72-9C42-406071E80326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policies (Cont.)</a:t>
            </a:r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Japan – </a:t>
            </a:r>
            <a:r>
              <a:rPr lang="en-GB" sz="2000" b="1" smtClean="0">
                <a:latin typeface="Arial" charset="0"/>
              </a:rPr>
              <a:t>(0.73% of public consumption) </a:t>
            </a:r>
            <a:r>
              <a:rPr lang="en-GB" sz="2000" smtClean="0">
                <a:latin typeface="Arial" charset="0"/>
              </a:rPr>
              <a:t>Industrial incentives (to move): Infrastructure (grants to local government): Nation-wide planning system (agencies - land use ED, venture finance) </a:t>
            </a: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USA – </a:t>
            </a:r>
            <a:r>
              <a:rPr lang="en-GB" sz="2000" smtClean="0">
                <a:latin typeface="Arial" charset="0"/>
              </a:rPr>
              <a:t>Federal measures (infrastructure, spending, grants, tax): Departmental and agency (public works, training): Economic Development Administration (business loans, grants, planning)</a:t>
            </a: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UK - </a:t>
            </a:r>
            <a:r>
              <a:rPr lang="en-GB" sz="2000" b="1" smtClean="0">
                <a:latin typeface="Arial" charset="0"/>
              </a:rPr>
              <a:t>(1.9% of government expenditure) </a:t>
            </a:r>
            <a:r>
              <a:rPr lang="en-GB" sz="2000" smtClean="0">
                <a:latin typeface="Arial" charset="0"/>
              </a:rPr>
              <a:t>Industrial incentives (Capital and Labour): Infrastructure (sites, social capital, rural development): Relocation (controls, dispersal, strategic planning)</a:t>
            </a:r>
          </a:p>
          <a:p>
            <a:pPr>
              <a:lnSpc>
                <a:spcPct val="120000"/>
              </a:lnSpc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Font typeface="Monotype Sorts"/>
              <a:buNone/>
            </a:pPr>
            <a:endParaRPr lang="en-GB" sz="2400" smtClean="0">
              <a:latin typeface="Arial" charset="0"/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 autoUpdateAnimBg="0"/>
      <p:bldP spid="727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E5734F6-43AA-42CE-92F1-C950745A49F6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policy organisation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Canada – </a:t>
            </a:r>
            <a:r>
              <a:rPr lang="en-GB" sz="2000" smtClean="0">
                <a:latin typeface="Arial" charset="0"/>
              </a:rPr>
              <a:t>Centralised but with local delivery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France – </a:t>
            </a:r>
            <a:r>
              <a:rPr lang="en-GB" sz="2000" smtClean="0">
                <a:latin typeface="Arial" charset="0"/>
              </a:rPr>
              <a:t>Centralised with regional co-ordination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Germany - </a:t>
            </a:r>
            <a:r>
              <a:rPr lang="en-GB" sz="2000" smtClean="0">
                <a:latin typeface="Arial" charset="0"/>
              </a:rPr>
              <a:t>Shared between Federal and Regional Government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Italy - </a:t>
            </a:r>
            <a:r>
              <a:rPr lang="en-GB" sz="2000" smtClean="0">
                <a:latin typeface="Arial" charset="0"/>
              </a:rPr>
              <a:t>Central government co-ordination regional bodies</a:t>
            </a:r>
            <a:endParaRPr lang="en-GB" sz="2400" smtClean="0">
              <a:latin typeface="Arial" charset="0"/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 autoUpdateAnimBg="0"/>
      <p:bldP spid="737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C689C632-6168-4FD7-8C34-F25B45E64F9A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800" smtClean="0">
                <a:latin typeface="Arial" charset="0"/>
              </a:rPr>
              <a:t>Regional policy organisation (Cont.)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Japan – </a:t>
            </a:r>
            <a:r>
              <a:rPr lang="en-GB" sz="2000" smtClean="0">
                <a:latin typeface="Arial" charset="0"/>
              </a:rPr>
              <a:t>Central government ministries, special bodies, local government.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USA – </a:t>
            </a:r>
            <a:r>
              <a:rPr lang="en-GB" sz="2000" smtClean="0">
                <a:latin typeface="Arial" charset="0"/>
              </a:rPr>
              <a:t>Federal objectives, criteria &amp; funding local delivery</a:t>
            </a:r>
          </a:p>
          <a:p>
            <a:pPr>
              <a:buClr>
                <a:srgbClr val="FF0066"/>
              </a:buClr>
            </a:pPr>
            <a:endParaRPr lang="en-GB" sz="2400" smtClean="0">
              <a:latin typeface="Arial" charset="0"/>
            </a:endParaRPr>
          </a:p>
          <a:p>
            <a:pPr>
              <a:buClr>
                <a:srgbClr val="FF0066"/>
              </a:buClr>
            </a:pPr>
            <a:r>
              <a:rPr lang="en-GB" sz="2400" smtClean="0">
                <a:latin typeface="Arial" charset="0"/>
              </a:rPr>
              <a:t>UK - </a:t>
            </a:r>
            <a:r>
              <a:rPr lang="en-GB" sz="2000" smtClean="0">
                <a:latin typeface="Arial" charset="0"/>
              </a:rPr>
              <a:t>Centralised, local input land use (within national guidelines) no national plan</a:t>
            </a:r>
            <a:endParaRPr lang="en-GB" sz="2400" smtClean="0">
              <a:latin typeface="Arial" charset="0"/>
            </a:endParaRPr>
          </a:p>
          <a:p>
            <a:pPr>
              <a:buFont typeface="Monotype Sorts"/>
              <a:buNone/>
            </a:pPr>
            <a:endParaRPr lang="en-GB" sz="2400" smtClean="0">
              <a:latin typeface="Arial" charset="0"/>
            </a:endParaRPr>
          </a:p>
          <a:p>
            <a:pPr>
              <a:buFont typeface="Monotype Sorts"/>
              <a:buNone/>
            </a:pPr>
            <a:endParaRPr lang="en-GB" sz="2400" smtClean="0">
              <a:latin typeface="Arial" charset="0"/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Regional and Local Economics (RELOCE) </a:t>
            </a:r>
          </a:p>
          <a:p>
            <a:r>
              <a:rPr lang="en-GB" i="1" smtClean="0">
                <a:solidFill>
                  <a:srgbClr val="339966"/>
                </a:solidFill>
                <a:latin typeface="Book Antiqua" pitchFamily="18" charset="0"/>
                <a:cs typeface="Times New Roman" pitchFamily="18" charset="0"/>
              </a:rPr>
              <a:t>Lecture slides – Lecture 7b</a:t>
            </a:r>
            <a:endParaRPr lang="en-GB" smtClean="0">
              <a:cs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Professional">
  <a:themeElements>
    <a:clrScheme name="Professional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 typeface="Monotype Sort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\\Wa01\milton\WIN95APP\OFFPR97\MSOFFICE\TEMPLATE\DESIGNS\PORTNOTE.POT</Template>
  <TotalTime>19837</TotalTime>
  <Words>877</Words>
  <Application>Microsoft PowerPoint</Application>
  <PresentationFormat>On-screen Show (4:3)</PresentationFormat>
  <Paragraphs>115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Times New Roman</vt:lpstr>
      <vt:lpstr>Arial</vt:lpstr>
      <vt:lpstr>Monotype Sorts</vt:lpstr>
      <vt:lpstr>Book Antiqua</vt:lpstr>
      <vt:lpstr>Wingdings</vt:lpstr>
      <vt:lpstr>Professional</vt:lpstr>
      <vt:lpstr>Professional</vt:lpstr>
      <vt:lpstr>CorelDRAW</vt:lpstr>
      <vt:lpstr>Worksheet</vt:lpstr>
      <vt:lpstr>Slide 1</vt:lpstr>
      <vt:lpstr>National situation</vt:lpstr>
      <vt:lpstr>National situation (Cont.)</vt:lpstr>
      <vt:lpstr>Regional problems</vt:lpstr>
      <vt:lpstr>Regional problems (Cont.)</vt:lpstr>
      <vt:lpstr>Regional policies</vt:lpstr>
      <vt:lpstr>Regional policies (Cont.)</vt:lpstr>
      <vt:lpstr>Regional policy organisation</vt:lpstr>
      <vt:lpstr>Regional policy organisation (Cont.)</vt:lpstr>
      <vt:lpstr>Slide 10</vt:lpstr>
      <vt:lpstr>Slide 11</vt:lpstr>
      <vt:lpstr>Slide 12</vt:lpstr>
    </vt:vector>
  </TitlesOfParts>
  <Company>UNIVERSITY OF PORTSMOUTH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international problem: Regional policy in other major OECD countries</dc:title>
  <dc:subject>Regional and local economics</dc:subject>
  <dc:creator>Jeff Grainger</dc:creator>
  <cp:lastModifiedBy>plmlp</cp:lastModifiedBy>
  <cp:revision>52</cp:revision>
  <cp:lastPrinted>2001-01-30T12:18:14Z</cp:lastPrinted>
  <dcterms:created xsi:type="dcterms:W3CDTF">1998-10-23T14:37:10Z</dcterms:created>
  <dcterms:modified xsi:type="dcterms:W3CDTF">2010-02-23T16:34:05Z</dcterms:modified>
</cp:coreProperties>
</file>