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5"/>
  </p:notesMasterIdLst>
  <p:handoutMasterIdLst>
    <p:handoutMasterId r:id="rId16"/>
  </p:handoutMasterIdLst>
  <p:sldIdLst>
    <p:sldId id="260" r:id="rId2"/>
    <p:sldId id="300" r:id="rId3"/>
    <p:sldId id="296" r:id="rId4"/>
    <p:sldId id="288" r:id="rId5"/>
    <p:sldId id="289" r:id="rId6"/>
    <p:sldId id="290" r:id="rId7"/>
    <p:sldId id="295" r:id="rId8"/>
    <p:sldId id="293" r:id="rId9"/>
    <p:sldId id="291" r:id="rId10"/>
    <p:sldId id="299" r:id="rId11"/>
    <p:sldId id="297" r:id="rId12"/>
    <p:sldId id="298" r:id="rId13"/>
    <p:sldId id="263" r:id="rId14"/>
  </p:sldIdLst>
  <p:sldSz cx="9144000" cy="6858000" type="screen4x3"/>
  <p:notesSz cx="6854825" cy="96647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9966"/>
    <a:srgbClr val="FF9900"/>
    <a:srgbClr val="008000"/>
    <a:srgbClr val="FF0000"/>
    <a:srgbClr val="FFFFFF"/>
    <a:srgbClr val="CCFFF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73" d="100"/>
          <a:sy n="73" d="100"/>
        </p:scale>
        <p:origin x="-102" y="-6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902" y="-78"/>
      </p:cViewPr>
      <p:guideLst>
        <p:guide orient="horz" pos="3044"/>
        <p:guide pos="215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buClrTx/>
              <a:buSzTx/>
              <a:buFontTx/>
              <a:buNone/>
              <a:defRPr sz="1200">
                <a:cs typeface="+mn-cs"/>
              </a:defRPr>
            </a:lvl1pPr>
          </a:lstStyle>
          <a:p>
            <a:pPr>
              <a:defRPr/>
            </a:pPr>
            <a:endParaRPr lang="en-GB"/>
          </a:p>
        </p:txBody>
      </p:sp>
      <p:sp>
        <p:nvSpPr>
          <p:cNvPr id="11267" name="Rectangle 3"/>
          <p:cNvSpPr>
            <a:spLocks noGrp="1" noChangeArrowheads="1"/>
          </p:cNvSpPr>
          <p:nvPr>
            <p:ph type="dt" sz="quarter" idx="1"/>
          </p:nvPr>
        </p:nvSpPr>
        <p:spPr bwMode="auto">
          <a:xfrm>
            <a:off x="3883025"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buClrTx/>
              <a:buSzTx/>
              <a:buFontTx/>
              <a:buNone/>
              <a:defRPr sz="1200">
                <a:cs typeface="+mn-cs"/>
              </a:defRPr>
            </a:lvl1pPr>
          </a:lstStyle>
          <a:p>
            <a:pPr>
              <a:defRPr/>
            </a:pPr>
            <a:endParaRPr lang="en-GB"/>
          </a:p>
        </p:txBody>
      </p:sp>
      <p:sp>
        <p:nvSpPr>
          <p:cNvPr id="11268" name="Rectangle 4"/>
          <p:cNvSpPr>
            <a:spLocks noGrp="1" noChangeArrowheads="1"/>
          </p:cNvSpPr>
          <p:nvPr>
            <p:ph type="ftr" sz="quarter" idx="2"/>
          </p:nvPr>
        </p:nvSpPr>
        <p:spPr bwMode="auto">
          <a:xfrm>
            <a:off x="0" y="9180513"/>
            <a:ext cx="2971800" cy="484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buClrTx/>
              <a:buSzTx/>
              <a:buFontTx/>
              <a:buNone/>
              <a:defRPr sz="1200">
                <a:cs typeface="+mn-cs"/>
              </a:defRPr>
            </a:lvl1pPr>
          </a:lstStyle>
          <a:p>
            <a:pPr>
              <a:defRPr/>
            </a:pPr>
            <a:endParaRPr lang="en-GB"/>
          </a:p>
        </p:txBody>
      </p:sp>
      <p:sp>
        <p:nvSpPr>
          <p:cNvPr id="11269" name="Rectangle 5"/>
          <p:cNvSpPr>
            <a:spLocks noGrp="1" noChangeArrowheads="1"/>
          </p:cNvSpPr>
          <p:nvPr>
            <p:ph type="sldNum" sz="quarter" idx="3"/>
          </p:nvPr>
        </p:nvSpPr>
        <p:spPr bwMode="auto">
          <a:xfrm>
            <a:off x="3883025" y="9180513"/>
            <a:ext cx="2971800" cy="484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buClrTx/>
              <a:buSzTx/>
              <a:buFontTx/>
              <a:buNone/>
              <a:defRPr sz="1200">
                <a:cs typeface="+mn-cs"/>
              </a:defRPr>
            </a:lvl1pPr>
          </a:lstStyle>
          <a:p>
            <a:pPr>
              <a:defRPr/>
            </a:pPr>
            <a:fld id="{90AEADE6-A6B9-4820-8418-8340DA47E933}"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08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5" name="Rectangle 3"/>
          <p:cNvSpPr>
            <a:spLocks noGrp="1" noChangeArrowheads="1"/>
          </p:cNvSpPr>
          <p:nvPr>
            <p:ph type="dt" idx="1"/>
          </p:nvPr>
        </p:nvSpPr>
        <p:spPr bwMode="auto">
          <a:xfrm>
            <a:off x="3883025" y="0"/>
            <a:ext cx="2971800" cy="4508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1016000" y="752475"/>
            <a:ext cx="4824413" cy="3617913"/>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914400" y="4597400"/>
            <a:ext cx="5026025" cy="437038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8678" name="Rectangle 6"/>
          <p:cNvSpPr>
            <a:spLocks noGrp="1" noChangeArrowheads="1"/>
          </p:cNvSpPr>
          <p:nvPr>
            <p:ph type="ftr" sz="quarter" idx="4"/>
          </p:nvPr>
        </p:nvSpPr>
        <p:spPr bwMode="auto">
          <a:xfrm>
            <a:off x="0" y="9191625"/>
            <a:ext cx="2971800" cy="45243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9" name="Rectangle 7"/>
          <p:cNvSpPr>
            <a:spLocks noGrp="1" noChangeArrowheads="1"/>
          </p:cNvSpPr>
          <p:nvPr>
            <p:ph type="sldNum" sz="quarter" idx="5"/>
          </p:nvPr>
        </p:nvSpPr>
        <p:spPr bwMode="auto">
          <a:xfrm>
            <a:off x="3883025" y="9191625"/>
            <a:ext cx="2971800" cy="45243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fld id="{11303811-4103-47F1-B89E-CF84D88EE8BB}"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pPr>
              <a:buFont typeface="Monotype Sorts"/>
              <a:buNone/>
            </a:pPr>
            <a:fld id="{BB2A2CCF-1471-4339-B080-0096613708C1}" type="slidenum">
              <a:rPr lang="en-GB" smtClean="0">
                <a:cs typeface="Arial" charset="0"/>
              </a:rPr>
              <a:pPr>
                <a:buFont typeface="Monotype Sorts"/>
                <a:buNone/>
              </a:pPr>
              <a:t>2</a:t>
            </a:fld>
            <a:endParaRPr lang="en-GB" smtClean="0">
              <a:cs typeface="Arial" charset="0"/>
            </a:endParaRP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r>
              <a:rPr lang="en-GB" smtClean="0"/>
              <a:t>The Process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pPr>
              <a:buFont typeface="Monotype Sorts"/>
              <a:buNone/>
            </a:pPr>
            <a:fld id="{4B17253E-87F8-48B3-A892-CDC3B1E3F22E}" type="slidenum">
              <a:rPr lang="en-GB" smtClean="0">
                <a:cs typeface="Arial" charset="0"/>
              </a:rPr>
              <a:pPr>
                <a:buFont typeface="Monotype Sorts"/>
                <a:buNone/>
              </a:pPr>
              <a:t>3</a:t>
            </a:fld>
            <a:endParaRPr lang="en-GB" smtClean="0">
              <a:cs typeface="Arial" charset="0"/>
            </a:endParaRPr>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r>
              <a:rPr lang="en-GB" smtClean="0"/>
              <a:t>Impact on regeneration Demand-</a:t>
            </a:r>
          </a:p>
          <a:p>
            <a:r>
              <a:rPr lang="en-GB" smtClean="0"/>
              <a:t>New manufacturing facility</a:t>
            </a:r>
          </a:p>
          <a:p>
            <a:r>
              <a:rPr lang="en-GB" smtClean="0"/>
              <a:t>Back office functions &amp; Call centres</a:t>
            </a:r>
          </a:p>
          <a:p>
            <a:r>
              <a:rPr lang="en-GB" smtClean="0"/>
              <a:t>Conferences, tourists etc.</a:t>
            </a:r>
          </a:p>
          <a:p>
            <a:endParaRPr lang="en-GB" smtClean="0"/>
          </a:p>
          <a:p>
            <a:r>
              <a:rPr lang="en-GB" smtClean="0"/>
              <a:t>Supply side</a:t>
            </a:r>
          </a:p>
          <a:p>
            <a:r>
              <a:rPr lang="en-GB" smtClean="0"/>
              <a:t>Human and physical capital</a:t>
            </a:r>
          </a:p>
          <a:p>
            <a:r>
              <a:rPr lang="en-GB" smtClean="0"/>
              <a:t>Particularly communications</a:t>
            </a:r>
          </a:p>
          <a:p>
            <a:r>
              <a:rPr lang="en-GB" smtClean="0"/>
              <a:t>Primarily R&amp;D links with universities</a:t>
            </a:r>
          </a:p>
          <a:p>
            <a:r>
              <a:rPr lang="en-GB" smtClean="0"/>
              <a:t>New firm formation from within the area</a:t>
            </a:r>
          </a:p>
          <a:p>
            <a:r>
              <a:rPr lang="en-GB" smtClean="0"/>
              <a:t>Skills acquisition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pPr>
              <a:buFont typeface="Monotype Sorts"/>
              <a:buNone/>
            </a:pPr>
            <a:fld id="{0DFE7142-105A-4E65-AE7B-B969CCE300C3}" type="slidenum">
              <a:rPr lang="en-GB" smtClean="0">
                <a:cs typeface="Arial" charset="0"/>
              </a:rPr>
              <a:pPr>
                <a:buFont typeface="Monotype Sorts"/>
                <a:buNone/>
              </a:pPr>
              <a:t>4</a:t>
            </a:fld>
            <a:endParaRPr lang="en-GB" smtClean="0">
              <a:cs typeface="Arial" charset="0"/>
            </a:endParaRP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r>
              <a:rPr lang="en-GB" smtClean="0"/>
              <a:t>Phase 1 poverty a limited problem concentrated in small areas could be eliminated by tackling social problem.</a:t>
            </a:r>
          </a:p>
          <a:p>
            <a:r>
              <a:rPr lang="en-GB" smtClean="0"/>
              <a:t>Phase 2 concentration on physical investment land and property for urban renewal – limited land supply difficult to attract mobile investment start of enterprise zone concept – side line local authorities</a:t>
            </a:r>
          </a:p>
          <a:p>
            <a:r>
              <a:rPr lang="en-GB" smtClean="0"/>
              <a:t>Phase 3 Private sector led through UDC large flagship schemes – leverage planning - concept of a partnership, City Action Teams more dynamic seen to get things done.</a:t>
            </a:r>
          </a:p>
          <a:p>
            <a:endParaRPr lang="en-GB" smtClean="0"/>
          </a:p>
          <a:p>
            <a:r>
              <a:rPr lang="en-GB" smtClean="0"/>
              <a:t>Phase 4 Different problems in different places need for local strategies – local ownership – SRB Gov regional offices Regional Development Agencies SEEDA.</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pPr>
              <a:buFont typeface="Monotype Sorts"/>
              <a:buNone/>
            </a:pPr>
            <a:fld id="{96FC7054-0608-408A-896D-74BCFA8E815B}" type="slidenum">
              <a:rPr lang="en-GB" smtClean="0">
                <a:cs typeface="Arial" charset="0"/>
              </a:rPr>
              <a:pPr>
                <a:buFont typeface="Monotype Sorts"/>
                <a:buNone/>
              </a:pPr>
              <a:t>5</a:t>
            </a:fld>
            <a:endParaRPr lang="en-GB" smtClean="0">
              <a:cs typeface="Arial" charset="0"/>
            </a:endParaRPr>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r>
              <a:rPr lang="en-GB" smtClean="0"/>
              <a:t>Various forms of grant to kick-start the regeneration process. – land grant to bring derelict land back into economic use up to 100% - Urban development grant – pump prime private investment any type of project lots of housing complex process – Urban regeneration grants large sites &gt;20acres to assist commercial viability </a:t>
            </a:r>
          </a:p>
          <a:p>
            <a:endParaRPr lang="en-GB" smtClean="0"/>
          </a:p>
          <a:p>
            <a:r>
              <a:rPr lang="en-GB" smtClean="0"/>
              <a:t>Enterprise zones  remove business burden exemption from business rates capital expenditure 100% write off against tax simplified planning.</a:t>
            </a:r>
          </a:p>
          <a:p>
            <a:endParaRPr lang="en-GB" smtClean="0"/>
          </a:p>
          <a:p>
            <a:r>
              <a:rPr lang="en-GB" smtClean="0"/>
              <a:t>UDC private sector led quangos power to acquire land, improve it and put in services sell on at completion – English Partnerships was a roving UDC emphasis on land development but also attracting/facilitating inward investment.</a:t>
            </a:r>
          </a:p>
          <a:p>
            <a:endParaRPr lang="en-GB" smtClean="0"/>
          </a:p>
          <a:p>
            <a:r>
              <a:rPr lang="en-GB" smtClean="0"/>
              <a:t>CATs City action Teams draw together people from across government departments into one team now call cross cutting designed for better coordination but did not bring additional resources. Task Forces designed to improve coordination across the public sector and between public and private sectors  main focus jobs, training and enterprise stimulation active in the most deprived areas.  </a:t>
            </a:r>
          </a:p>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pPr>
              <a:buFont typeface="Monotype Sorts"/>
              <a:buNone/>
            </a:pPr>
            <a:fld id="{10D27415-8B5E-4DA4-AFD3-46B7CE8457D4}" type="slidenum">
              <a:rPr lang="en-GB" smtClean="0">
                <a:cs typeface="Arial" charset="0"/>
              </a:rPr>
              <a:pPr>
                <a:buFont typeface="Monotype Sorts"/>
                <a:buNone/>
              </a:pPr>
              <a:t>6</a:t>
            </a:fld>
            <a:endParaRPr lang="en-GB" smtClean="0">
              <a:cs typeface="Arial" charset="0"/>
            </a:endParaRPr>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r>
              <a:rPr lang="en-GB" smtClean="0"/>
              <a:t>Competitive</a:t>
            </a:r>
          </a:p>
          <a:p>
            <a:r>
              <a:rPr lang="en-GB" smtClean="0"/>
              <a:t>City challenge bigger role for LA’s still links with business  but also involved voluntary sector moving towards social policy  holistic approach – review suggested overlap and waste reformatted as </a:t>
            </a:r>
          </a:p>
          <a:p>
            <a:r>
              <a:rPr lang="en-GB" smtClean="0"/>
              <a:t>Single Regeneration Budget  drew together existing programmes into one integrated strategy – still dominated in money terms by large projects better value for money. </a:t>
            </a:r>
          </a:p>
          <a:p>
            <a:endParaRPr lang="en-GB" smtClean="0"/>
          </a:p>
          <a:p>
            <a:r>
              <a:rPr lang="en-GB" smtClean="0"/>
              <a:t>Future Flagship projects wider than just physical regeneration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pPr>
              <a:buFont typeface="Monotype Sorts"/>
              <a:buNone/>
            </a:pPr>
            <a:fld id="{886F339F-85A5-48D6-9546-F948B3647302}" type="slidenum">
              <a:rPr lang="en-GB" smtClean="0">
                <a:cs typeface="Arial" charset="0"/>
              </a:rPr>
              <a:pPr>
                <a:buFont typeface="Monotype Sorts"/>
                <a:buNone/>
              </a:pPr>
              <a:t>7</a:t>
            </a:fld>
            <a:endParaRPr lang="en-GB" smtClean="0">
              <a:cs typeface="Arial" charset="0"/>
            </a:endParaRPr>
          </a:p>
        </p:txBody>
      </p:sp>
      <p:sp>
        <p:nvSpPr>
          <p:cNvPr id="29698" name="Rectangle 1026"/>
          <p:cNvSpPr>
            <a:spLocks noGrp="1" noRot="1" noChangeAspect="1" noChangeArrowheads="1" noTextEdit="1"/>
          </p:cNvSpPr>
          <p:nvPr>
            <p:ph type="sldImg"/>
          </p:nvPr>
        </p:nvSpPr>
        <p:spPr>
          <a:ln/>
        </p:spPr>
      </p:sp>
      <p:sp>
        <p:nvSpPr>
          <p:cNvPr id="29699" name="Rectangle 1027"/>
          <p:cNvSpPr>
            <a:spLocks noGrp="1" noChangeArrowheads="1"/>
          </p:cNvSpPr>
          <p:nvPr>
            <p:ph type="body" idx="1"/>
          </p:nvPr>
        </p:nvSpPr>
        <p:spPr>
          <a:noFill/>
          <a:ln/>
        </p:spPr>
        <p:txBody>
          <a:bodyPr/>
          <a:lstStyle/>
          <a:p>
            <a:r>
              <a:rPr lang="en-GB" smtClean="0"/>
              <a:t>Derelict and contaminated sites - demand weak costs high - assembly of viable site – connectability</a:t>
            </a:r>
          </a:p>
          <a:p>
            <a:endParaRPr lang="en-GB" smtClean="0"/>
          </a:p>
          <a:p>
            <a:r>
              <a:rPr lang="en-GB" smtClean="0"/>
              <a:t>Public sector action to start process sites anchored with commercial or municipal functions</a:t>
            </a:r>
          </a:p>
          <a:p>
            <a:r>
              <a:rPr lang="en-GB" smtClean="0"/>
              <a:t>Opportunities such as waterside location</a:t>
            </a:r>
          </a:p>
          <a:p>
            <a:r>
              <a:rPr lang="en-GB" smtClean="0"/>
              <a:t>Specialist investment such as tourist infrastructure</a:t>
            </a:r>
          </a:p>
          <a:p>
            <a:r>
              <a:rPr lang="en-GB" smtClean="0"/>
              <a:t>Integrate social and physical renewal concentration on capacity building</a:t>
            </a:r>
          </a:p>
          <a:p>
            <a:r>
              <a:rPr lang="en-GB" smtClean="0"/>
              <a:t>Understanding demand for property – danger of displacement need city wide approach to try and avoid this.</a:t>
            </a:r>
          </a:p>
          <a:p>
            <a:endParaRPr lang="en-GB" smtClean="0"/>
          </a:p>
          <a:p>
            <a:r>
              <a:rPr lang="en-GB" smtClean="0"/>
              <a:t>See handout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pPr>
              <a:buFont typeface="Monotype Sorts"/>
              <a:buNone/>
            </a:pPr>
            <a:fld id="{11599AA9-55F8-451B-B457-571D121EC1D9}" type="slidenum">
              <a:rPr lang="en-GB" smtClean="0">
                <a:cs typeface="Arial" charset="0"/>
              </a:rPr>
              <a:pPr>
                <a:buFont typeface="Monotype Sorts"/>
                <a:buNone/>
              </a:pPr>
              <a:t>11</a:t>
            </a:fld>
            <a:endParaRPr lang="en-GB" smtClean="0">
              <a:cs typeface="Arial" charset="0"/>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r>
              <a:rPr lang="en-GB" smtClean="0"/>
              <a:t>DDS Deadweight, Duplication and Substitution</a:t>
            </a: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79413" y="1676400"/>
            <a:ext cx="8388350" cy="4421188"/>
            <a:chOff x="238" y="1056"/>
            <a:chExt cx="5285" cy="2785"/>
          </a:xfrm>
        </p:grpSpPr>
        <p:grpSp>
          <p:nvGrpSpPr>
            <p:cNvPr id="5" name="Group 3"/>
            <p:cNvGrpSpPr>
              <a:grpSpLocks/>
            </p:cNvGrpSpPr>
            <p:nvPr/>
          </p:nvGrpSpPr>
          <p:grpSpPr bwMode="auto">
            <a:xfrm>
              <a:off x="238" y="1056"/>
              <a:ext cx="5285" cy="1393"/>
              <a:chOff x="238" y="1056"/>
              <a:chExt cx="5285" cy="1393"/>
            </a:xfrm>
          </p:grpSpPr>
          <p:sp>
            <p:nvSpPr>
              <p:cNvPr id="14" name="Rectangle 4"/>
              <p:cNvSpPr>
                <a:spLocks noChangeArrowheads="1"/>
              </p:cNvSpPr>
              <p:nvPr/>
            </p:nvSpPr>
            <p:spPr bwMode="auto">
              <a:xfrm>
                <a:off x="243" y="1057"/>
                <a:ext cx="5272" cy="1391"/>
              </a:xfrm>
              <a:prstGeom prst="rect">
                <a:avLst/>
              </a:prstGeom>
              <a:solidFill>
                <a:srgbClr val="EAEAEA">
                  <a:alpha val="50000"/>
                </a:srgbClr>
              </a:solidFill>
              <a:ln w="9525">
                <a:noFill/>
                <a:miter lim="800000"/>
                <a:headEnd/>
                <a:tailEnd/>
              </a:ln>
              <a:effectLst/>
            </p:spPr>
            <p:txBody>
              <a:bodyPr wrap="none" anchor="ctr"/>
              <a:lstStyle/>
              <a:p>
                <a:pPr eaLnBrk="0" hangingPunct="0">
                  <a:spcBef>
                    <a:spcPct val="20000"/>
                  </a:spcBef>
                  <a:buClr>
                    <a:schemeClr val="tx2"/>
                  </a:buClr>
                  <a:buSzPct val="75000"/>
                  <a:buFont typeface="Monotype Sorts" pitchFamily="2" charset="2"/>
                  <a:buNone/>
                  <a:defRPr/>
                </a:pPr>
                <a:endParaRPr lang="en-GB">
                  <a:cs typeface="+mn-cs"/>
                </a:endParaRPr>
              </a:p>
            </p:txBody>
          </p:sp>
          <p:sp>
            <p:nvSpPr>
              <p:cNvPr id="15" name="Freeform 5"/>
              <p:cNvSpPr>
                <a:spLocks/>
              </p:cNvSpPr>
              <p:nvPr/>
            </p:nvSpPr>
            <p:spPr bwMode="auto">
              <a:xfrm>
                <a:off x="238" y="1056"/>
                <a:ext cx="5273" cy="1393"/>
              </a:xfrm>
              <a:custGeom>
                <a:avLst/>
                <a:gdLst/>
                <a:ahLst/>
                <a:cxnLst>
                  <a:cxn ang="0">
                    <a:pos x="5272" y="0"/>
                  </a:cxn>
                  <a:cxn ang="0">
                    <a:pos x="0" y="0"/>
                  </a:cxn>
                  <a:cxn ang="0">
                    <a:pos x="0" y="1392"/>
                  </a:cxn>
                </a:cxnLst>
                <a:rect l="0" t="0" r="r" b="b"/>
                <a:pathLst>
                  <a:path w="5273" h="1393">
                    <a:moveTo>
                      <a:pt x="5272" y="0"/>
                    </a:moveTo>
                    <a:lnTo>
                      <a:pt x="0" y="0"/>
                    </a:lnTo>
                    <a:lnTo>
                      <a:pt x="0" y="1392"/>
                    </a:lnTo>
                  </a:path>
                </a:pathLst>
              </a:custGeom>
              <a:noFill/>
              <a:ln w="12700" cap="rnd" cmpd="sng">
                <a:solidFill>
                  <a:srgbClr val="B2B2B2"/>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GB">
                  <a:cs typeface="+mn-cs"/>
                </a:endParaRPr>
              </a:p>
            </p:txBody>
          </p:sp>
          <p:sp>
            <p:nvSpPr>
              <p:cNvPr id="16" name="Freeform 6"/>
              <p:cNvSpPr>
                <a:spLocks/>
              </p:cNvSpPr>
              <p:nvPr/>
            </p:nvSpPr>
            <p:spPr bwMode="auto">
              <a:xfrm>
                <a:off x="250" y="1056"/>
                <a:ext cx="5273" cy="1393"/>
              </a:xfrm>
              <a:custGeom>
                <a:avLst/>
                <a:gdLst/>
                <a:ahLst/>
                <a:cxnLst>
                  <a:cxn ang="0">
                    <a:pos x="5272" y="0"/>
                  </a:cxn>
                  <a:cxn ang="0">
                    <a:pos x="5272" y="1392"/>
                  </a:cxn>
                  <a:cxn ang="0">
                    <a:pos x="0" y="1392"/>
                  </a:cxn>
                </a:cxnLst>
                <a:rect l="0" t="0" r="r" b="b"/>
                <a:pathLst>
                  <a:path w="5273" h="1393">
                    <a:moveTo>
                      <a:pt x="5272" y="0"/>
                    </a:moveTo>
                    <a:lnTo>
                      <a:pt x="5272" y="1392"/>
                    </a:lnTo>
                    <a:lnTo>
                      <a:pt x="0" y="1392"/>
                    </a:lnTo>
                  </a:path>
                </a:pathLst>
              </a:custGeom>
              <a:noFill/>
              <a:ln w="12700" cap="rnd" cmpd="sng">
                <a:solidFill>
                  <a:srgbClr val="FFFFFF"/>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GB">
                  <a:cs typeface="+mn-cs"/>
                </a:endParaRPr>
              </a:p>
            </p:txBody>
          </p:sp>
        </p:grpSp>
        <p:grpSp>
          <p:nvGrpSpPr>
            <p:cNvPr id="6" name="Group 7"/>
            <p:cNvGrpSpPr>
              <a:grpSpLocks/>
            </p:cNvGrpSpPr>
            <p:nvPr/>
          </p:nvGrpSpPr>
          <p:grpSpPr bwMode="auto">
            <a:xfrm>
              <a:off x="240" y="3744"/>
              <a:ext cx="5281" cy="97"/>
              <a:chOff x="240" y="3744"/>
              <a:chExt cx="5281" cy="97"/>
            </a:xfrm>
          </p:grpSpPr>
          <p:sp>
            <p:nvSpPr>
              <p:cNvPr id="11" name="Rectangle 8"/>
              <p:cNvSpPr>
                <a:spLocks noChangeArrowheads="1"/>
              </p:cNvSpPr>
              <p:nvPr/>
            </p:nvSpPr>
            <p:spPr bwMode="auto">
              <a:xfrm>
                <a:off x="240" y="3744"/>
                <a:ext cx="5280" cy="96"/>
              </a:xfrm>
              <a:prstGeom prst="rect">
                <a:avLst/>
              </a:prstGeom>
              <a:solidFill>
                <a:srgbClr val="EAEAEA">
                  <a:alpha val="50000"/>
                </a:srgbClr>
              </a:solidFill>
              <a:ln w="9525">
                <a:noFill/>
                <a:miter lim="800000"/>
                <a:headEnd/>
                <a:tailEnd/>
              </a:ln>
              <a:effectLst/>
            </p:spPr>
            <p:txBody>
              <a:bodyPr wrap="none" anchor="ctr"/>
              <a:lstStyle/>
              <a:p>
                <a:pPr eaLnBrk="0" hangingPunct="0">
                  <a:spcBef>
                    <a:spcPct val="20000"/>
                  </a:spcBef>
                  <a:buClr>
                    <a:schemeClr val="tx2"/>
                  </a:buClr>
                  <a:buSzPct val="75000"/>
                  <a:buFont typeface="Monotype Sorts" pitchFamily="2" charset="2"/>
                  <a:buNone/>
                  <a:defRPr/>
                </a:pPr>
                <a:endParaRPr lang="en-GB">
                  <a:cs typeface="+mn-cs"/>
                </a:endParaRPr>
              </a:p>
            </p:txBody>
          </p:sp>
          <p:sp>
            <p:nvSpPr>
              <p:cNvPr id="12" name="Freeform 9"/>
              <p:cNvSpPr>
                <a:spLocks/>
              </p:cNvSpPr>
              <p:nvPr/>
            </p:nvSpPr>
            <p:spPr bwMode="auto">
              <a:xfrm>
                <a:off x="240" y="3744"/>
                <a:ext cx="5281" cy="97"/>
              </a:xfrm>
              <a:custGeom>
                <a:avLst/>
                <a:gdLst/>
                <a:ahLst/>
                <a:cxnLst>
                  <a:cxn ang="0">
                    <a:pos x="5280" y="0"/>
                  </a:cxn>
                  <a:cxn ang="0">
                    <a:pos x="0" y="0"/>
                  </a:cxn>
                  <a:cxn ang="0">
                    <a:pos x="0" y="96"/>
                  </a:cxn>
                </a:cxnLst>
                <a:rect l="0" t="0" r="r" b="b"/>
                <a:pathLst>
                  <a:path w="5281" h="97">
                    <a:moveTo>
                      <a:pt x="5280" y="0"/>
                    </a:moveTo>
                    <a:lnTo>
                      <a:pt x="0" y="0"/>
                    </a:lnTo>
                    <a:lnTo>
                      <a:pt x="0" y="96"/>
                    </a:lnTo>
                  </a:path>
                </a:pathLst>
              </a:custGeom>
              <a:noFill/>
              <a:ln w="12700" cap="rnd" cmpd="sng">
                <a:solidFill>
                  <a:srgbClr val="B2B2B2"/>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GB">
                  <a:cs typeface="+mn-cs"/>
                </a:endParaRPr>
              </a:p>
            </p:txBody>
          </p:sp>
          <p:sp>
            <p:nvSpPr>
              <p:cNvPr id="13" name="Freeform 10"/>
              <p:cNvSpPr>
                <a:spLocks/>
              </p:cNvSpPr>
              <p:nvPr/>
            </p:nvSpPr>
            <p:spPr bwMode="auto">
              <a:xfrm>
                <a:off x="240" y="3744"/>
                <a:ext cx="5281" cy="97"/>
              </a:xfrm>
              <a:custGeom>
                <a:avLst/>
                <a:gdLst/>
                <a:ahLst/>
                <a:cxnLst>
                  <a:cxn ang="0">
                    <a:pos x="5280" y="0"/>
                  </a:cxn>
                  <a:cxn ang="0">
                    <a:pos x="5280" y="96"/>
                  </a:cxn>
                  <a:cxn ang="0">
                    <a:pos x="0" y="96"/>
                  </a:cxn>
                </a:cxnLst>
                <a:rect l="0" t="0" r="r" b="b"/>
                <a:pathLst>
                  <a:path w="5281" h="97">
                    <a:moveTo>
                      <a:pt x="5280" y="0"/>
                    </a:moveTo>
                    <a:lnTo>
                      <a:pt x="5280" y="96"/>
                    </a:lnTo>
                    <a:lnTo>
                      <a:pt x="0" y="96"/>
                    </a:lnTo>
                  </a:path>
                </a:pathLst>
              </a:custGeom>
              <a:noFill/>
              <a:ln w="12700" cap="rnd" cmpd="sng">
                <a:solidFill>
                  <a:srgbClr val="FFFFFF"/>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GB">
                  <a:cs typeface="+mn-cs"/>
                </a:endParaRPr>
              </a:p>
            </p:txBody>
          </p:sp>
        </p:grpSp>
        <p:grpSp>
          <p:nvGrpSpPr>
            <p:cNvPr id="7" name="Group 11"/>
            <p:cNvGrpSpPr>
              <a:grpSpLocks/>
            </p:cNvGrpSpPr>
            <p:nvPr/>
          </p:nvGrpSpPr>
          <p:grpSpPr bwMode="auto">
            <a:xfrm>
              <a:off x="338" y="1200"/>
              <a:ext cx="97" cy="1104"/>
              <a:chOff x="338" y="1200"/>
              <a:chExt cx="97" cy="1104"/>
            </a:xfrm>
          </p:grpSpPr>
          <p:sp useBgFill="1">
            <p:nvSpPr>
              <p:cNvPr id="8" name="Rectangle 12"/>
              <p:cNvSpPr>
                <a:spLocks noChangeArrowheads="1"/>
              </p:cNvSpPr>
              <p:nvPr/>
            </p:nvSpPr>
            <p:spPr bwMode="auto">
              <a:xfrm>
                <a:off x="338" y="1201"/>
                <a:ext cx="96" cy="1103"/>
              </a:xfrm>
              <a:prstGeom prst="rect">
                <a:avLst/>
              </a:prstGeom>
              <a:ln w="9525">
                <a:noFill/>
                <a:miter lim="800000"/>
                <a:headEnd/>
                <a:tailEnd/>
              </a:ln>
              <a:effectLst/>
            </p:spPr>
            <p:txBody>
              <a:bodyPr wrap="none" anchor="ctr"/>
              <a:lstStyle/>
              <a:p>
                <a:pPr eaLnBrk="0" hangingPunct="0">
                  <a:spcBef>
                    <a:spcPct val="20000"/>
                  </a:spcBef>
                  <a:buClr>
                    <a:schemeClr val="tx2"/>
                  </a:buClr>
                  <a:buSzPct val="75000"/>
                  <a:buFont typeface="Monotype Sorts" pitchFamily="2" charset="2"/>
                  <a:buNone/>
                  <a:defRPr/>
                </a:pPr>
                <a:endParaRPr lang="en-GB">
                  <a:cs typeface="+mn-cs"/>
                </a:endParaRPr>
              </a:p>
            </p:txBody>
          </p:sp>
          <p:sp>
            <p:nvSpPr>
              <p:cNvPr id="9" name="Freeform 13"/>
              <p:cNvSpPr>
                <a:spLocks/>
              </p:cNvSpPr>
              <p:nvPr/>
            </p:nvSpPr>
            <p:spPr bwMode="auto">
              <a:xfrm>
                <a:off x="338" y="1200"/>
                <a:ext cx="97" cy="1104"/>
              </a:xfrm>
              <a:custGeom>
                <a:avLst/>
                <a:gdLst/>
                <a:ahLst/>
                <a:cxnLst>
                  <a:cxn ang="0">
                    <a:pos x="0" y="1103"/>
                  </a:cxn>
                  <a:cxn ang="0">
                    <a:pos x="96" y="1103"/>
                  </a:cxn>
                  <a:cxn ang="0">
                    <a:pos x="96" y="0"/>
                  </a:cxn>
                </a:cxnLst>
                <a:rect l="0" t="0" r="r" b="b"/>
                <a:pathLst>
                  <a:path w="97" h="1104">
                    <a:moveTo>
                      <a:pt x="0" y="1103"/>
                    </a:moveTo>
                    <a:lnTo>
                      <a:pt x="96" y="1103"/>
                    </a:lnTo>
                    <a:lnTo>
                      <a:pt x="96" y="0"/>
                    </a:lnTo>
                  </a:path>
                </a:pathLst>
              </a:custGeom>
              <a:noFill/>
              <a:ln w="12700" cap="rnd" cmpd="sng">
                <a:solidFill>
                  <a:srgbClr val="B2B2B2"/>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GB">
                  <a:cs typeface="+mn-cs"/>
                </a:endParaRPr>
              </a:p>
            </p:txBody>
          </p:sp>
          <p:sp>
            <p:nvSpPr>
              <p:cNvPr id="10" name="Freeform 14"/>
              <p:cNvSpPr>
                <a:spLocks/>
              </p:cNvSpPr>
              <p:nvPr/>
            </p:nvSpPr>
            <p:spPr bwMode="auto">
              <a:xfrm>
                <a:off x="338" y="1200"/>
                <a:ext cx="97" cy="1104"/>
              </a:xfrm>
              <a:custGeom>
                <a:avLst/>
                <a:gdLst/>
                <a:ahLst/>
                <a:cxnLst>
                  <a:cxn ang="0">
                    <a:pos x="0" y="1103"/>
                  </a:cxn>
                  <a:cxn ang="0">
                    <a:pos x="0" y="0"/>
                  </a:cxn>
                  <a:cxn ang="0">
                    <a:pos x="96" y="0"/>
                  </a:cxn>
                </a:cxnLst>
                <a:rect l="0" t="0" r="r" b="b"/>
                <a:pathLst>
                  <a:path w="97" h="1104">
                    <a:moveTo>
                      <a:pt x="0" y="1103"/>
                    </a:moveTo>
                    <a:lnTo>
                      <a:pt x="0" y="0"/>
                    </a:lnTo>
                    <a:lnTo>
                      <a:pt x="96" y="0"/>
                    </a:lnTo>
                  </a:path>
                </a:pathLst>
              </a:custGeom>
              <a:noFill/>
              <a:ln w="12700" cap="rnd" cmpd="sng">
                <a:solidFill>
                  <a:srgbClr val="FFFFFF"/>
                </a:solidFill>
                <a:prstDash val="solid"/>
                <a:round/>
                <a:headEnd type="none" w="sm" len="sm"/>
                <a:tailEnd type="none" w="sm" len="sm"/>
              </a:ln>
              <a:effectLst/>
            </p:spPr>
            <p:txBody>
              <a:bodyPr/>
              <a:lstStyle/>
              <a:p>
                <a:pPr eaLnBrk="0" hangingPunct="0">
                  <a:spcBef>
                    <a:spcPct val="20000"/>
                  </a:spcBef>
                  <a:buClr>
                    <a:schemeClr val="tx2"/>
                  </a:buClr>
                  <a:buSzPct val="75000"/>
                  <a:buFont typeface="Monotype Sorts" pitchFamily="2" charset="2"/>
                  <a:buNone/>
                  <a:defRPr/>
                </a:pPr>
                <a:endParaRPr lang="en-GB">
                  <a:cs typeface="+mn-cs"/>
                </a:endParaRPr>
              </a:p>
            </p:txBody>
          </p:sp>
        </p:grpSp>
      </p:grpSp>
      <p:sp>
        <p:nvSpPr>
          <p:cNvPr id="4111" name="Rectangle 15"/>
          <p:cNvSpPr>
            <a:spLocks noGrp="1" noChangeArrowheads="1"/>
          </p:cNvSpPr>
          <p:nvPr>
            <p:ph type="ctrTitle" sz="quarter"/>
          </p:nvPr>
        </p:nvSpPr>
        <p:spPr bwMode="auto">
          <a:xfrm>
            <a:off x="836613" y="2133600"/>
            <a:ext cx="7772400" cy="1143000"/>
          </a:xfrm>
          <a:prstGeom prst="rect">
            <a:avLst/>
          </a:prstGeom>
          <a:noFill/>
          <a:ln>
            <a:miter lim="800000"/>
            <a:headEnd/>
            <a:tailEnd/>
          </a:ln>
        </p:spPr>
        <p:txBody>
          <a:bodyPr vert="horz" wrap="square" lIns="92075" tIns="46038" rIns="92075" bIns="46038" numCol="1" anchor="ctr" anchorCtr="0" compatLnSpc="1">
            <a:prstTxWarp prst="textNoShape">
              <a:avLst/>
            </a:prstTxWarp>
          </a:bodyPr>
          <a:lstStyle>
            <a:lvl1pPr>
              <a:defRPr/>
            </a:lvl1pPr>
          </a:lstStyle>
          <a:p>
            <a:r>
              <a:rPr lang="en-US"/>
              <a:t>Click to edit Master title style</a:t>
            </a:r>
          </a:p>
        </p:txBody>
      </p:sp>
      <p:sp>
        <p:nvSpPr>
          <p:cNvPr id="4112" name="Rectangle 16"/>
          <p:cNvSpPr>
            <a:spLocks noGrp="1" noChangeArrowheads="1"/>
          </p:cNvSpPr>
          <p:nvPr>
            <p:ph type="subTitle" sz="quarter" idx="1"/>
          </p:nvPr>
        </p:nvSpPr>
        <p:spPr>
          <a:xfrm>
            <a:off x="1371600" y="4038600"/>
            <a:ext cx="6400800" cy="1752600"/>
          </a:xfrm>
        </p:spPr>
        <p:txBody>
          <a:bodyPr anchor="ctr"/>
          <a:lstStyle>
            <a:lvl1pPr marL="0" indent="0" algn="ctr">
              <a:buFont typeface="Monotype Sorts" pitchFamily="2" charset="2"/>
              <a:buNone/>
              <a:defRPr/>
            </a:lvl1pPr>
          </a:lstStyle>
          <a:p>
            <a:r>
              <a:rPr lang="en-US"/>
              <a:t>Click to edit Master subtitle style</a:t>
            </a:r>
          </a:p>
        </p:txBody>
      </p:sp>
      <p:sp>
        <p:nvSpPr>
          <p:cNvPr id="17" name="Rectangle 17"/>
          <p:cNvSpPr>
            <a:spLocks noGrp="1" noChangeArrowheads="1"/>
          </p:cNvSpPr>
          <p:nvPr>
            <p:ph type="dt" sz="quarter" idx="10"/>
          </p:nvPr>
        </p:nvSpPr>
        <p:spPr>
          <a:xfrm>
            <a:off x="381000" y="6324600"/>
            <a:ext cx="1905000" cy="457200"/>
          </a:xfrm>
        </p:spPr>
        <p:txBody>
          <a:bodyPr/>
          <a:lstStyle>
            <a:lvl1pPr>
              <a:defRPr/>
            </a:lvl1pPr>
          </a:lstStyle>
          <a:p>
            <a:pPr>
              <a:defRPr/>
            </a:pPr>
            <a:endParaRPr lang="en-US"/>
          </a:p>
        </p:txBody>
      </p:sp>
      <p:sp>
        <p:nvSpPr>
          <p:cNvPr id="18" name="Rectangle 18"/>
          <p:cNvSpPr>
            <a:spLocks noGrp="1" noChangeArrowheads="1"/>
          </p:cNvSpPr>
          <p:nvPr>
            <p:ph type="ftr" sz="quarter" idx="11"/>
          </p:nvPr>
        </p:nvSpPr>
        <p:spPr>
          <a:xfrm>
            <a:off x="3124200" y="6324600"/>
            <a:ext cx="2895600" cy="457200"/>
          </a:xfrm>
        </p:spPr>
        <p:txBody>
          <a:bodyPr/>
          <a:lstStyle>
            <a:lvl1pPr>
              <a:defRPr/>
            </a:lvl1pPr>
          </a:lstStyle>
          <a:p>
            <a:pPr>
              <a:defRPr/>
            </a:pPr>
            <a:endParaRPr lang="en-US"/>
          </a:p>
        </p:txBody>
      </p:sp>
      <p:sp>
        <p:nvSpPr>
          <p:cNvPr id="19" name="Rectangle 19"/>
          <p:cNvSpPr>
            <a:spLocks noGrp="1" noChangeArrowheads="1"/>
          </p:cNvSpPr>
          <p:nvPr>
            <p:ph type="sldNum" sz="quarter" idx="12"/>
          </p:nvPr>
        </p:nvSpPr>
        <p:spPr>
          <a:xfrm>
            <a:off x="6858000" y="6324600"/>
            <a:ext cx="1905000" cy="457200"/>
          </a:xfrm>
        </p:spPr>
        <p:txBody>
          <a:bodyPr/>
          <a:lstStyle>
            <a:lvl1pPr>
              <a:defRPr/>
            </a:lvl1pPr>
          </a:lstStyle>
          <a:p>
            <a:pPr>
              <a:defRPr/>
            </a:pPr>
            <a:fld id="{10B2B172-A98D-4DA0-99D2-07F50AF92448}" type="slidenum">
              <a:rPr lang="en-US"/>
              <a:pPr>
                <a:defRPr/>
              </a:pPr>
              <a:t>‹#›</a:t>
            </a:fld>
            <a:endParaRPr lang="en-US"/>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r>
              <a:rPr lang="en-US"/>
              <a:t>Lecture 7</a:t>
            </a:r>
          </a:p>
        </p:txBody>
      </p:sp>
      <p:sp>
        <p:nvSpPr>
          <p:cNvPr id="6" name="Rectangle 19"/>
          <p:cNvSpPr>
            <a:spLocks noGrp="1" noChangeArrowheads="1"/>
          </p:cNvSpPr>
          <p:nvPr>
            <p:ph type="sldNum" sz="quarter" idx="12"/>
          </p:nvPr>
        </p:nvSpPr>
        <p:spPr>
          <a:ln/>
        </p:spPr>
        <p:txBody>
          <a:bodyPr/>
          <a:lstStyle>
            <a:lvl1pPr>
              <a:defRPr/>
            </a:lvl1pPr>
          </a:lstStyle>
          <a:p>
            <a:pPr>
              <a:defRPr/>
            </a:pPr>
            <a:r>
              <a:rPr lang="en-US"/>
              <a:t>Slide </a:t>
            </a:r>
            <a:fld id="{E5DF926D-1758-4842-9E67-991DAF96416E}" type="slidenum">
              <a:rPr lang="en-US"/>
              <a:pPr>
                <a:defRPr/>
              </a:pPr>
              <a:t>‹#›</a:t>
            </a:fld>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592762"/>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r>
              <a:rPr lang="en-US"/>
              <a:t>Lecture 7</a:t>
            </a:r>
          </a:p>
        </p:txBody>
      </p:sp>
      <p:sp>
        <p:nvSpPr>
          <p:cNvPr id="6" name="Rectangle 19"/>
          <p:cNvSpPr>
            <a:spLocks noGrp="1" noChangeArrowheads="1"/>
          </p:cNvSpPr>
          <p:nvPr>
            <p:ph type="sldNum" sz="quarter" idx="12"/>
          </p:nvPr>
        </p:nvSpPr>
        <p:spPr>
          <a:ln/>
        </p:spPr>
        <p:txBody>
          <a:bodyPr/>
          <a:lstStyle>
            <a:lvl1pPr>
              <a:defRPr/>
            </a:lvl1pPr>
          </a:lstStyle>
          <a:p>
            <a:pPr>
              <a:defRPr/>
            </a:pPr>
            <a:r>
              <a:rPr lang="en-US"/>
              <a:t>Slide </a:t>
            </a:r>
            <a:fld id="{BE86FEE2-F50B-4F7D-A8D3-FB5369A01625}" type="slidenum">
              <a:rPr lang="en-US"/>
              <a:pPr>
                <a:defRPr/>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r>
              <a:rPr lang="en-US"/>
              <a:t>Lecture 7</a:t>
            </a:r>
          </a:p>
        </p:txBody>
      </p:sp>
      <p:sp>
        <p:nvSpPr>
          <p:cNvPr id="6" name="Rectangle 19"/>
          <p:cNvSpPr>
            <a:spLocks noGrp="1" noChangeArrowheads="1"/>
          </p:cNvSpPr>
          <p:nvPr>
            <p:ph type="sldNum" sz="quarter" idx="12"/>
          </p:nvPr>
        </p:nvSpPr>
        <p:spPr>
          <a:ln/>
        </p:spPr>
        <p:txBody>
          <a:bodyPr/>
          <a:lstStyle>
            <a:lvl1pPr>
              <a:defRPr/>
            </a:lvl1pPr>
          </a:lstStyle>
          <a:p>
            <a:pPr>
              <a:defRPr/>
            </a:pPr>
            <a:r>
              <a:rPr lang="en-US"/>
              <a:t>Slide </a:t>
            </a:r>
            <a:fld id="{8BBBD4EC-56B6-4DB3-A66E-4AFAC7ABDB8D}" type="slidenum">
              <a:rPr lang="en-US"/>
              <a:pPr>
                <a:defRPr/>
              </a:pPr>
              <a:t>‹#›</a:t>
            </a:fld>
            <a:endParaRPr 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r>
              <a:rPr lang="en-US"/>
              <a:t>Lecture 7</a:t>
            </a:r>
          </a:p>
        </p:txBody>
      </p:sp>
      <p:sp>
        <p:nvSpPr>
          <p:cNvPr id="6" name="Rectangle 19"/>
          <p:cNvSpPr>
            <a:spLocks noGrp="1" noChangeArrowheads="1"/>
          </p:cNvSpPr>
          <p:nvPr>
            <p:ph type="sldNum" sz="quarter" idx="12"/>
          </p:nvPr>
        </p:nvSpPr>
        <p:spPr>
          <a:ln/>
        </p:spPr>
        <p:txBody>
          <a:bodyPr/>
          <a:lstStyle>
            <a:lvl1pPr>
              <a:defRPr/>
            </a:lvl1pPr>
          </a:lstStyle>
          <a:p>
            <a:pPr>
              <a:defRPr/>
            </a:pPr>
            <a:r>
              <a:rPr lang="en-US"/>
              <a:t>Slide </a:t>
            </a:r>
            <a:fld id="{DB1B9756-4D11-4E87-A2DD-D62B6FA14407}" type="slidenum">
              <a:rPr lang="en-US"/>
              <a:pPr>
                <a:defRPr/>
              </a:pPr>
              <a:t>‹#›</a:t>
            </a:fld>
            <a:endParaRPr lang="en-US"/>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06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r>
              <a:rPr lang="en-US"/>
              <a:t>Lecture 7</a:t>
            </a:r>
          </a:p>
        </p:txBody>
      </p:sp>
      <p:sp>
        <p:nvSpPr>
          <p:cNvPr id="7" name="Rectangle 19"/>
          <p:cNvSpPr>
            <a:spLocks noGrp="1" noChangeArrowheads="1"/>
          </p:cNvSpPr>
          <p:nvPr>
            <p:ph type="sldNum" sz="quarter" idx="12"/>
          </p:nvPr>
        </p:nvSpPr>
        <p:spPr>
          <a:ln/>
        </p:spPr>
        <p:txBody>
          <a:bodyPr/>
          <a:lstStyle>
            <a:lvl1pPr>
              <a:defRPr/>
            </a:lvl1pPr>
          </a:lstStyle>
          <a:p>
            <a:pPr>
              <a:defRPr/>
            </a:pPr>
            <a:r>
              <a:rPr lang="en-US"/>
              <a:t>Slide </a:t>
            </a:r>
            <a:fld id="{4B8EF77B-E48A-4A0E-980B-C4C7CE479F11}" type="slidenum">
              <a:rPr lang="en-US"/>
              <a:pPr>
                <a:defRPr/>
              </a:pPr>
              <a:t>‹#›</a:t>
            </a:fld>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7"/>
          <p:cNvSpPr>
            <a:spLocks noGrp="1" noChangeArrowheads="1"/>
          </p:cNvSpPr>
          <p:nvPr>
            <p:ph type="dt" sz="half" idx="10"/>
          </p:nvPr>
        </p:nvSpPr>
        <p:spPr>
          <a:ln/>
        </p:spPr>
        <p:txBody>
          <a:bodyPr/>
          <a:lstStyle>
            <a:lvl1pPr>
              <a:defRPr/>
            </a:lvl1pPr>
          </a:lstStyle>
          <a:p>
            <a:pPr>
              <a:defRPr/>
            </a:pPr>
            <a:endParaRPr lang="en-US"/>
          </a:p>
        </p:txBody>
      </p:sp>
      <p:sp>
        <p:nvSpPr>
          <p:cNvPr id="8" name="Rectangle 18"/>
          <p:cNvSpPr>
            <a:spLocks noGrp="1" noChangeArrowheads="1"/>
          </p:cNvSpPr>
          <p:nvPr>
            <p:ph type="ftr" sz="quarter" idx="11"/>
          </p:nvPr>
        </p:nvSpPr>
        <p:spPr>
          <a:ln/>
        </p:spPr>
        <p:txBody>
          <a:bodyPr/>
          <a:lstStyle>
            <a:lvl1pPr>
              <a:defRPr/>
            </a:lvl1pPr>
          </a:lstStyle>
          <a:p>
            <a:pPr>
              <a:defRPr/>
            </a:pPr>
            <a:r>
              <a:rPr lang="en-US"/>
              <a:t>Lecture 7</a:t>
            </a:r>
          </a:p>
        </p:txBody>
      </p:sp>
      <p:sp>
        <p:nvSpPr>
          <p:cNvPr id="9" name="Rectangle 19"/>
          <p:cNvSpPr>
            <a:spLocks noGrp="1" noChangeArrowheads="1"/>
          </p:cNvSpPr>
          <p:nvPr>
            <p:ph type="sldNum" sz="quarter" idx="12"/>
          </p:nvPr>
        </p:nvSpPr>
        <p:spPr>
          <a:ln/>
        </p:spPr>
        <p:txBody>
          <a:bodyPr/>
          <a:lstStyle>
            <a:lvl1pPr>
              <a:defRPr/>
            </a:lvl1pPr>
          </a:lstStyle>
          <a:p>
            <a:pPr>
              <a:defRPr/>
            </a:pPr>
            <a:r>
              <a:rPr lang="en-US"/>
              <a:t>Slide </a:t>
            </a:r>
            <a:fld id="{B1652C5E-0870-4177-A715-13E214A55582}" type="slidenum">
              <a:rPr lang="en-US"/>
              <a:pPr>
                <a:defRPr/>
              </a:pPr>
              <a:t>‹#›</a:t>
            </a:fld>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Rectangle 17"/>
          <p:cNvSpPr>
            <a:spLocks noGrp="1" noChangeArrowheads="1"/>
          </p:cNvSpPr>
          <p:nvPr>
            <p:ph type="dt" sz="half" idx="10"/>
          </p:nvPr>
        </p:nvSpPr>
        <p:spPr>
          <a:ln/>
        </p:spPr>
        <p:txBody>
          <a:bodyPr/>
          <a:lstStyle>
            <a:lvl1pPr>
              <a:defRPr/>
            </a:lvl1pPr>
          </a:lstStyle>
          <a:p>
            <a:pPr>
              <a:defRPr/>
            </a:pPr>
            <a:endParaRPr lang="en-US"/>
          </a:p>
        </p:txBody>
      </p:sp>
      <p:sp>
        <p:nvSpPr>
          <p:cNvPr id="4" name="Rectangle 18"/>
          <p:cNvSpPr>
            <a:spLocks noGrp="1" noChangeArrowheads="1"/>
          </p:cNvSpPr>
          <p:nvPr>
            <p:ph type="ftr" sz="quarter" idx="11"/>
          </p:nvPr>
        </p:nvSpPr>
        <p:spPr>
          <a:ln/>
        </p:spPr>
        <p:txBody>
          <a:bodyPr/>
          <a:lstStyle>
            <a:lvl1pPr>
              <a:defRPr/>
            </a:lvl1pPr>
          </a:lstStyle>
          <a:p>
            <a:pPr>
              <a:defRPr/>
            </a:pPr>
            <a:r>
              <a:rPr lang="en-US"/>
              <a:t>Lecture 7</a:t>
            </a:r>
          </a:p>
        </p:txBody>
      </p:sp>
      <p:sp>
        <p:nvSpPr>
          <p:cNvPr id="5" name="Rectangle 19"/>
          <p:cNvSpPr>
            <a:spLocks noGrp="1" noChangeArrowheads="1"/>
          </p:cNvSpPr>
          <p:nvPr>
            <p:ph type="sldNum" sz="quarter" idx="12"/>
          </p:nvPr>
        </p:nvSpPr>
        <p:spPr>
          <a:ln/>
        </p:spPr>
        <p:txBody>
          <a:bodyPr/>
          <a:lstStyle>
            <a:lvl1pPr>
              <a:defRPr/>
            </a:lvl1pPr>
          </a:lstStyle>
          <a:p>
            <a:pPr>
              <a:defRPr/>
            </a:pPr>
            <a:r>
              <a:rPr lang="en-US"/>
              <a:t>Slide </a:t>
            </a:r>
            <a:fld id="{0029E858-8A9D-48CC-A280-481DEA4D43D4}" type="slidenum">
              <a:rPr lang="en-US"/>
              <a:pPr>
                <a:defRPr/>
              </a:pPr>
              <a:t>‹#›</a:t>
            </a:fld>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p>
        </p:txBody>
      </p:sp>
      <p:sp>
        <p:nvSpPr>
          <p:cNvPr id="3" name="Rectangle 18"/>
          <p:cNvSpPr>
            <a:spLocks noGrp="1" noChangeArrowheads="1"/>
          </p:cNvSpPr>
          <p:nvPr>
            <p:ph type="ftr" sz="quarter" idx="11"/>
          </p:nvPr>
        </p:nvSpPr>
        <p:spPr>
          <a:ln/>
        </p:spPr>
        <p:txBody>
          <a:bodyPr/>
          <a:lstStyle>
            <a:lvl1pPr>
              <a:defRPr/>
            </a:lvl1pPr>
          </a:lstStyle>
          <a:p>
            <a:pPr>
              <a:defRPr/>
            </a:pPr>
            <a:r>
              <a:rPr lang="en-US"/>
              <a:t>Lecture 7</a:t>
            </a:r>
          </a:p>
        </p:txBody>
      </p:sp>
      <p:sp>
        <p:nvSpPr>
          <p:cNvPr id="4" name="Rectangle 19"/>
          <p:cNvSpPr>
            <a:spLocks noGrp="1" noChangeArrowheads="1"/>
          </p:cNvSpPr>
          <p:nvPr>
            <p:ph type="sldNum" sz="quarter" idx="12"/>
          </p:nvPr>
        </p:nvSpPr>
        <p:spPr>
          <a:ln/>
        </p:spPr>
        <p:txBody>
          <a:bodyPr/>
          <a:lstStyle>
            <a:lvl1pPr>
              <a:defRPr/>
            </a:lvl1pPr>
          </a:lstStyle>
          <a:p>
            <a:pPr>
              <a:defRPr/>
            </a:pPr>
            <a:r>
              <a:rPr lang="en-US"/>
              <a:t>Slide </a:t>
            </a:r>
            <a:fld id="{F074EC6C-EB08-484A-8833-60B854B02C6C}" type="slidenum">
              <a:rPr lang="en-US"/>
              <a:pPr>
                <a:defRPr/>
              </a:pPr>
              <a:t>‹#›</a:t>
            </a:fld>
            <a:endParaRPr 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r>
              <a:rPr lang="en-US"/>
              <a:t>Lecture 7</a:t>
            </a:r>
          </a:p>
        </p:txBody>
      </p:sp>
      <p:sp>
        <p:nvSpPr>
          <p:cNvPr id="7" name="Rectangle 19"/>
          <p:cNvSpPr>
            <a:spLocks noGrp="1" noChangeArrowheads="1"/>
          </p:cNvSpPr>
          <p:nvPr>
            <p:ph type="sldNum" sz="quarter" idx="12"/>
          </p:nvPr>
        </p:nvSpPr>
        <p:spPr>
          <a:ln/>
        </p:spPr>
        <p:txBody>
          <a:bodyPr/>
          <a:lstStyle>
            <a:lvl1pPr>
              <a:defRPr/>
            </a:lvl1pPr>
          </a:lstStyle>
          <a:p>
            <a:pPr>
              <a:defRPr/>
            </a:pPr>
            <a:r>
              <a:rPr lang="en-US"/>
              <a:t>Slide </a:t>
            </a:r>
            <a:fld id="{C51B063C-CCE2-4F8F-9AE0-B4DEDF47D02D}" type="slidenum">
              <a:rPr lang="en-US"/>
              <a:pPr>
                <a:defRPr/>
              </a:pPr>
              <a:t>‹#›</a:t>
            </a:fld>
            <a:endParaRPr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r>
              <a:rPr lang="en-US"/>
              <a:t>Lecture 7</a:t>
            </a:r>
          </a:p>
        </p:txBody>
      </p:sp>
      <p:sp>
        <p:nvSpPr>
          <p:cNvPr id="7" name="Rectangle 19"/>
          <p:cNvSpPr>
            <a:spLocks noGrp="1" noChangeArrowheads="1"/>
          </p:cNvSpPr>
          <p:nvPr>
            <p:ph type="sldNum" sz="quarter" idx="12"/>
          </p:nvPr>
        </p:nvSpPr>
        <p:spPr>
          <a:ln/>
        </p:spPr>
        <p:txBody>
          <a:bodyPr/>
          <a:lstStyle>
            <a:lvl1pPr>
              <a:defRPr/>
            </a:lvl1pPr>
          </a:lstStyle>
          <a:p>
            <a:pPr>
              <a:defRPr/>
            </a:pPr>
            <a:r>
              <a:rPr lang="en-US"/>
              <a:t>Slide </a:t>
            </a:r>
            <a:fld id="{4AE6B834-5DC7-4474-86E3-F81580741F58}" type="slidenum">
              <a:rPr lang="en-US"/>
              <a:pPr>
                <a:defRPr/>
              </a:pPr>
              <a:t>‹#›</a:t>
            </a:fld>
            <a:endParaRPr 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095" name="Rectangle 16"/>
          <p:cNvSpPr>
            <a:spLocks noGrp="1" noChangeArrowheads="1"/>
          </p:cNvSpPr>
          <p:nvPr>
            <p:ph type="body" idx="1"/>
          </p:nvPr>
        </p:nvSpPr>
        <p:spPr bwMode="auto">
          <a:xfrm>
            <a:off x="8382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89" name="Rectangle 17"/>
          <p:cNvSpPr>
            <a:spLocks noGrp="1" noChangeArrowheads="1"/>
          </p:cNvSpPr>
          <p:nvPr>
            <p:ph type="dt" sz="half" idx="2"/>
          </p:nvPr>
        </p:nvSpPr>
        <p:spPr bwMode="auto">
          <a:xfrm>
            <a:off x="381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spcBef>
                <a:spcPct val="0"/>
              </a:spcBef>
              <a:buClrTx/>
              <a:buSzTx/>
              <a:buFontTx/>
              <a:buNone/>
              <a:defRPr sz="1400">
                <a:cs typeface="+mn-cs"/>
              </a:defRPr>
            </a:lvl1pPr>
          </a:lstStyle>
          <a:p>
            <a:pPr>
              <a:defRPr/>
            </a:pPr>
            <a:endParaRPr lang="en-US"/>
          </a:p>
        </p:txBody>
      </p:sp>
      <p:sp>
        <p:nvSpPr>
          <p:cNvPr id="3090" name="Rectangle 18"/>
          <p:cNvSpPr>
            <a:spLocks noGrp="1" noChangeArrowheads="1"/>
          </p:cNvSpPr>
          <p:nvPr>
            <p:ph type="ftr" sz="quarter" idx="3"/>
          </p:nvPr>
        </p:nvSpPr>
        <p:spPr bwMode="auto">
          <a:xfrm>
            <a:off x="3124200" y="6323013"/>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spcBef>
                <a:spcPct val="0"/>
              </a:spcBef>
              <a:buClrTx/>
              <a:buSzTx/>
              <a:buFontTx/>
              <a:buNone/>
              <a:defRPr sz="1400">
                <a:cs typeface="+mn-cs"/>
              </a:defRPr>
            </a:lvl1pPr>
          </a:lstStyle>
          <a:p>
            <a:pPr>
              <a:defRPr/>
            </a:pPr>
            <a:r>
              <a:rPr lang="en-US"/>
              <a:t>Lecture 7</a:t>
            </a:r>
          </a:p>
        </p:txBody>
      </p:sp>
      <p:sp>
        <p:nvSpPr>
          <p:cNvPr id="3091" name="Rectangle 19"/>
          <p:cNvSpPr>
            <a:spLocks noGrp="1" noChangeArrowheads="1"/>
          </p:cNvSpPr>
          <p:nvPr>
            <p:ph type="sldNum" sz="quarter" idx="4"/>
          </p:nvPr>
        </p:nvSpPr>
        <p:spPr bwMode="auto">
          <a:xfrm>
            <a:off x="6858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spcBef>
                <a:spcPct val="0"/>
              </a:spcBef>
              <a:buClrTx/>
              <a:buSzTx/>
              <a:buFontTx/>
              <a:buNone/>
              <a:defRPr sz="1400">
                <a:cs typeface="+mn-cs"/>
              </a:defRPr>
            </a:lvl1pPr>
          </a:lstStyle>
          <a:p>
            <a:pPr>
              <a:defRPr/>
            </a:pPr>
            <a:r>
              <a:rPr lang="en-US"/>
              <a:t>Slide </a:t>
            </a:r>
            <a:fld id="{643A34F9-A86A-4F60-9794-BA53082F8D70}" type="slidenum">
              <a:rPr lang="en-US"/>
              <a:pPr>
                <a:defRPr/>
              </a:pPr>
              <a:t>‹#›</a:t>
            </a:fld>
            <a:endParaRPr lang="en-US"/>
          </a:p>
        </p:txBody>
      </p:sp>
      <p:graphicFrame>
        <p:nvGraphicFramePr>
          <p:cNvPr id="3093" name="Object 21">
            <a:hlinkClick r:id="" action="ppaction://ole?verb=0"/>
          </p:cNvPr>
          <p:cNvGraphicFramePr>
            <a:graphicFrameLocks/>
          </p:cNvGraphicFramePr>
          <p:nvPr/>
        </p:nvGraphicFramePr>
        <p:xfrm>
          <a:off x="533400" y="228600"/>
          <a:ext cx="533400" cy="990600"/>
        </p:xfrm>
        <a:graphic>
          <a:graphicData uri="http://schemas.openxmlformats.org/presentationml/2006/ole">
            <p:oleObj spid="_x0000_s3093" name="CorelDRAW" r:id="rId14" imgW="3720960" imgH="6797520" progId="">
              <p:embed/>
            </p:oleObj>
          </a:graphicData>
        </a:graphic>
      </p:graphicFrame>
      <p:sp>
        <p:nvSpPr>
          <p:cNvPr id="3094" name="Rectangle 22"/>
          <p:cNvSpPr>
            <a:spLocks noChangeArrowheads="1"/>
          </p:cNvSpPr>
          <p:nvPr/>
        </p:nvSpPr>
        <p:spPr bwMode="auto">
          <a:xfrm>
            <a:off x="1143000" y="455613"/>
            <a:ext cx="4281488" cy="461962"/>
          </a:xfrm>
          <a:prstGeom prst="rect">
            <a:avLst/>
          </a:prstGeom>
          <a:noFill/>
          <a:ln w="9525">
            <a:noFill/>
            <a:miter lim="800000"/>
            <a:headEnd/>
            <a:tailEnd/>
          </a:ln>
          <a:effectLst/>
        </p:spPr>
        <p:txBody>
          <a:bodyPr wrap="none" lIns="92075" tIns="46038" rIns="92075" bIns="46038">
            <a:spAutoFit/>
          </a:bodyPr>
          <a:lstStyle/>
          <a:p>
            <a:pPr eaLnBrk="0" hangingPunct="0">
              <a:spcBef>
                <a:spcPct val="20000"/>
              </a:spcBef>
              <a:buClr>
                <a:schemeClr val="tx2"/>
              </a:buClr>
              <a:buSzPct val="75000"/>
              <a:buFont typeface="Monotype Sorts" pitchFamily="2" charset="2"/>
              <a:buNone/>
              <a:defRPr/>
            </a:pPr>
            <a:r>
              <a:rPr lang="en-US" dirty="0">
                <a:latin typeface="Arial" charset="0"/>
                <a:cs typeface="+mn-cs"/>
              </a:rPr>
              <a:t>Regional </a:t>
            </a:r>
            <a:r>
              <a:rPr lang="en-US" dirty="0">
                <a:latin typeface="Arial" charset="0"/>
                <a:cs typeface="+mn-cs"/>
              </a:rPr>
              <a:t>and local economics</a:t>
            </a:r>
            <a:endParaRPr lang="en-GB" dirty="0">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ransition>
    <p:random/>
  </p:transition>
  <p:hf hdr="0" dt="0"/>
  <p:txStyles>
    <p:titleStyle>
      <a:lvl1pPr algn="r" rtl="0" eaLnBrk="0" fontAlgn="base" hangingPunct="0">
        <a:spcBef>
          <a:spcPct val="0"/>
        </a:spcBef>
        <a:spcAft>
          <a:spcPct val="0"/>
        </a:spcAft>
        <a:defRPr sz="3600" b="1">
          <a:solidFill>
            <a:schemeClr val="tx2"/>
          </a:solidFill>
          <a:latin typeface="+mj-lt"/>
          <a:ea typeface="+mj-ea"/>
          <a:cs typeface="+mj-cs"/>
        </a:defRPr>
      </a:lvl1pPr>
      <a:lvl2pPr algn="r" rtl="0" eaLnBrk="0" fontAlgn="base" hangingPunct="0">
        <a:spcBef>
          <a:spcPct val="0"/>
        </a:spcBef>
        <a:spcAft>
          <a:spcPct val="0"/>
        </a:spcAft>
        <a:defRPr sz="3600" b="1">
          <a:solidFill>
            <a:schemeClr val="tx2"/>
          </a:solidFill>
          <a:latin typeface="Times New Roman" pitchFamily="18" charset="0"/>
        </a:defRPr>
      </a:lvl2pPr>
      <a:lvl3pPr algn="r" rtl="0" eaLnBrk="0" fontAlgn="base" hangingPunct="0">
        <a:spcBef>
          <a:spcPct val="0"/>
        </a:spcBef>
        <a:spcAft>
          <a:spcPct val="0"/>
        </a:spcAft>
        <a:defRPr sz="3600" b="1">
          <a:solidFill>
            <a:schemeClr val="tx2"/>
          </a:solidFill>
          <a:latin typeface="Times New Roman" pitchFamily="18" charset="0"/>
        </a:defRPr>
      </a:lvl3pPr>
      <a:lvl4pPr algn="r" rtl="0" eaLnBrk="0" fontAlgn="base" hangingPunct="0">
        <a:spcBef>
          <a:spcPct val="0"/>
        </a:spcBef>
        <a:spcAft>
          <a:spcPct val="0"/>
        </a:spcAft>
        <a:defRPr sz="3600" b="1">
          <a:solidFill>
            <a:schemeClr val="tx2"/>
          </a:solidFill>
          <a:latin typeface="Times New Roman" pitchFamily="18" charset="0"/>
        </a:defRPr>
      </a:lvl4pPr>
      <a:lvl5pPr algn="r" rtl="0" eaLnBrk="0" fontAlgn="base" hangingPunct="0">
        <a:spcBef>
          <a:spcPct val="0"/>
        </a:spcBef>
        <a:spcAft>
          <a:spcPct val="0"/>
        </a:spcAft>
        <a:defRPr sz="3600" b="1">
          <a:solidFill>
            <a:schemeClr val="tx2"/>
          </a:solidFill>
          <a:latin typeface="Times New Roman" pitchFamily="18" charset="0"/>
        </a:defRPr>
      </a:lvl5pPr>
      <a:lvl6pPr marL="457200" algn="r" rtl="0" eaLnBrk="0" fontAlgn="base" hangingPunct="0">
        <a:spcBef>
          <a:spcPct val="0"/>
        </a:spcBef>
        <a:spcAft>
          <a:spcPct val="0"/>
        </a:spcAft>
        <a:defRPr sz="3600" b="1">
          <a:solidFill>
            <a:schemeClr val="tx2"/>
          </a:solidFill>
          <a:latin typeface="Times New Roman" pitchFamily="18" charset="0"/>
        </a:defRPr>
      </a:lvl6pPr>
      <a:lvl7pPr marL="914400" algn="r" rtl="0" eaLnBrk="0" fontAlgn="base" hangingPunct="0">
        <a:spcBef>
          <a:spcPct val="0"/>
        </a:spcBef>
        <a:spcAft>
          <a:spcPct val="0"/>
        </a:spcAft>
        <a:defRPr sz="3600" b="1">
          <a:solidFill>
            <a:schemeClr val="tx2"/>
          </a:solidFill>
          <a:latin typeface="Times New Roman" pitchFamily="18" charset="0"/>
        </a:defRPr>
      </a:lvl7pPr>
      <a:lvl8pPr marL="1371600" algn="r" rtl="0" eaLnBrk="0" fontAlgn="base" hangingPunct="0">
        <a:spcBef>
          <a:spcPct val="0"/>
        </a:spcBef>
        <a:spcAft>
          <a:spcPct val="0"/>
        </a:spcAft>
        <a:defRPr sz="3600" b="1">
          <a:solidFill>
            <a:schemeClr val="tx2"/>
          </a:solidFill>
          <a:latin typeface="Times New Roman" pitchFamily="18" charset="0"/>
        </a:defRPr>
      </a:lvl8pPr>
      <a:lvl9pPr marL="1828800" algn="r" rtl="0" eaLnBrk="0" fontAlgn="base" hangingPunct="0">
        <a:spcBef>
          <a:spcPct val="0"/>
        </a:spcBef>
        <a:spcAft>
          <a:spcPct val="0"/>
        </a:spcAft>
        <a:defRPr sz="36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Monotype Sorts"/>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a:buChar char="n"/>
        <a:defRPr sz="24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20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20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20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20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Number Placeholder 5"/>
          <p:cNvSpPr>
            <a:spLocks noGrp="1"/>
          </p:cNvSpPr>
          <p:nvPr>
            <p:ph type="sldNum" sz="quarter" idx="12"/>
          </p:nvPr>
        </p:nvSpPr>
        <p:spPr>
          <a:noFill/>
        </p:spPr>
        <p:txBody>
          <a:bodyPr/>
          <a:lstStyle/>
          <a:p>
            <a:r>
              <a:rPr lang="en-US" smtClean="0">
                <a:cs typeface="Arial" charset="0"/>
              </a:rPr>
              <a:t>Slide </a:t>
            </a:r>
            <a:fld id="{AF52DB48-27FC-4E84-9C67-AE7D306C58C8}" type="slidenum">
              <a:rPr lang="en-US" smtClean="0">
                <a:cs typeface="Arial" charset="0"/>
              </a:rPr>
              <a:pPr/>
              <a:t>1</a:t>
            </a:fld>
            <a:endParaRPr lang="en-US" smtClean="0">
              <a:cs typeface="Arial" charset="0"/>
            </a:endParaRPr>
          </a:p>
        </p:txBody>
      </p:sp>
      <p:sp>
        <p:nvSpPr>
          <p:cNvPr id="17410" name="Rectangle 7"/>
          <p:cNvSpPr>
            <a:spLocks noGrp="1" noChangeArrowheads="1"/>
          </p:cNvSpPr>
          <p:nvPr>
            <p:ph type="title"/>
          </p:nvPr>
        </p:nvSpPr>
        <p:spPr bwMode="auto">
          <a:xfrm>
            <a:off x="609600" y="838200"/>
            <a:ext cx="7772400" cy="1066800"/>
          </a:xfrm>
          <a:noFill/>
          <a:ln>
            <a:miter lim="800000"/>
            <a:headEnd/>
            <a:tailEnd/>
          </a:ln>
        </p:spPr>
        <p:txBody>
          <a:bodyPr vert="horz" wrap="square" lIns="91440" tIns="45720" rIns="91440" bIns="45720" numCol="1" anchor="t" anchorCtr="0" compatLnSpc="1">
            <a:prstTxWarp prst="textNoShape">
              <a:avLst/>
            </a:prstTxWarp>
          </a:bodyPr>
          <a:lstStyle/>
          <a:p>
            <a:pPr algn="ctr"/>
            <a:r>
              <a:rPr lang="en-GB" sz="2400" i="1" smtClean="0">
                <a:solidFill>
                  <a:srgbClr val="FF0000"/>
                </a:solidFill>
                <a:latin typeface="Arial" charset="0"/>
              </a:rPr>
              <a:t>Lecture 9b The Renaissance of local economic regeneration in the UK – Main themes and activities</a:t>
            </a:r>
          </a:p>
        </p:txBody>
      </p:sp>
      <p:sp>
        <p:nvSpPr>
          <p:cNvPr id="17411" name="Rectangle 8"/>
          <p:cNvSpPr>
            <a:spLocks noGrp="1" noChangeArrowheads="1"/>
          </p:cNvSpPr>
          <p:nvPr>
            <p:ph type="body" idx="1"/>
          </p:nvPr>
        </p:nvSpPr>
        <p:spPr/>
        <p:txBody>
          <a:bodyPr/>
          <a:lstStyle/>
          <a:p>
            <a:pPr>
              <a:lnSpc>
                <a:spcPct val="90000"/>
              </a:lnSpc>
              <a:buFont typeface="Monotype Sorts"/>
              <a:buNone/>
            </a:pPr>
            <a:r>
              <a:rPr lang="en-GB" sz="2000" b="1" i="1" smtClean="0">
                <a:solidFill>
                  <a:srgbClr val="FF0000"/>
                </a:solidFill>
                <a:latin typeface="Arial" charset="0"/>
              </a:rPr>
              <a:t>Aims</a:t>
            </a:r>
          </a:p>
          <a:p>
            <a:pPr>
              <a:lnSpc>
                <a:spcPct val="90000"/>
              </a:lnSpc>
              <a:buClr>
                <a:srgbClr val="FF0066"/>
              </a:buClr>
              <a:buFont typeface="Wingdings" pitchFamily="2" charset="2"/>
              <a:buChar char="§"/>
            </a:pPr>
            <a:r>
              <a:rPr lang="en-GB" sz="2000" smtClean="0">
                <a:latin typeface="Arial" charset="0"/>
              </a:rPr>
              <a:t>Examine local economic regeneration &amp; look at generic initiatives and programmes</a:t>
            </a:r>
          </a:p>
          <a:p>
            <a:pPr>
              <a:lnSpc>
                <a:spcPct val="90000"/>
              </a:lnSpc>
              <a:buClr>
                <a:srgbClr val="FF0066"/>
              </a:buClr>
              <a:buFont typeface="Wingdings" pitchFamily="2" charset="2"/>
              <a:buChar char="§"/>
            </a:pPr>
            <a:r>
              <a:rPr lang="en-GB" sz="2000" smtClean="0">
                <a:latin typeface="Arial" charset="0"/>
              </a:rPr>
              <a:t>Examine competitive bidding and the role of physical regeneration</a:t>
            </a:r>
          </a:p>
          <a:p>
            <a:pPr>
              <a:lnSpc>
                <a:spcPct val="90000"/>
              </a:lnSpc>
              <a:buClr>
                <a:srgbClr val="FF0066"/>
              </a:buClr>
              <a:buFont typeface="Wingdings" pitchFamily="2" charset="2"/>
              <a:buChar char="§"/>
            </a:pPr>
            <a:r>
              <a:rPr lang="en-GB" sz="2000" smtClean="0">
                <a:latin typeface="Arial" charset="0"/>
              </a:rPr>
              <a:t>Examine the issues of employment education and training and how these impact on regeneration</a:t>
            </a:r>
          </a:p>
          <a:p>
            <a:pPr>
              <a:lnSpc>
                <a:spcPct val="90000"/>
              </a:lnSpc>
              <a:buClr>
                <a:srgbClr val="FF0066"/>
              </a:buClr>
              <a:buFont typeface="Wingdings" pitchFamily="2" charset="2"/>
              <a:buNone/>
            </a:pPr>
            <a:r>
              <a:rPr lang="en-GB" sz="2000" b="1" i="1" smtClean="0">
                <a:solidFill>
                  <a:srgbClr val="FF0000"/>
                </a:solidFill>
                <a:latin typeface="Arial" charset="0"/>
              </a:rPr>
              <a:t>Outcomes</a:t>
            </a:r>
          </a:p>
          <a:p>
            <a:pPr>
              <a:lnSpc>
                <a:spcPct val="90000"/>
              </a:lnSpc>
              <a:buClr>
                <a:srgbClr val="FF0066"/>
              </a:buClr>
              <a:buFont typeface="Wingdings" pitchFamily="2" charset="2"/>
              <a:buChar char="§"/>
            </a:pPr>
            <a:r>
              <a:rPr lang="en-GB" sz="2000" smtClean="0">
                <a:latin typeface="Arial" charset="0"/>
              </a:rPr>
              <a:t>Have a good idea of the scope of local economic development</a:t>
            </a:r>
          </a:p>
          <a:p>
            <a:pPr>
              <a:lnSpc>
                <a:spcPct val="90000"/>
              </a:lnSpc>
              <a:buClr>
                <a:srgbClr val="FF0066"/>
              </a:buClr>
              <a:buFont typeface="Wingdings" pitchFamily="2" charset="2"/>
              <a:buChar char="§"/>
            </a:pPr>
            <a:r>
              <a:rPr lang="en-GB" sz="2000" smtClean="0">
                <a:latin typeface="Arial" charset="0"/>
              </a:rPr>
              <a:t>Be conversant with the principles of competitive bidding</a:t>
            </a:r>
          </a:p>
          <a:p>
            <a:pPr>
              <a:lnSpc>
                <a:spcPct val="90000"/>
              </a:lnSpc>
              <a:buClr>
                <a:srgbClr val="FF0066"/>
              </a:buClr>
              <a:buFont typeface="Wingdings" pitchFamily="2" charset="2"/>
              <a:buChar char="§"/>
            </a:pPr>
            <a:r>
              <a:rPr lang="en-GB" sz="2000" smtClean="0">
                <a:latin typeface="Arial" charset="0"/>
              </a:rPr>
              <a:t>Be aware of how local regeneration impacts on real economic issues</a:t>
            </a:r>
          </a:p>
        </p:txBody>
      </p:sp>
      <p:sp>
        <p:nvSpPr>
          <p:cNvPr id="17412"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(RALE) </a:t>
            </a:r>
          </a:p>
          <a:p>
            <a:r>
              <a:rPr lang="en-GB" sz="1100" i="1" smtClean="0">
                <a:solidFill>
                  <a:srgbClr val="339966"/>
                </a:solidFill>
                <a:latin typeface="Arial" charset="0"/>
                <a:cs typeface="Arial" charset="0"/>
              </a:rPr>
              <a:t>Lecture slides – Lecture 9b</a:t>
            </a:r>
            <a:endParaRPr lang="en-GB" sz="1100" smtClean="0">
              <a:latin typeface="Arial" charset="0"/>
              <a:cs typeface="Arial" charset="0"/>
            </a:endParaRPr>
          </a:p>
        </p:txBody>
      </p:sp>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69" name="Slide Number Placeholder 5"/>
          <p:cNvSpPr>
            <a:spLocks noGrp="1"/>
          </p:cNvSpPr>
          <p:nvPr>
            <p:ph type="sldNum" sz="quarter" idx="12"/>
          </p:nvPr>
        </p:nvSpPr>
        <p:spPr>
          <a:noFill/>
        </p:spPr>
        <p:txBody>
          <a:bodyPr/>
          <a:lstStyle/>
          <a:p>
            <a:r>
              <a:rPr lang="en-US" smtClean="0">
                <a:cs typeface="Arial" charset="0"/>
              </a:rPr>
              <a:t>Slide </a:t>
            </a:r>
            <a:fld id="{0D7E19E0-F1A0-451E-BF11-9A7844DFC900}" type="slidenum">
              <a:rPr lang="en-US" smtClean="0">
                <a:cs typeface="Arial" charset="0"/>
              </a:rPr>
              <a:pPr/>
              <a:t>10</a:t>
            </a:fld>
            <a:endParaRPr lang="en-US" smtClean="0">
              <a:cs typeface="Arial" charset="0"/>
            </a:endParaRPr>
          </a:p>
        </p:txBody>
      </p:sp>
      <p:sp>
        <p:nvSpPr>
          <p:cNvPr id="81922" name="Rectangle 2"/>
          <p:cNvSpPr>
            <a:spLocks noGrp="1" noChangeArrowheads="1"/>
          </p:cNvSpPr>
          <p:nvPr>
            <p:ph type="title"/>
          </p:nvPr>
        </p:nvSpPr>
        <p:spPr bwMode="auto">
          <a:xfrm>
            <a:off x="685800" y="914400"/>
            <a:ext cx="7772400" cy="685800"/>
          </a:xfrm>
          <a:noFill/>
          <a:ln>
            <a:miter lim="800000"/>
            <a:headEnd/>
            <a:tailEnd/>
          </a:ln>
        </p:spPr>
        <p:txBody>
          <a:bodyPr vert="horz" wrap="square" lIns="91440" tIns="45720" rIns="91440" bIns="45720" numCol="1" anchor="t" anchorCtr="0" compatLnSpc="1">
            <a:prstTxWarp prst="textNoShape">
              <a:avLst/>
            </a:prstTxWarp>
          </a:bodyPr>
          <a:lstStyle/>
          <a:p>
            <a:r>
              <a:rPr lang="en-GB" sz="3200" smtClean="0">
                <a:solidFill>
                  <a:srgbClr val="FF0000"/>
                </a:solidFill>
                <a:latin typeface="Arial" charset="0"/>
              </a:rPr>
              <a:t>Employment, Education and Training</a:t>
            </a:r>
          </a:p>
        </p:txBody>
      </p:sp>
      <p:sp>
        <p:nvSpPr>
          <p:cNvPr id="81923" name="Rectangle 3"/>
          <p:cNvSpPr>
            <a:spLocks noGrp="1" noChangeArrowheads="1"/>
          </p:cNvSpPr>
          <p:nvPr>
            <p:ph type="body" idx="1"/>
          </p:nvPr>
        </p:nvSpPr>
        <p:spPr>
          <a:xfrm>
            <a:off x="838200" y="1600200"/>
            <a:ext cx="7772400" cy="4267200"/>
          </a:xfrm>
        </p:spPr>
        <p:txBody>
          <a:bodyPr/>
          <a:lstStyle/>
          <a:p>
            <a:pPr>
              <a:buClr>
                <a:srgbClr val="FF0066"/>
              </a:buClr>
              <a:buFontTx/>
              <a:buNone/>
            </a:pPr>
            <a:r>
              <a:rPr lang="en-GB" sz="2400" b="1" i="1" smtClean="0">
                <a:solidFill>
                  <a:srgbClr val="FF0000"/>
                </a:solidFill>
                <a:latin typeface="Arial" charset="0"/>
              </a:rPr>
              <a:t>Causes of urban employment problems</a:t>
            </a:r>
          </a:p>
          <a:p>
            <a:pPr>
              <a:buClr>
                <a:srgbClr val="FF0066"/>
              </a:buClr>
              <a:buFontTx/>
              <a:buChar char="•"/>
            </a:pPr>
            <a:r>
              <a:rPr lang="en-GB" sz="2000" smtClean="0">
                <a:latin typeface="Arial" charset="0"/>
              </a:rPr>
              <a:t>Congestion</a:t>
            </a:r>
          </a:p>
          <a:p>
            <a:pPr>
              <a:buClr>
                <a:srgbClr val="FF0066"/>
              </a:buClr>
              <a:buFontTx/>
              <a:buChar char="•"/>
            </a:pPr>
            <a:r>
              <a:rPr lang="en-GB" sz="2000" smtClean="0">
                <a:latin typeface="Arial" charset="0"/>
              </a:rPr>
              <a:t>High land values</a:t>
            </a:r>
          </a:p>
          <a:p>
            <a:pPr>
              <a:buClr>
                <a:srgbClr val="FF0066"/>
              </a:buClr>
              <a:buFontTx/>
              <a:buChar char="•"/>
            </a:pPr>
            <a:r>
              <a:rPr lang="en-GB" sz="2000" smtClean="0">
                <a:latin typeface="Arial" charset="0"/>
              </a:rPr>
              <a:t>Under investment</a:t>
            </a:r>
          </a:p>
          <a:p>
            <a:pPr>
              <a:buClr>
                <a:srgbClr val="FF0066"/>
              </a:buClr>
              <a:buFontTx/>
              <a:buChar char="•"/>
            </a:pPr>
            <a:r>
              <a:rPr lang="en-GB" sz="2000" smtClean="0">
                <a:latin typeface="Arial" charset="0"/>
              </a:rPr>
              <a:t>High security costs</a:t>
            </a:r>
          </a:p>
          <a:p>
            <a:pPr>
              <a:buClr>
                <a:srgbClr val="FF0066"/>
              </a:buClr>
              <a:buFontTx/>
              <a:buChar char="•"/>
            </a:pPr>
            <a:r>
              <a:rPr lang="en-GB" sz="2000" smtClean="0">
                <a:latin typeface="Arial" charset="0"/>
              </a:rPr>
              <a:t>Few skilled people</a:t>
            </a:r>
          </a:p>
          <a:p>
            <a:pPr>
              <a:buClr>
                <a:srgbClr val="FF0066"/>
              </a:buClr>
              <a:buFontTx/>
              <a:buNone/>
            </a:pPr>
            <a:r>
              <a:rPr lang="en-GB" sz="2400" b="1" i="1" smtClean="0">
                <a:solidFill>
                  <a:srgbClr val="FF0000"/>
                </a:solidFill>
                <a:latin typeface="Arial" charset="0"/>
              </a:rPr>
              <a:t>Unemployment harder to crack</a:t>
            </a:r>
          </a:p>
          <a:p>
            <a:pPr>
              <a:buClr>
                <a:srgbClr val="FF0066"/>
              </a:buClr>
              <a:buFontTx/>
              <a:buChar char="•"/>
            </a:pPr>
            <a:r>
              <a:rPr lang="en-GB" sz="2000" smtClean="0">
                <a:latin typeface="Arial" charset="0"/>
              </a:rPr>
              <a:t>Unemployable</a:t>
            </a:r>
          </a:p>
          <a:p>
            <a:pPr>
              <a:buClr>
                <a:srgbClr val="FF0066"/>
              </a:buClr>
              <a:buFontTx/>
              <a:buChar char="•"/>
            </a:pPr>
            <a:r>
              <a:rPr lang="en-GB" sz="2000" smtClean="0">
                <a:latin typeface="Arial" charset="0"/>
              </a:rPr>
              <a:t>Impersonal nature</a:t>
            </a:r>
          </a:p>
          <a:p>
            <a:pPr>
              <a:buClr>
                <a:srgbClr val="FF0066"/>
              </a:buClr>
              <a:buFontTx/>
              <a:buChar char="•"/>
            </a:pPr>
            <a:r>
              <a:rPr lang="en-GB" sz="2000" smtClean="0">
                <a:latin typeface="Arial" charset="0"/>
              </a:rPr>
              <a:t>Disadvantaged groups concentrated</a:t>
            </a:r>
          </a:p>
          <a:p>
            <a:pPr>
              <a:buClr>
                <a:srgbClr val="FF0066"/>
              </a:buClr>
              <a:buFontTx/>
              <a:buChar char="•"/>
            </a:pPr>
            <a:r>
              <a:rPr lang="en-GB" sz="2000" smtClean="0">
                <a:latin typeface="Arial" charset="0"/>
              </a:rPr>
              <a:t>Language problems</a:t>
            </a:r>
          </a:p>
        </p:txBody>
      </p:sp>
      <p:sp>
        <p:nvSpPr>
          <p:cNvPr id="32772"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(RALE) </a:t>
            </a:r>
          </a:p>
          <a:p>
            <a:r>
              <a:rPr lang="en-GB" sz="1100" i="1" smtClean="0">
                <a:solidFill>
                  <a:srgbClr val="339966"/>
                </a:solidFill>
                <a:latin typeface="Arial" charset="0"/>
                <a:cs typeface="Arial" charset="0"/>
              </a:rPr>
              <a:t>Lecture slides – Lecture 9b</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22"/>
                                        </p:tgtEl>
                                        <p:attrNameLst>
                                          <p:attrName>style.visibility</p:attrName>
                                        </p:attrNameLst>
                                      </p:cBhvr>
                                      <p:to>
                                        <p:strVal val="visible"/>
                                      </p:to>
                                    </p:set>
                                    <p:anim calcmode="lin" valueType="num">
                                      <p:cBhvr additive="base">
                                        <p:cTn id="7" dur="500" fill="hold"/>
                                        <p:tgtEl>
                                          <p:spTgt spid="81922"/>
                                        </p:tgtEl>
                                        <p:attrNameLst>
                                          <p:attrName>ppt_x</p:attrName>
                                        </p:attrNameLst>
                                      </p:cBhvr>
                                      <p:tavLst>
                                        <p:tav tm="0">
                                          <p:val>
                                            <p:strVal val="0-#ppt_w/2"/>
                                          </p:val>
                                        </p:tav>
                                        <p:tav tm="100000">
                                          <p:val>
                                            <p:strVal val="#ppt_x"/>
                                          </p:val>
                                        </p:tav>
                                      </p:tavLst>
                                    </p:anim>
                                    <p:anim calcmode="lin" valueType="num">
                                      <p:cBhvr additive="base">
                                        <p:cTn id="8" dur="500" fill="hold"/>
                                        <p:tgtEl>
                                          <p:spTgt spid="8192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23">
                                            <p:txEl>
                                              <p:pRg st="0" end="0"/>
                                            </p:txEl>
                                          </p:spTgt>
                                        </p:tgtEl>
                                        <p:attrNameLst>
                                          <p:attrName>style.visibility</p:attrName>
                                        </p:attrNameLst>
                                      </p:cBhvr>
                                      <p:to>
                                        <p:strVal val="visible"/>
                                      </p:to>
                                    </p:set>
                                    <p:anim calcmode="lin" valueType="num">
                                      <p:cBhvr additive="base">
                                        <p:cTn id="13" dur="500" fill="hold"/>
                                        <p:tgtEl>
                                          <p:spTgt spid="8192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23">
                                            <p:txEl>
                                              <p:pRg st="1" end="1"/>
                                            </p:txEl>
                                          </p:spTgt>
                                        </p:tgtEl>
                                        <p:attrNameLst>
                                          <p:attrName>style.visibility</p:attrName>
                                        </p:attrNameLst>
                                      </p:cBhvr>
                                      <p:to>
                                        <p:strVal val="visible"/>
                                      </p:to>
                                    </p:set>
                                    <p:anim calcmode="lin" valueType="num">
                                      <p:cBhvr additive="base">
                                        <p:cTn id="19" dur="500" fill="hold"/>
                                        <p:tgtEl>
                                          <p:spTgt spid="8192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1923">
                                            <p:txEl>
                                              <p:pRg st="2" end="2"/>
                                            </p:txEl>
                                          </p:spTgt>
                                        </p:tgtEl>
                                        <p:attrNameLst>
                                          <p:attrName>style.visibility</p:attrName>
                                        </p:attrNameLst>
                                      </p:cBhvr>
                                      <p:to>
                                        <p:strVal val="visible"/>
                                      </p:to>
                                    </p:set>
                                    <p:anim calcmode="lin" valueType="num">
                                      <p:cBhvr additive="base">
                                        <p:cTn id="25" dur="500" fill="hold"/>
                                        <p:tgtEl>
                                          <p:spTgt spid="8192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1923">
                                            <p:txEl>
                                              <p:pRg st="3" end="3"/>
                                            </p:txEl>
                                          </p:spTgt>
                                        </p:tgtEl>
                                        <p:attrNameLst>
                                          <p:attrName>style.visibility</p:attrName>
                                        </p:attrNameLst>
                                      </p:cBhvr>
                                      <p:to>
                                        <p:strVal val="visible"/>
                                      </p:to>
                                    </p:set>
                                    <p:anim calcmode="lin" valueType="num">
                                      <p:cBhvr additive="base">
                                        <p:cTn id="31" dur="500" fill="hold"/>
                                        <p:tgtEl>
                                          <p:spTgt spid="8192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19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1923">
                                            <p:txEl>
                                              <p:pRg st="4" end="4"/>
                                            </p:txEl>
                                          </p:spTgt>
                                        </p:tgtEl>
                                        <p:attrNameLst>
                                          <p:attrName>style.visibility</p:attrName>
                                        </p:attrNameLst>
                                      </p:cBhvr>
                                      <p:to>
                                        <p:strVal val="visible"/>
                                      </p:to>
                                    </p:set>
                                    <p:anim calcmode="lin" valueType="num">
                                      <p:cBhvr additive="base">
                                        <p:cTn id="37" dur="500" fill="hold"/>
                                        <p:tgtEl>
                                          <p:spTgt spid="8192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19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81923">
                                            <p:txEl>
                                              <p:pRg st="5" end="5"/>
                                            </p:txEl>
                                          </p:spTgt>
                                        </p:tgtEl>
                                        <p:attrNameLst>
                                          <p:attrName>style.visibility</p:attrName>
                                        </p:attrNameLst>
                                      </p:cBhvr>
                                      <p:to>
                                        <p:strVal val="visible"/>
                                      </p:to>
                                    </p:set>
                                    <p:anim calcmode="lin" valueType="num">
                                      <p:cBhvr additive="base">
                                        <p:cTn id="43" dur="500" fill="hold"/>
                                        <p:tgtEl>
                                          <p:spTgt spid="8192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192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81923">
                                            <p:txEl>
                                              <p:pRg st="6" end="6"/>
                                            </p:txEl>
                                          </p:spTgt>
                                        </p:tgtEl>
                                        <p:attrNameLst>
                                          <p:attrName>style.visibility</p:attrName>
                                        </p:attrNameLst>
                                      </p:cBhvr>
                                      <p:to>
                                        <p:strVal val="visible"/>
                                      </p:to>
                                    </p:set>
                                    <p:anim calcmode="lin" valueType="num">
                                      <p:cBhvr additive="base">
                                        <p:cTn id="49" dur="500" fill="hold"/>
                                        <p:tgtEl>
                                          <p:spTgt spid="8192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8192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81923">
                                            <p:txEl>
                                              <p:pRg st="7" end="7"/>
                                            </p:txEl>
                                          </p:spTgt>
                                        </p:tgtEl>
                                        <p:attrNameLst>
                                          <p:attrName>style.visibility</p:attrName>
                                        </p:attrNameLst>
                                      </p:cBhvr>
                                      <p:to>
                                        <p:strVal val="visible"/>
                                      </p:to>
                                    </p:set>
                                    <p:anim calcmode="lin" valueType="num">
                                      <p:cBhvr additive="base">
                                        <p:cTn id="55" dur="500" fill="hold"/>
                                        <p:tgtEl>
                                          <p:spTgt spid="8192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8192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81923">
                                            <p:txEl>
                                              <p:pRg st="8" end="8"/>
                                            </p:txEl>
                                          </p:spTgt>
                                        </p:tgtEl>
                                        <p:attrNameLst>
                                          <p:attrName>style.visibility</p:attrName>
                                        </p:attrNameLst>
                                      </p:cBhvr>
                                      <p:to>
                                        <p:strVal val="visible"/>
                                      </p:to>
                                    </p:set>
                                    <p:anim calcmode="lin" valueType="num">
                                      <p:cBhvr additive="base">
                                        <p:cTn id="61" dur="500" fill="hold"/>
                                        <p:tgtEl>
                                          <p:spTgt spid="8192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8192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81923">
                                            <p:txEl>
                                              <p:pRg st="9" end="9"/>
                                            </p:txEl>
                                          </p:spTgt>
                                        </p:tgtEl>
                                        <p:attrNameLst>
                                          <p:attrName>style.visibility</p:attrName>
                                        </p:attrNameLst>
                                      </p:cBhvr>
                                      <p:to>
                                        <p:strVal val="visible"/>
                                      </p:to>
                                    </p:set>
                                    <p:anim calcmode="lin" valueType="num">
                                      <p:cBhvr additive="base">
                                        <p:cTn id="67" dur="500" fill="hold"/>
                                        <p:tgtEl>
                                          <p:spTgt spid="8192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8192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81923">
                                            <p:txEl>
                                              <p:pRg st="10" end="10"/>
                                            </p:txEl>
                                          </p:spTgt>
                                        </p:tgtEl>
                                        <p:attrNameLst>
                                          <p:attrName>style.visibility</p:attrName>
                                        </p:attrNameLst>
                                      </p:cBhvr>
                                      <p:to>
                                        <p:strVal val="visible"/>
                                      </p:to>
                                    </p:set>
                                    <p:anim calcmode="lin" valueType="num">
                                      <p:cBhvr additive="base">
                                        <p:cTn id="73" dur="500" fill="hold"/>
                                        <p:tgtEl>
                                          <p:spTgt spid="81923">
                                            <p:txEl>
                                              <p:pRg st="10" end="1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8192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animBg="1" autoUpdateAnimBg="0"/>
      <p:bldP spid="8192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Slide Number Placeholder 6"/>
          <p:cNvSpPr>
            <a:spLocks noGrp="1"/>
          </p:cNvSpPr>
          <p:nvPr>
            <p:ph type="sldNum" sz="quarter" idx="12"/>
          </p:nvPr>
        </p:nvSpPr>
        <p:spPr>
          <a:noFill/>
        </p:spPr>
        <p:txBody>
          <a:bodyPr/>
          <a:lstStyle/>
          <a:p>
            <a:r>
              <a:rPr lang="en-US" smtClean="0">
                <a:cs typeface="Arial" charset="0"/>
              </a:rPr>
              <a:t>Slide </a:t>
            </a:r>
            <a:fld id="{52A82D98-357E-4696-B136-D18DB1F95106}" type="slidenum">
              <a:rPr lang="en-US" smtClean="0">
                <a:cs typeface="Arial" charset="0"/>
              </a:rPr>
              <a:pPr/>
              <a:t>11</a:t>
            </a:fld>
            <a:endParaRPr lang="en-US" smtClean="0">
              <a:cs typeface="Arial" charset="0"/>
            </a:endParaRPr>
          </a:p>
        </p:txBody>
      </p:sp>
      <p:sp>
        <p:nvSpPr>
          <p:cNvPr id="79874" name="Rectangle 1026"/>
          <p:cNvSpPr>
            <a:spLocks noGrp="1" noChangeArrowheads="1"/>
          </p:cNvSpPr>
          <p:nvPr>
            <p:ph type="title"/>
          </p:nvPr>
        </p:nvSpPr>
        <p:spPr bwMode="auto">
          <a:xfrm>
            <a:off x="685800" y="990600"/>
            <a:ext cx="7772400" cy="762000"/>
          </a:xfrm>
          <a:noFill/>
          <a:ln>
            <a:miter lim="800000"/>
            <a:headEnd/>
            <a:tailEnd/>
          </a:ln>
        </p:spPr>
        <p:txBody>
          <a:bodyPr vert="horz" wrap="square" lIns="91440" tIns="45720" rIns="91440" bIns="45720" numCol="1" anchor="t" anchorCtr="0" compatLnSpc="1">
            <a:prstTxWarp prst="textNoShape">
              <a:avLst/>
            </a:prstTxWarp>
          </a:bodyPr>
          <a:lstStyle/>
          <a:p>
            <a:pPr algn="ctr"/>
            <a:r>
              <a:rPr lang="en-GB" i="1" smtClean="0">
                <a:solidFill>
                  <a:srgbClr val="FF0000"/>
                </a:solidFill>
                <a:latin typeface="Arial" charset="0"/>
              </a:rPr>
              <a:t>Labour Market Policy</a:t>
            </a:r>
          </a:p>
        </p:txBody>
      </p:sp>
      <p:sp>
        <p:nvSpPr>
          <p:cNvPr id="79875" name="Rectangle 1027"/>
          <p:cNvSpPr>
            <a:spLocks noGrp="1" noChangeArrowheads="1"/>
          </p:cNvSpPr>
          <p:nvPr>
            <p:ph type="body" sz="half" idx="1"/>
          </p:nvPr>
        </p:nvSpPr>
        <p:spPr>
          <a:xfrm>
            <a:off x="838200" y="1752600"/>
            <a:ext cx="3810000" cy="2971800"/>
          </a:xfrm>
        </p:spPr>
        <p:txBody>
          <a:bodyPr/>
          <a:lstStyle/>
          <a:p>
            <a:pPr>
              <a:lnSpc>
                <a:spcPct val="110000"/>
              </a:lnSpc>
              <a:buClr>
                <a:srgbClr val="FF0066"/>
              </a:buClr>
              <a:buFont typeface="Wingdings" pitchFamily="2" charset="2"/>
              <a:buNone/>
            </a:pPr>
            <a:r>
              <a:rPr lang="en-GB" sz="2400" b="1" i="1" smtClean="0">
                <a:solidFill>
                  <a:srgbClr val="FF0000"/>
                </a:solidFill>
                <a:latin typeface="Arial" charset="0"/>
              </a:rPr>
              <a:t>Demand-side</a:t>
            </a:r>
          </a:p>
          <a:p>
            <a:pPr>
              <a:lnSpc>
                <a:spcPct val="110000"/>
              </a:lnSpc>
              <a:buClr>
                <a:srgbClr val="FF0066"/>
              </a:buClr>
              <a:buFont typeface="Wingdings" pitchFamily="2" charset="2"/>
              <a:buChar char="§"/>
            </a:pPr>
            <a:r>
              <a:rPr lang="en-GB" sz="2000" smtClean="0">
                <a:latin typeface="Arial" charset="0"/>
              </a:rPr>
              <a:t>Attracting inward investment</a:t>
            </a:r>
          </a:p>
          <a:p>
            <a:pPr>
              <a:lnSpc>
                <a:spcPct val="110000"/>
              </a:lnSpc>
              <a:buClr>
                <a:srgbClr val="FF0066"/>
              </a:buClr>
              <a:buFont typeface="Wingdings" pitchFamily="2" charset="2"/>
              <a:buChar char="§"/>
            </a:pPr>
            <a:r>
              <a:rPr lang="en-GB" sz="2000" smtClean="0">
                <a:latin typeface="Arial" charset="0"/>
              </a:rPr>
              <a:t>Creating micro business</a:t>
            </a:r>
          </a:p>
          <a:p>
            <a:pPr>
              <a:lnSpc>
                <a:spcPct val="110000"/>
              </a:lnSpc>
              <a:buClr>
                <a:srgbClr val="FF0066"/>
              </a:buClr>
              <a:buFont typeface="Wingdings" pitchFamily="2" charset="2"/>
              <a:buChar char="§"/>
            </a:pPr>
            <a:r>
              <a:rPr lang="en-GB" sz="2000" smtClean="0">
                <a:latin typeface="Arial" charset="0"/>
              </a:rPr>
              <a:t>Temporary jobs public funding</a:t>
            </a:r>
          </a:p>
          <a:p>
            <a:pPr>
              <a:lnSpc>
                <a:spcPct val="110000"/>
              </a:lnSpc>
              <a:buClr>
                <a:srgbClr val="FF0066"/>
              </a:buClr>
              <a:buFont typeface="Wingdings" pitchFamily="2" charset="2"/>
              <a:buChar char="§"/>
            </a:pPr>
            <a:r>
              <a:rPr lang="en-GB" sz="2000" smtClean="0">
                <a:latin typeface="Arial" charset="0"/>
              </a:rPr>
              <a:t>Expand public sector</a:t>
            </a:r>
          </a:p>
          <a:p>
            <a:pPr>
              <a:lnSpc>
                <a:spcPct val="110000"/>
              </a:lnSpc>
              <a:buClr>
                <a:srgbClr val="FF0066"/>
              </a:buClr>
              <a:buFont typeface="Wingdings" pitchFamily="2" charset="2"/>
              <a:buChar char="§"/>
            </a:pPr>
            <a:r>
              <a:rPr lang="en-GB" sz="2000" smtClean="0">
                <a:latin typeface="Arial" charset="0"/>
              </a:rPr>
              <a:t>Reduce Labour costs</a:t>
            </a:r>
            <a:endParaRPr lang="en-GB" sz="2400" smtClean="0">
              <a:latin typeface="Arial" charset="0"/>
            </a:endParaRPr>
          </a:p>
        </p:txBody>
      </p:sp>
      <p:sp>
        <p:nvSpPr>
          <p:cNvPr id="79876" name="Rectangle 1028"/>
          <p:cNvSpPr>
            <a:spLocks noGrp="1" noChangeArrowheads="1"/>
          </p:cNvSpPr>
          <p:nvPr>
            <p:ph type="body" sz="half" idx="2"/>
          </p:nvPr>
        </p:nvSpPr>
        <p:spPr>
          <a:xfrm>
            <a:off x="4800600" y="1752600"/>
            <a:ext cx="3810000" cy="2971800"/>
          </a:xfrm>
        </p:spPr>
        <p:txBody>
          <a:bodyPr/>
          <a:lstStyle/>
          <a:p>
            <a:pPr marL="533400" indent="-533400">
              <a:lnSpc>
                <a:spcPct val="110000"/>
              </a:lnSpc>
              <a:buClr>
                <a:srgbClr val="FF0066"/>
              </a:buClr>
              <a:buFont typeface="Wingdings" pitchFamily="2" charset="2"/>
              <a:buNone/>
            </a:pPr>
            <a:r>
              <a:rPr lang="en-GB" sz="2400" b="1" i="1" smtClean="0">
                <a:solidFill>
                  <a:srgbClr val="FF0000"/>
                </a:solidFill>
                <a:latin typeface="Arial" charset="0"/>
              </a:rPr>
              <a:t>Supply-side</a:t>
            </a:r>
          </a:p>
          <a:p>
            <a:pPr marL="533400" indent="-533400">
              <a:lnSpc>
                <a:spcPct val="110000"/>
              </a:lnSpc>
              <a:buClr>
                <a:srgbClr val="FF0066"/>
              </a:buClr>
              <a:buFont typeface="Wingdings" pitchFamily="2" charset="2"/>
              <a:buChar char="§"/>
            </a:pPr>
            <a:r>
              <a:rPr lang="en-GB" sz="2000" smtClean="0">
                <a:latin typeface="Arial" charset="0"/>
              </a:rPr>
              <a:t>Information</a:t>
            </a:r>
          </a:p>
          <a:p>
            <a:pPr marL="533400" indent="-533400">
              <a:lnSpc>
                <a:spcPct val="110000"/>
              </a:lnSpc>
              <a:buClr>
                <a:srgbClr val="FF0066"/>
              </a:buClr>
              <a:buFont typeface="Wingdings" pitchFamily="2" charset="2"/>
              <a:buChar char="§"/>
            </a:pPr>
            <a:r>
              <a:rPr lang="en-GB" sz="2000" smtClean="0">
                <a:latin typeface="Arial" charset="0"/>
              </a:rPr>
              <a:t>Basic education</a:t>
            </a:r>
          </a:p>
          <a:p>
            <a:pPr marL="533400" indent="-533400">
              <a:lnSpc>
                <a:spcPct val="110000"/>
              </a:lnSpc>
              <a:buClr>
                <a:srgbClr val="FF0066"/>
              </a:buClr>
              <a:buFont typeface="Wingdings" pitchFamily="2" charset="2"/>
              <a:buChar char="§"/>
            </a:pPr>
            <a:r>
              <a:rPr lang="en-GB" sz="2000" smtClean="0">
                <a:latin typeface="Arial" charset="0"/>
              </a:rPr>
              <a:t>Develop vocational skills</a:t>
            </a:r>
          </a:p>
          <a:p>
            <a:pPr marL="533400" indent="-533400">
              <a:lnSpc>
                <a:spcPct val="110000"/>
              </a:lnSpc>
              <a:buClr>
                <a:srgbClr val="FF0066"/>
              </a:buClr>
              <a:buFont typeface="Wingdings" pitchFamily="2" charset="2"/>
              <a:buChar char="§"/>
            </a:pPr>
            <a:r>
              <a:rPr lang="en-GB" sz="2000" smtClean="0">
                <a:latin typeface="Arial" charset="0"/>
              </a:rPr>
              <a:t>Enhance motivation</a:t>
            </a:r>
          </a:p>
          <a:p>
            <a:pPr marL="533400" indent="-533400">
              <a:lnSpc>
                <a:spcPct val="110000"/>
              </a:lnSpc>
              <a:buClr>
                <a:srgbClr val="FF0066"/>
              </a:buClr>
              <a:buFont typeface="Wingdings" pitchFamily="2" charset="2"/>
              <a:buChar char="§"/>
            </a:pPr>
            <a:r>
              <a:rPr lang="en-GB" sz="2000" smtClean="0">
                <a:latin typeface="Arial" charset="0"/>
              </a:rPr>
              <a:t>Increase incentives</a:t>
            </a:r>
          </a:p>
        </p:txBody>
      </p:sp>
      <p:sp>
        <p:nvSpPr>
          <p:cNvPr id="79877" name="Text Box 1029"/>
          <p:cNvSpPr txBox="1">
            <a:spLocks noChangeArrowheads="1"/>
          </p:cNvSpPr>
          <p:nvPr/>
        </p:nvSpPr>
        <p:spPr bwMode="auto">
          <a:xfrm>
            <a:off x="914400" y="4724400"/>
            <a:ext cx="7543800" cy="1768475"/>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sz="2000">
                <a:solidFill>
                  <a:srgbClr val="FF0000"/>
                </a:solidFill>
                <a:latin typeface="Arial" charset="0"/>
              </a:rPr>
              <a:t>Avoiding DDS</a:t>
            </a:r>
            <a:r>
              <a:rPr lang="en-GB" sz="2000">
                <a:latin typeface="Arial" charset="0"/>
              </a:rPr>
              <a:t> </a:t>
            </a:r>
          </a:p>
          <a:p>
            <a:pPr eaLnBrk="0" hangingPunct="0">
              <a:spcBef>
                <a:spcPct val="50000"/>
              </a:spcBef>
              <a:buClr>
                <a:srgbClr val="FF0066"/>
              </a:buClr>
              <a:buSzPct val="75000"/>
              <a:buFont typeface="Wingdings" pitchFamily="2" charset="2"/>
              <a:buChar char="§"/>
            </a:pPr>
            <a:r>
              <a:rPr lang="en-GB" sz="2000">
                <a:latin typeface="Arial" charset="0"/>
              </a:rPr>
              <a:t>   export; </a:t>
            </a:r>
          </a:p>
          <a:p>
            <a:pPr eaLnBrk="0" hangingPunct="0">
              <a:spcBef>
                <a:spcPct val="50000"/>
              </a:spcBef>
              <a:buClr>
                <a:srgbClr val="FF0066"/>
              </a:buClr>
              <a:buSzPct val="75000"/>
              <a:buFont typeface="Wingdings" pitchFamily="2" charset="2"/>
              <a:buChar char="§"/>
            </a:pPr>
            <a:r>
              <a:rPr lang="en-GB" sz="2000">
                <a:latin typeface="Arial" charset="0"/>
              </a:rPr>
              <a:t>   support long-term growth; </a:t>
            </a:r>
          </a:p>
          <a:p>
            <a:pPr eaLnBrk="0" hangingPunct="0">
              <a:spcBef>
                <a:spcPct val="50000"/>
              </a:spcBef>
              <a:buClr>
                <a:srgbClr val="FF0066"/>
              </a:buClr>
              <a:buSzPct val="75000"/>
              <a:buFont typeface="Wingdings" pitchFamily="2" charset="2"/>
              <a:buChar char="§"/>
            </a:pPr>
            <a:r>
              <a:rPr lang="en-GB" sz="2000">
                <a:latin typeface="Arial" charset="0"/>
              </a:rPr>
              <a:t>    meet skill demand</a:t>
            </a:r>
          </a:p>
        </p:txBody>
      </p:sp>
      <p:pic>
        <p:nvPicPr>
          <p:cNvPr id="79878" name="Picture 1030" descr="AG00280_"/>
          <p:cNvPicPr>
            <a:picLocks noChangeAspect="1" noChangeArrowheads="1" noCrop="1"/>
          </p:cNvPicPr>
          <p:nvPr/>
        </p:nvPicPr>
        <p:blipFill>
          <a:blip r:embed="rId3"/>
          <a:srcRect/>
          <a:stretch>
            <a:fillRect/>
          </a:stretch>
        </p:blipFill>
        <p:spPr bwMode="auto">
          <a:xfrm>
            <a:off x="6096000" y="4343400"/>
            <a:ext cx="2286000" cy="2095500"/>
          </a:xfrm>
          <a:prstGeom prst="rect">
            <a:avLst/>
          </a:prstGeom>
          <a:noFill/>
          <a:ln w="9525">
            <a:noFill/>
            <a:miter lim="800000"/>
            <a:headEnd/>
            <a:tailEnd/>
          </a:ln>
        </p:spPr>
      </p:pic>
      <p:sp>
        <p:nvSpPr>
          <p:cNvPr id="33799"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(RALE) </a:t>
            </a:r>
          </a:p>
          <a:p>
            <a:r>
              <a:rPr lang="en-GB" sz="1100" i="1" smtClean="0">
                <a:solidFill>
                  <a:srgbClr val="339966"/>
                </a:solidFill>
                <a:latin typeface="Arial" charset="0"/>
                <a:cs typeface="Arial" charset="0"/>
              </a:rPr>
              <a:t>Lecture slides – Lecture 9b</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anim calcmode="lin" valueType="num">
                                      <p:cBhvr additive="base">
                                        <p:cTn id="7" dur="500" fill="hold"/>
                                        <p:tgtEl>
                                          <p:spTgt spid="79874"/>
                                        </p:tgtEl>
                                        <p:attrNameLst>
                                          <p:attrName>ppt_x</p:attrName>
                                        </p:attrNameLst>
                                      </p:cBhvr>
                                      <p:tavLst>
                                        <p:tav tm="0">
                                          <p:val>
                                            <p:strVal val="0-#ppt_w/2"/>
                                          </p:val>
                                        </p:tav>
                                        <p:tav tm="100000">
                                          <p:val>
                                            <p:strVal val="#ppt_x"/>
                                          </p:val>
                                        </p:tav>
                                      </p:tavLst>
                                    </p:anim>
                                    <p:anim calcmode="lin" valueType="num">
                                      <p:cBhvr additive="base">
                                        <p:cTn id="8" dur="500" fill="hold"/>
                                        <p:tgtEl>
                                          <p:spTgt spid="7987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9878"/>
                                        </p:tgtEl>
                                        <p:attrNameLst>
                                          <p:attrName>style.visibility</p:attrName>
                                        </p:attrNameLst>
                                      </p:cBhvr>
                                      <p:to>
                                        <p:strVal val="visible"/>
                                      </p:to>
                                    </p:set>
                                    <p:anim calcmode="lin" valueType="num">
                                      <p:cBhvr additive="base">
                                        <p:cTn id="13" dur="500" fill="hold"/>
                                        <p:tgtEl>
                                          <p:spTgt spid="79878"/>
                                        </p:tgtEl>
                                        <p:attrNameLst>
                                          <p:attrName>ppt_x</p:attrName>
                                        </p:attrNameLst>
                                      </p:cBhvr>
                                      <p:tavLst>
                                        <p:tav tm="0">
                                          <p:val>
                                            <p:strVal val="0-#ppt_w/2"/>
                                          </p:val>
                                        </p:tav>
                                        <p:tav tm="100000">
                                          <p:val>
                                            <p:strVal val="#ppt_x"/>
                                          </p:val>
                                        </p:tav>
                                      </p:tavLst>
                                    </p:anim>
                                    <p:anim calcmode="lin" valueType="num">
                                      <p:cBhvr additive="base">
                                        <p:cTn id="14" dur="500" fill="hold"/>
                                        <p:tgtEl>
                                          <p:spTgt spid="7987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9875">
                                            <p:txEl>
                                              <p:pRg st="0" end="0"/>
                                            </p:txEl>
                                          </p:spTgt>
                                        </p:tgtEl>
                                        <p:attrNameLst>
                                          <p:attrName>style.visibility</p:attrName>
                                        </p:attrNameLst>
                                      </p:cBhvr>
                                      <p:to>
                                        <p:strVal val="visible"/>
                                      </p:to>
                                    </p:set>
                                    <p:anim calcmode="lin" valueType="num">
                                      <p:cBhvr additive="base">
                                        <p:cTn id="19" dur="500" fill="hold"/>
                                        <p:tgtEl>
                                          <p:spTgt spid="79875">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98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9875">
                                            <p:txEl>
                                              <p:pRg st="1" end="1"/>
                                            </p:txEl>
                                          </p:spTgt>
                                        </p:tgtEl>
                                        <p:attrNameLst>
                                          <p:attrName>style.visibility</p:attrName>
                                        </p:attrNameLst>
                                      </p:cBhvr>
                                      <p:to>
                                        <p:strVal val="visible"/>
                                      </p:to>
                                    </p:set>
                                    <p:anim calcmode="lin" valueType="num">
                                      <p:cBhvr additive="base">
                                        <p:cTn id="25" dur="500" fill="hold"/>
                                        <p:tgtEl>
                                          <p:spTgt spid="79875">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98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9875">
                                            <p:txEl>
                                              <p:pRg st="2" end="2"/>
                                            </p:txEl>
                                          </p:spTgt>
                                        </p:tgtEl>
                                        <p:attrNameLst>
                                          <p:attrName>style.visibility</p:attrName>
                                        </p:attrNameLst>
                                      </p:cBhvr>
                                      <p:to>
                                        <p:strVal val="visible"/>
                                      </p:to>
                                    </p:set>
                                    <p:anim calcmode="lin" valueType="num">
                                      <p:cBhvr additive="base">
                                        <p:cTn id="31" dur="500" fill="hold"/>
                                        <p:tgtEl>
                                          <p:spTgt spid="79875">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98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9875">
                                            <p:txEl>
                                              <p:pRg st="3" end="3"/>
                                            </p:txEl>
                                          </p:spTgt>
                                        </p:tgtEl>
                                        <p:attrNameLst>
                                          <p:attrName>style.visibility</p:attrName>
                                        </p:attrNameLst>
                                      </p:cBhvr>
                                      <p:to>
                                        <p:strVal val="visible"/>
                                      </p:to>
                                    </p:set>
                                    <p:anim calcmode="lin" valueType="num">
                                      <p:cBhvr additive="base">
                                        <p:cTn id="37" dur="500" fill="hold"/>
                                        <p:tgtEl>
                                          <p:spTgt spid="79875">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98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9875">
                                            <p:txEl>
                                              <p:pRg st="4" end="4"/>
                                            </p:txEl>
                                          </p:spTgt>
                                        </p:tgtEl>
                                        <p:attrNameLst>
                                          <p:attrName>style.visibility</p:attrName>
                                        </p:attrNameLst>
                                      </p:cBhvr>
                                      <p:to>
                                        <p:strVal val="visible"/>
                                      </p:to>
                                    </p:set>
                                    <p:anim calcmode="lin" valueType="num">
                                      <p:cBhvr additive="base">
                                        <p:cTn id="43" dur="500" fill="hold"/>
                                        <p:tgtEl>
                                          <p:spTgt spid="79875">
                                            <p:txEl>
                                              <p:pRg st="4" end="4"/>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98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9875">
                                            <p:txEl>
                                              <p:pRg st="5" end="5"/>
                                            </p:txEl>
                                          </p:spTgt>
                                        </p:tgtEl>
                                        <p:attrNameLst>
                                          <p:attrName>style.visibility</p:attrName>
                                        </p:attrNameLst>
                                      </p:cBhvr>
                                      <p:to>
                                        <p:strVal val="visible"/>
                                      </p:to>
                                    </p:set>
                                    <p:anim calcmode="lin" valueType="num">
                                      <p:cBhvr additive="base">
                                        <p:cTn id="49" dur="500" fill="hold"/>
                                        <p:tgtEl>
                                          <p:spTgt spid="79875">
                                            <p:txEl>
                                              <p:pRg st="5" end="5"/>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98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79876">
                                            <p:txEl>
                                              <p:pRg st="0" end="0"/>
                                            </p:txEl>
                                          </p:spTgt>
                                        </p:tgtEl>
                                        <p:attrNameLst>
                                          <p:attrName>style.visibility</p:attrName>
                                        </p:attrNameLst>
                                      </p:cBhvr>
                                      <p:to>
                                        <p:strVal val="visible"/>
                                      </p:to>
                                    </p:set>
                                    <p:anim calcmode="lin" valueType="num">
                                      <p:cBhvr additive="base">
                                        <p:cTn id="55" dur="500" fill="hold"/>
                                        <p:tgtEl>
                                          <p:spTgt spid="79876">
                                            <p:txEl>
                                              <p:pRg st="0" end="0"/>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7987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79876">
                                            <p:txEl>
                                              <p:pRg st="1" end="1"/>
                                            </p:txEl>
                                          </p:spTgt>
                                        </p:tgtEl>
                                        <p:attrNameLst>
                                          <p:attrName>style.visibility</p:attrName>
                                        </p:attrNameLst>
                                      </p:cBhvr>
                                      <p:to>
                                        <p:strVal val="visible"/>
                                      </p:to>
                                    </p:set>
                                    <p:anim calcmode="lin" valueType="num">
                                      <p:cBhvr additive="base">
                                        <p:cTn id="61" dur="500" fill="hold"/>
                                        <p:tgtEl>
                                          <p:spTgt spid="79876">
                                            <p:txEl>
                                              <p:pRg st="1" end="1"/>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7987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79876">
                                            <p:txEl>
                                              <p:pRg st="2" end="2"/>
                                            </p:txEl>
                                          </p:spTgt>
                                        </p:tgtEl>
                                        <p:attrNameLst>
                                          <p:attrName>style.visibility</p:attrName>
                                        </p:attrNameLst>
                                      </p:cBhvr>
                                      <p:to>
                                        <p:strVal val="visible"/>
                                      </p:to>
                                    </p:set>
                                    <p:anim calcmode="lin" valueType="num">
                                      <p:cBhvr additive="base">
                                        <p:cTn id="67" dur="500" fill="hold"/>
                                        <p:tgtEl>
                                          <p:spTgt spid="79876">
                                            <p:txEl>
                                              <p:pRg st="2" end="2"/>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7987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79876">
                                            <p:txEl>
                                              <p:pRg st="3" end="3"/>
                                            </p:txEl>
                                          </p:spTgt>
                                        </p:tgtEl>
                                        <p:attrNameLst>
                                          <p:attrName>style.visibility</p:attrName>
                                        </p:attrNameLst>
                                      </p:cBhvr>
                                      <p:to>
                                        <p:strVal val="visible"/>
                                      </p:to>
                                    </p:set>
                                    <p:anim calcmode="lin" valueType="num">
                                      <p:cBhvr additive="base">
                                        <p:cTn id="73" dur="500" fill="hold"/>
                                        <p:tgtEl>
                                          <p:spTgt spid="79876">
                                            <p:txEl>
                                              <p:pRg st="3" end="3"/>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7987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79876">
                                            <p:txEl>
                                              <p:pRg st="4" end="4"/>
                                            </p:txEl>
                                          </p:spTgt>
                                        </p:tgtEl>
                                        <p:attrNameLst>
                                          <p:attrName>style.visibility</p:attrName>
                                        </p:attrNameLst>
                                      </p:cBhvr>
                                      <p:to>
                                        <p:strVal val="visible"/>
                                      </p:to>
                                    </p:set>
                                    <p:anim calcmode="lin" valueType="num">
                                      <p:cBhvr additive="base">
                                        <p:cTn id="79" dur="500" fill="hold"/>
                                        <p:tgtEl>
                                          <p:spTgt spid="79876">
                                            <p:txEl>
                                              <p:pRg st="4" end="4"/>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7987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79876">
                                            <p:txEl>
                                              <p:pRg st="5" end="5"/>
                                            </p:txEl>
                                          </p:spTgt>
                                        </p:tgtEl>
                                        <p:attrNameLst>
                                          <p:attrName>style.visibility</p:attrName>
                                        </p:attrNameLst>
                                      </p:cBhvr>
                                      <p:to>
                                        <p:strVal val="visible"/>
                                      </p:to>
                                    </p:set>
                                    <p:anim calcmode="lin" valueType="num">
                                      <p:cBhvr additive="base">
                                        <p:cTn id="85" dur="500" fill="hold"/>
                                        <p:tgtEl>
                                          <p:spTgt spid="79876">
                                            <p:txEl>
                                              <p:pRg st="5" end="5"/>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7987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79877">
                                            <p:txEl>
                                              <p:pRg st="0" end="0"/>
                                            </p:txEl>
                                          </p:spTgt>
                                        </p:tgtEl>
                                        <p:attrNameLst>
                                          <p:attrName>style.visibility</p:attrName>
                                        </p:attrNameLst>
                                      </p:cBhvr>
                                      <p:to>
                                        <p:strVal val="visible"/>
                                      </p:to>
                                    </p:set>
                                    <p:anim calcmode="lin" valueType="num">
                                      <p:cBhvr additive="base">
                                        <p:cTn id="91" dur="500" fill="hold"/>
                                        <p:tgtEl>
                                          <p:spTgt spid="79877">
                                            <p:txEl>
                                              <p:pRg st="0" end="0"/>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798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79877">
                                            <p:txEl>
                                              <p:pRg st="1" end="1"/>
                                            </p:txEl>
                                          </p:spTgt>
                                        </p:tgtEl>
                                        <p:attrNameLst>
                                          <p:attrName>style.visibility</p:attrName>
                                        </p:attrNameLst>
                                      </p:cBhvr>
                                      <p:to>
                                        <p:strVal val="visible"/>
                                      </p:to>
                                    </p:set>
                                    <p:anim calcmode="lin" valueType="num">
                                      <p:cBhvr additive="base">
                                        <p:cTn id="97" dur="500" fill="hold"/>
                                        <p:tgtEl>
                                          <p:spTgt spid="79877">
                                            <p:txEl>
                                              <p:pRg st="1" end="1"/>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7987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79877">
                                            <p:txEl>
                                              <p:pRg st="2" end="2"/>
                                            </p:txEl>
                                          </p:spTgt>
                                        </p:tgtEl>
                                        <p:attrNameLst>
                                          <p:attrName>style.visibility</p:attrName>
                                        </p:attrNameLst>
                                      </p:cBhvr>
                                      <p:to>
                                        <p:strVal val="visible"/>
                                      </p:to>
                                    </p:set>
                                    <p:anim calcmode="lin" valueType="num">
                                      <p:cBhvr additive="base">
                                        <p:cTn id="103" dur="500" fill="hold"/>
                                        <p:tgtEl>
                                          <p:spTgt spid="79877">
                                            <p:txEl>
                                              <p:pRg st="2" end="2"/>
                                            </p:txEl>
                                          </p:spTgt>
                                        </p:tgtEl>
                                        <p:attrNameLst>
                                          <p:attrName>ppt_x</p:attrName>
                                        </p:attrNameLst>
                                      </p:cBhvr>
                                      <p:tavLst>
                                        <p:tav tm="0">
                                          <p:val>
                                            <p:strVal val="0-#ppt_w/2"/>
                                          </p:val>
                                        </p:tav>
                                        <p:tav tm="100000">
                                          <p:val>
                                            <p:strVal val="#ppt_x"/>
                                          </p:val>
                                        </p:tav>
                                      </p:tavLst>
                                    </p:anim>
                                    <p:anim calcmode="lin" valueType="num">
                                      <p:cBhvr additive="base">
                                        <p:cTn id="104" dur="500" fill="hold"/>
                                        <p:tgtEl>
                                          <p:spTgt spid="7987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79877">
                                            <p:txEl>
                                              <p:pRg st="3" end="3"/>
                                            </p:txEl>
                                          </p:spTgt>
                                        </p:tgtEl>
                                        <p:attrNameLst>
                                          <p:attrName>style.visibility</p:attrName>
                                        </p:attrNameLst>
                                      </p:cBhvr>
                                      <p:to>
                                        <p:strVal val="visible"/>
                                      </p:to>
                                    </p:set>
                                    <p:anim calcmode="lin" valueType="num">
                                      <p:cBhvr additive="base">
                                        <p:cTn id="109" dur="500" fill="hold"/>
                                        <p:tgtEl>
                                          <p:spTgt spid="79877">
                                            <p:txEl>
                                              <p:pRg st="3" end="3"/>
                                            </p:txEl>
                                          </p:spTgt>
                                        </p:tgtEl>
                                        <p:attrNameLst>
                                          <p:attrName>ppt_x</p:attrName>
                                        </p:attrNameLst>
                                      </p:cBhvr>
                                      <p:tavLst>
                                        <p:tav tm="0">
                                          <p:val>
                                            <p:strVal val="0-#ppt_w/2"/>
                                          </p:val>
                                        </p:tav>
                                        <p:tav tm="100000">
                                          <p:val>
                                            <p:strVal val="#ppt_x"/>
                                          </p:val>
                                        </p:tav>
                                      </p:tavLst>
                                    </p:anim>
                                    <p:anim calcmode="lin" valueType="num">
                                      <p:cBhvr additive="base">
                                        <p:cTn id="110" dur="500" fill="hold"/>
                                        <p:tgtEl>
                                          <p:spTgt spid="7987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nimBg="1" autoUpdateAnimBg="0"/>
      <p:bldP spid="79875" grpId="0" build="p" autoUpdateAnimBg="0"/>
      <p:bldP spid="79876" grpId="0" build="p" autoUpdateAnimBg="0"/>
      <p:bldP spid="7987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1" name="Slide Number Placeholder 6"/>
          <p:cNvSpPr>
            <a:spLocks noGrp="1"/>
          </p:cNvSpPr>
          <p:nvPr>
            <p:ph type="sldNum" sz="quarter" idx="12"/>
          </p:nvPr>
        </p:nvSpPr>
        <p:spPr>
          <a:noFill/>
        </p:spPr>
        <p:txBody>
          <a:bodyPr/>
          <a:lstStyle/>
          <a:p>
            <a:r>
              <a:rPr lang="en-US" smtClean="0">
                <a:cs typeface="Arial" charset="0"/>
              </a:rPr>
              <a:t>Slide </a:t>
            </a:r>
            <a:fld id="{AFAF4731-ABC4-4115-9A64-6158A0AB31FC}" type="slidenum">
              <a:rPr lang="en-US" smtClean="0">
                <a:cs typeface="Arial" charset="0"/>
              </a:rPr>
              <a:pPr/>
              <a:t>12</a:t>
            </a:fld>
            <a:endParaRPr lang="en-US" smtClean="0">
              <a:cs typeface="Arial" charset="0"/>
            </a:endParaRPr>
          </a:p>
        </p:txBody>
      </p:sp>
      <p:sp>
        <p:nvSpPr>
          <p:cNvPr id="80898" name="Rectangle 2"/>
          <p:cNvSpPr>
            <a:spLocks noGrp="1" noChangeArrowheads="1"/>
          </p:cNvSpPr>
          <p:nvPr>
            <p:ph type="title"/>
          </p:nvPr>
        </p:nvSpPr>
        <p:spPr bwMode="auto">
          <a:xfrm>
            <a:off x="685800" y="1066800"/>
            <a:ext cx="7772400" cy="685800"/>
          </a:xfrm>
          <a:noFill/>
          <a:ln>
            <a:miter lim="800000"/>
            <a:headEnd/>
            <a:tailEnd/>
          </a:ln>
        </p:spPr>
        <p:txBody>
          <a:bodyPr vert="horz" wrap="square" lIns="91440" tIns="45720" rIns="91440" bIns="45720" numCol="1" anchor="t" anchorCtr="0" compatLnSpc="1">
            <a:prstTxWarp prst="textNoShape">
              <a:avLst/>
            </a:prstTxWarp>
          </a:bodyPr>
          <a:lstStyle/>
          <a:p>
            <a:pPr algn="ctr"/>
            <a:r>
              <a:rPr lang="en-GB" i="1" smtClean="0">
                <a:solidFill>
                  <a:srgbClr val="FF0000"/>
                </a:solidFill>
                <a:latin typeface="Arial" charset="0"/>
              </a:rPr>
              <a:t>Education, training &amp; future</a:t>
            </a:r>
          </a:p>
        </p:txBody>
      </p:sp>
      <p:sp>
        <p:nvSpPr>
          <p:cNvPr id="80899" name="Rectangle 3"/>
          <p:cNvSpPr>
            <a:spLocks noGrp="1" noChangeArrowheads="1"/>
          </p:cNvSpPr>
          <p:nvPr>
            <p:ph type="body" sz="half" idx="1"/>
          </p:nvPr>
        </p:nvSpPr>
        <p:spPr/>
        <p:txBody>
          <a:bodyPr/>
          <a:lstStyle/>
          <a:p>
            <a:pPr>
              <a:lnSpc>
                <a:spcPct val="90000"/>
              </a:lnSpc>
              <a:buClr>
                <a:srgbClr val="FF0066"/>
              </a:buClr>
              <a:buFont typeface="Wingdings" pitchFamily="2" charset="2"/>
              <a:buNone/>
            </a:pPr>
            <a:r>
              <a:rPr lang="en-GB" sz="2400" b="1" i="1" smtClean="0">
                <a:solidFill>
                  <a:srgbClr val="FF0000"/>
                </a:solidFill>
                <a:latin typeface="Arial" charset="0"/>
              </a:rPr>
              <a:t>Business contribution</a:t>
            </a:r>
          </a:p>
          <a:p>
            <a:pPr lvl="1">
              <a:lnSpc>
                <a:spcPct val="90000"/>
              </a:lnSpc>
              <a:buClr>
                <a:srgbClr val="FF0066"/>
              </a:buClr>
              <a:buFont typeface="Wingdings" pitchFamily="2" charset="2"/>
              <a:buChar char="§"/>
            </a:pPr>
            <a:r>
              <a:rPr lang="en-GB" sz="2000" smtClean="0">
                <a:latin typeface="Arial" charset="0"/>
              </a:rPr>
              <a:t>Management</a:t>
            </a:r>
          </a:p>
          <a:p>
            <a:pPr lvl="1">
              <a:lnSpc>
                <a:spcPct val="90000"/>
              </a:lnSpc>
              <a:buClr>
                <a:srgbClr val="FF0066"/>
              </a:buClr>
              <a:buFont typeface="Wingdings" pitchFamily="2" charset="2"/>
              <a:buChar char="§"/>
            </a:pPr>
            <a:r>
              <a:rPr lang="en-GB" sz="2000" smtClean="0">
                <a:latin typeface="Arial" charset="0"/>
              </a:rPr>
              <a:t>Examples and equipment</a:t>
            </a:r>
          </a:p>
          <a:p>
            <a:pPr lvl="1">
              <a:lnSpc>
                <a:spcPct val="90000"/>
              </a:lnSpc>
              <a:buClr>
                <a:srgbClr val="FF0066"/>
              </a:buClr>
              <a:buFont typeface="Wingdings" pitchFamily="2" charset="2"/>
              <a:buChar char="§"/>
            </a:pPr>
            <a:r>
              <a:rPr lang="en-GB" sz="2000" smtClean="0">
                <a:latin typeface="Arial" charset="0"/>
              </a:rPr>
              <a:t>Work experience</a:t>
            </a:r>
          </a:p>
          <a:p>
            <a:pPr lvl="1">
              <a:lnSpc>
                <a:spcPct val="90000"/>
              </a:lnSpc>
              <a:buClr>
                <a:srgbClr val="FF0066"/>
              </a:buClr>
              <a:buFont typeface="Wingdings" pitchFamily="2" charset="2"/>
              <a:buChar char="§"/>
            </a:pPr>
            <a:r>
              <a:rPr lang="en-GB" sz="2000" smtClean="0">
                <a:latin typeface="Arial" charset="0"/>
              </a:rPr>
              <a:t>Mentoring</a:t>
            </a:r>
          </a:p>
          <a:p>
            <a:pPr>
              <a:lnSpc>
                <a:spcPct val="90000"/>
              </a:lnSpc>
              <a:buClr>
                <a:srgbClr val="FF0066"/>
              </a:buClr>
              <a:buFont typeface="Wingdings" pitchFamily="2" charset="2"/>
              <a:buNone/>
            </a:pPr>
            <a:r>
              <a:rPr lang="en-GB" sz="2400" b="1" i="1" smtClean="0">
                <a:solidFill>
                  <a:srgbClr val="FF0000"/>
                </a:solidFill>
                <a:latin typeface="Arial" charset="0"/>
              </a:rPr>
              <a:t>Key actors</a:t>
            </a:r>
          </a:p>
          <a:p>
            <a:pPr lvl="1">
              <a:lnSpc>
                <a:spcPct val="90000"/>
              </a:lnSpc>
              <a:buClr>
                <a:srgbClr val="FF0066"/>
              </a:buClr>
              <a:buFont typeface="Wingdings" pitchFamily="2" charset="2"/>
              <a:buChar char="§"/>
            </a:pPr>
            <a:r>
              <a:rPr lang="en-GB" sz="2000" smtClean="0">
                <a:latin typeface="Arial" charset="0"/>
              </a:rPr>
              <a:t>Local authorities</a:t>
            </a:r>
          </a:p>
          <a:p>
            <a:pPr lvl="1">
              <a:lnSpc>
                <a:spcPct val="90000"/>
              </a:lnSpc>
              <a:buClr>
                <a:srgbClr val="FF0066"/>
              </a:buClr>
              <a:buFont typeface="Wingdings" pitchFamily="2" charset="2"/>
              <a:buChar char="§"/>
            </a:pPr>
            <a:r>
              <a:rPr lang="en-GB" sz="2000" smtClean="0">
                <a:latin typeface="Arial" charset="0"/>
              </a:rPr>
              <a:t>LSC</a:t>
            </a:r>
          </a:p>
          <a:p>
            <a:pPr lvl="1">
              <a:lnSpc>
                <a:spcPct val="90000"/>
              </a:lnSpc>
              <a:buClr>
                <a:srgbClr val="FF0066"/>
              </a:buClr>
              <a:buFont typeface="Wingdings" pitchFamily="2" charset="2"/>
              <a:buChar char="§"/>
            </a:pPr>
            <a:r>
              <a:rPr lang="en-GB" sz="2000" smtClean="0">
                <a:latin typeface="Arial" charset="0"/>
              </a:rPr>
              <a:t>ES</a:t>
            </a:r>
          </a:p>
          <a:p>
            <a:pPr lvl="1">
              <a:lnSpc>
                <a:spcPct val="90000"/>
              </a:lnSpc>
              <a:buClr>
                <a:srgbClr val="FF0066"/>
              </a:buClr>
              <a:buFont typeface="Wingdings" pitchFamily="2" charset="2"/>
              <a:buChar char="§"/>
            </a:pPr>
            <a:r>
              <a:rPr lang="en-GB" sz="2000" smtClean="0">
                <a:latin typeface="Arial" charset="0"/>
              </a:rPr>
              <a:t>Business Link</a:t>
            </a:r>
          </a:p>
          <a:p>
            <a:pPr lvl="1">
              <a:lnSpc>
                <a:spcPct val="90000"/>
              </a:lnSpc>
              <a:buClr>
                <a:srgbClr val="FF0066"/>
              </a:buClr>
              <a:buFont typeface="Wingdings" pitchFamily="2" charset="2"/>
              <a:buChar char="§"/>
            </a:pPr>
            <a:r>
              <a:rPr lang="en-GB" sz="2000" smtClean="0">
                <a:latin typeface="Arial" charset="0"/>
              </a:rPr>
              <a:t>Voluntary sector</a:t>
            </a:r>
          </a:p>
        </p:txBody>
      </p:sp>
      <p:sp>
        <p:nvSpPr>
          <p:cNvPr id="80900" name="Rectangle 4"/>
          <p:cNvSpPr>
            <a:spLocks noGrp="1" noChangeArrowheads="1"/>
          </p:cNvSpPr>
          <p:nvPr>
            <p:ph type="body" sz="half" idx="2"/>
          </p:nvPr>
        </p:nvSpPr>
        <p:spPr/>
        <p:txBody>
          <a:bodyPr/>
          <a:lstStyle/>
          <a:p>
            <a:pPr>
              <a:lnSpc>
                <a:spcPct val="110000"/>
              </a:lnSpc>
              <a:buFont typeface="Monotype Sorts"/>
              <a:buNone/>
            </a:pPr>
            <a:r>
              <a:rPr lang="en-GB" sz="2400" b="1" i="1" smtClean="0">
                <a:solidFill>
                  <a:srgbClr val="FF0000"/>
                </a:solidFill>
                <a:latin typeface="Arial" charset="0"/>
              </a:rPr>
              <a:t>Future</a:t>
            </a:r>
          </a:p>
          <a:p>
            <a:pPr lvl="1">
              <a:lnSpc>
                <a:spcPct val="110000"/>
              </a:lnSpc>
              <a:buClr>
                <a:srgbClr val="FF0066"/>
              </a:buClr>
              <a:buFont typeface="Wingdings" pitchFamily="2" charset="2"/>
              <a:buChar char="§"/>
            </a:pPr>
            <a:r>
              <a:rPr lang="en-GB" sz="1800" smtClean="0">
                <a:latin typeface="Arial" charset="0"/>
              </a:rPr>
              <a:t>Occupational change</a:t>
            </a:r>
          </a:p>
          <a:p>
            <a:pPr lvl="1">
              <a:lnSpc>
                <a:spcPct val="110000"/>
              </a:lnSpc>
              <a:buClr>
                <a:srgbClr val="FF0066"/>
              </a:buClr>
              <a:buFont typeface="Wingdings" pitchFamily="2" charset="2"/>
              <a:buChar char="§"/>
            </a:pPr>
            <a:r>
              <a:rPr lang="en-GB" sz="1800" smtClean="0">
                <a:latin typeface="Arial" charset="0"/>
              </a:rPr>
              <a:t>Flexible</a:t>
            </a:r>
          </a:p>
          <a:p>
            <a:pPr lvl="1">
              <a:lnSpc>
                <a:spcPct val="110000"/>
              </a:lnSpc>
              <a:buClr>
                <a:srgbClr val="FF0066"/>
              </a:buClr>
              <a:buFont typeface="Wingdings" pitchFamily="2" charset="2"/>
              <a:buChar char="§"/>
            </a:pPr>
            <a:r>
              <a:rPr lang="en-GB" sz="1800" smtClean="0">
                <a:latin typeface="Arial" charset="0"/>
              </a:rPr>
              <a:t>Social back-up</a:t>
            </a:r>
          </a:p>
          <a:p>
            <a:pPr lvl="1">
              <a:lnSpc>
                <a:spcPct val="110000"/>
              </a:lnSpc>
              <a:buClr>
                <a:srgbClr val="FF0066"/>
              </a:buClr>
              <a:buFont typeface="Wingdings" pitchFamily="2" charset="2"/>
              <a:buChar char="§"/>
            </a:pPr>
            <a:r>
              <a:rPr lang="en-GB" sz="1800" smtClean="0">
                <a:latin typeface="Arial" charset="0"/>
              </a:rPr>
              <a:t>Small high-tech</a:t>
            </a:r>
          </a:p>
          <a:p>
            <a:pPr>
              <a:lnSpc>
                <a:spcPct val="110000"/>
              </a:lnSpc>
              <a:buClr>
                <a:srgbClr val="FF0066"/>
              </a:buClr>
              <a:buFont typeface="Wingdings" pitchFamily="2" charset="2"/>
              <a:buNone/>
            </a:pPr>
            <a:r>
              <a:rPr lang="en-GB" sz="2400" b="1" i="1" smtClean="0">
                <a:solidFill>
                  <a:srgbClr val="FF0000"/>
                </a:solidFill>
                <a:latin typeface="Arial" charset="0"/>
              </a:rPr>
              <a:t>Strengths</a:t>
            </a:r>
          </a:p>
          <a:p>
            <a:pPr lvl="1">
              <a:lnSpc>
                <a:spcPct val="110000"/>
              </a:lnSpc>
              <a:buClr>
                <a:srgbClr val="FF0066"/>
              </a:buClr>
              <a:buFont typeface="Wingdings" pitchFamily="2" charset="2"/>
              <a:buChar char="§"/>
            </a:pPr>
            <a:r>
              <a:rPr lang="en-GB" sz="1800" smtClean="0">
                <a:latin typeface="Arial" charset="0"/>
              </a:rPr>
              <a:t>Education</a:t>
            </a:r>
          </a:p>
          <a:p>
            <a:pPr lvl="1">
              <a:lnSpc>
                <a:spcPct val="110000"/>
              </a:lnSpc>
              <a:buClr>
                <a:srgbClr val="FF0066"/>
              </a:buClr>
              <a:buFont typeface="Wingdings" pitchFamily="2" charset="2"/>
              <a:buChar char="§"/>
            </a:pPr>
            <a:r>
              <a:rPr lang="en-GB" sz="1800" smtClean="0">
                <a:latin typeface="Arial" charset="0"/>
              </a:rPr>
              <a:t>Health</a:t>
            </a:r>
          </a:p>
          <a:p>
            <a:pPr lvl="1">
              <a:lnSpc>
                <a:spcPct val="110000"/>
              </a:lnSpc>
              <a:buClr>
                <a:srgbClr val="FF0066"/>
              </a:buClr>
              <a:buFont typeface="Wingdings" pitchFamily="2" charset="2"/>
              <a:buChar char="§"/>
            </a:pPr>
            <a:r>
              <a:rPr lang="en-GB" sz="1800" smtClean="0">
                <a:latin typeface="Arial" charset="0"/>
              </a:rPr>
              <a:t>Culture, sport and heritage</a:t>
            </a:r>
          </a:p>
          <a:p>
            <a:pPr>
              <a:lnSpc>
                <a:spcPct val="110000"/>
              </a:lnSpc>
              <a:buClr>
                <a:srgbClr val="FF0066"/>
              </a:buClr>
              <a:buFont typeface="Wingdings" pitchFamily="2" charset="2"/>
              <a:buChar char="§"/>
            </a:pPr>
            <a:endParaRPr lang="en-GB" sz="2400" smtClean="0">
              <a:latin typeface="Arial" charset="0"/>
            </a:endParaRPr>
          </a:p>
        </p:txBody>
      </p:sp>
      <p:sp>
        <p:nvSpPr>
          <p:cNvPr id="35845"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(RALE) </a:t>
            </a:r>
          </a:p>
          <a:p>
            <a:r>
              <a:rPr lang="en-GB" sz="1100" i="1" smtClean="0">
                <a:solidFill>
                  <a:srgbClr val="339966"/>
                </a:solidFill>
                <a:latin typeface="Arial" charset="0"/>
                <a:cs typeface="Arial" charset="0"/>
              </a:rPr>
              <a:t>Lecture slides – Lecture 9b</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additive="base">
                                        <p:cTn id="7" dur="500" fill="hold"/>
                                        <p:tgtEl>
                                          <p:spTgt spid="80898"/>
                                        </p:tgtEl>
                                        <p:attrNameLst>
                                          <p:attrName>ppt_x</p:attrName>
                                        </p:attrNameLst>
                                      </p:cBhvr>
                                      <p:tavLst>
                                        <p:tav tm="0">
                                          <p:val>
                                            <p:strVal val="0-#ppt_w/2"/>
                                          </p:val>
                                        </p:tav>
                                        <p:tav tm="100000">
                                          <p:val>
                                            <p:strVal val="#ppt_x"/>
                                          </p:val>
                                        </p:tav>
                                      </p:tavLst>
                                    </p:anim>
                                    <p:anim calcmode="lin" valueType="num">
                                      <p:cBhvr additive="base">
                                        <p:cTn id="8" dur="500" fill="hold"/>
                                        <p:tgtEl>
                                          <p:spTgt spid="8089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0899">
                                            <p:txEl>
                                              <p:pRg st="0" end="0"/>
                                            </p:txEl>
                                          </p:spTgt>
                                        </p:tgtEl>
                                        <p:attrNameLst>
                                          <p:attrName>style.visibility</p:attrName>
                                        </p:attrNameLst>
                                      </p:cBhvr>
                                      <p:to>
                                        <p:strVal val="visible"/>
                                      </p:to>
                                    </p:set>
                                    <p:anim calcmode="lin" valueType="num">
                                      <p:cBhvr additive="base">
                                        <p:cTn id="13" dur="500" fill="hold"/>
                                        <p:tgtEl>
                                          <p:spTgt spid="808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0899">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80899">
                                            <p:txEl>
                                              <p:pRg st="1" end="1"/>
                                            </p:txEl>
                                          </p:spTgt>
                                        </p:tgtEl>
                                        <p:attrNameLst>
                                          <p:attrName>style.visibility</p:attrName>
                                        </p:attrNameLst>
                                      </p:cBhvr>
                                      <p:to>
                                        <p:strVal val="visible"/>
                                      </p:to>
                                    </p:set>
                                    <p:anim calcmode="lin" valueType="num">
                                      <p:cBhvr additive="base">
                                        <p:cTn id="17" dur="500" fill="hold"/>
                                        <p:tgtEl>
                                          <p:spTgt spid="80899">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0899">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80899">
                                            <p:txEl>
                                              <p:pRg st="2" end="2"/>
                                            </p:txEl>
                                          </p:spTgt>
                                        </p:tgtEl>
                                        <p:attrNameLst>
                                          <p:attrName>style.visibility</p:attrName>
                                        </p:attrNameLst>
                                      </p:cBhvr>
                                      <p:to>
                                        <p:strVal val="visible"/>
                                      </p:to>
                                    </p:set>
                                    <p:anim calcmode="lin" valueType="num">
                                      <p:cBhvr additive="base">
                                        <p:cTn id="21" dur="500" fill="hold"/>
                                        <p:tgtEl>
                                          <p:spTgt spid="80899">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80899">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80899">
                                            <p:txEl>
                                              <p:pRg st="3" end="3"/>
                                            </p:txEl>
                                          </p:spTgt>
                                        </p:tgtEl>
                                        <p:attrNameLst>
                                          <p:attrName>style.visibility</p:attrName>
                                        </p:attrNameLst>
                                      </p:cBhvr>
                                      <p:to>
                                        <p:strVal val="visible"/>
                                      </p:to>
                                    </p:set>
                                    <p:anim calcmode="lin" valueType="num">
                                      <p:cBhvr additive="base">
                                        <p:cTn id="25" dur="500" fill="hold"/>
                                        <p:tgtEl>
                                          <p:spTgt spid="8089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0899">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80899">
                                            <p:txEl>
                                              <p:pRg st="4" end="4"/>
                                            </p:txEl>
                                          </p:spTgt>
                                        </p:tgtEl>
                                        <p:attrNameLst>
                                          <p:attrName>style.visibility</p:attrName>
                                        </p:attrNameLst>
                                      </p:cBhvr>
                                      <p:to>
                                        <p:strVal val="visible"/>
                                      </p:to>
                                    </p:set>
                                    <p:anim calcmode="lin" valueType="num">
                                      <p:cBhvr additive="base">
                                        <p:cTn id="29" dur="500" fill="hold"/>
                                        <p:tgtEl>
                                          <p:spTgt spid="80899">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808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80899">
                                            <p:txEl>
                                              <p:pRg st="5" end="5"/>
                                            </p:txEl>
                                          </p:spTgt>
                                        </p:tgtEl>
                                        <p:attrNameLst>
                                          <p:attrName>style.visibility</p:attrName>
                                        </p:attrNameLst>
                                      </p:cBhvr>
                                      <p:to>
                                        <p:strVal val="visible"/>
                                      </p:to>
                                    </p:set>
                                    <p:anim calcmode="lin" valueType="num">
                                      <p:cBhvr additive="base">
                                        <p:cTn id="35" dur="500" fill="hold"/>
                                        <p:tgtEl>
                                          <p:spTgt spid="80899">
                                            <p:txEl>
                                              <p:pRg st="5" end="5"/>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80899">
                                            <p:txEl>
                                              <p:pRg st="5" end="5"/>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80899">
                                            <p:txEl>
                                              <p:pRg st="6" end="6"/>
                                            </p:txEl>
                                          </p:spTgt>
                                        </p:tgtEl>
                                        <p:attrNameLst>
                                          <p:attrName>style.visibility</p:attrName>
                                        </p:attrNameLst>
                                      </p:cBhvr>
                                      <p:to>
                                        <p:strVal val="visible"/>
                                      </p:to>
                                    </p:set>
                                    <p:anim calcmode="lin" valueType="num">
                                      <p:cBhvr additive="base">
                                        <p:cTn id="39" dur="500" fill="hold"/>
                                        <p:tgtEl>
                                          <p:spTgt spid="80899">
                                            <p:txEl>
                                              <p:pRg st="6" end="6"/>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80899">
                                            <p:txEl>
                                              <p:pRg st="6" end="6"/>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80899">
                                            <p:txEl>
                                              <p:pRg st="7" end="7"/>
                                            </p:txEl>
                                          </p:spTgt>
                                        </p:tgtEl>
                                        <p:attrNameLst>
                                          <p:attrName>style.visibility</p:attrName>
                                        </p:attrNameLst>
                                      </p:cBhvr>
                                      <p:to>
                                        <p:strVal val="visible"/>
                                      </p:to>
                                    </p:set>
                                    <p:anim calcmode="lin" valueType="num">
                                      <p:cBhvr additive="base">
                                        <p:cTn id="43" dur="500" fill="hold"/>
                                        <p:tgtEl>
                                          <p:spTgt spid="80899">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0899">
                                            <p:txEl>
                                              <p:pRg st="7" end="7"/>
                                            </p:txEl>
                                          </p:spTgt>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80899">
                                            <p:txEl>
                                              <p:pRg st="8" end="8"/>
                                            </p:txEl>
                                          </p:spTgt>
                                        </p:tgtEl>
                                        <p:attrNameLst>
                                          <p:attrName>style.visibility</p:attrName>
                                        </p:attrNameLst>
                                      </p:cBhvr>
                                      <p:to>
                                        <p:strVal val="visible"/>
                                      </p:to>
                                    </p:set>
                                    <p:anim calcmode="lin" valueType="num">
                                      <p:cBhvr additive="base">
                                        <p:cTn id="47" dur="500" fill="hold"/>
                                        <p:tgtEl>
                                          <p:spTgt spid="80899">
                                            <p:txEl>
                                              <p:pRg st="8" end="8"/>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80899">
                                            <p:txEl>
                                              <p:pRg st="8" end="8"/>
                                            </p:txEl>
                                          </p:spTgt>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80899">
                                            <p:txEl>
                                              <p:pRg st="9" end="9"/>
                                            </p:txEl>
                                          </p:spTgt>
                                        </p:tgtEl>
                                        <p:attrNameLst>
                                          <p:attrName>style.visibility</p:attrName>
                                        </p:attrNameLst>
                                      </p:cBhvr>
                                      <p:to>
                                        <p:strVal val="visible"/>
                                      </p:to>
                                    </p:set>
                                    <p:anim calcmode="lin" valueType="num">
                                      <p:cBhvr additive="base">
                                        <p:cTn id="51" dur="500" fill="hold"/>
                                        <p:tgtEl>
                                          <p:spTgt spid="80899">
                                            <p:txEl>
                                              <p:pRg st="9" end="9"/>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80899">
                                            <p:txEl>
                                              <p:pRg st="9" end="9"/>
                                            </p:txEl>
                                          </p:spTgt>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80899">
                                            <p:txEl>
                                              <p:pRg st="10" end="10"/>
                                            </p:txEl>
                                          </p:spTgt>
                                        </p:tgtEl>
                                        <p:attrNameLst>
                                          <p:attrName>style.visibility</p:attrName>
                                        </p:attrNameLst>
                                      </p:cBhvr>
                                      <p:to>
                                        <p:strVal val="visible"/>
                                      </p:to>
                                    </p:set>
                                    <p:anim calcmode="lin" valueType="num">
                                      <p:cBhvr additive="base">
                                        <p:cTn id="55" dur="500" fill="hold"/>
                                        <p:tgtEl>
                                          <p:spTgt spid="80899">
                                            <p:txEl>
                                              <p:pRg st="10" end="10"/>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80899">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80900">
                                            <p:txEl>
                                              <p:pRg st="0" end="0"/>
                                            </p:txEl>
                                          </p:spTgt>
                                        </p:tgtEl>
                                        <p:attrNameLst>
                                          <p:attrName>style.visibility</p:attrName>
                                        </p:attrNameLst>
                                      </p:cBhvr>
                                      <p:to>
                                        <p:strVal val="visible"/>
                                      </p:to>
                                    </p:set>
                                    <p:anim calcmode="lin" valueType="num">
                                      <p:cBhvr additive="base">
                                        <p:cTn id="61" dur="500" fill="hold"/>
                                        <p:tgtEl>
                                          <p:spTgt spid="80900">
                                            <p:txEl>
                                              <p:pRg st="0" end="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80900">
                                            <p:txEl>
                                              <p:pRg st="0" end="0"/>
                                            </p:txEl>
                                          </p:spTgt>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80900">
                                            <p:txEl>
                                              <p:pRg st="1" end="1"/>
                                            </p:txEl>
                                          </p:spTgt>
                                        </p:tgtEl>
                                        <p:attrNameLst>
                                          <p:attrName>style.visibility</p:attrName>
                                        </p:attrNameLst>
                                      </p:cBhvr>
                                      <p:to>
                                        <p:strVal val="visible"/>
                                      </p:to>
                                    </p:set>
                                    <p:anim calcmode="lin" valueType="num">
                                      <p:cBhvr additive="base">
                                        <p:cTn id="65" dur="500" fill="hold"/>
                                        <p:tgtEl>
                                          <p:spTgt spid="80900">
                                            <p:txEl>
                                              <p:pRg st="1" end="1"/>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80900">
                                            <p:txEl>
                                              <p:pRg st="1" end="1"/>
                                            </p:txEl>
                                          </p:spTgt>
                                        </p:tgtEl>
                                        <p:attrNameLst>
                                          <p:attrName>ppt_y</p:attrName>
                                        </p:attrNameLst>
                                      </p:cBhvr>
                                      <p:tavLst>
                                        <p:tav tm="0">
                                          <p:val>
                                            <p:strVal val="#ppt_y"/>
                                          </p:val>
                                        </p:tav>
                                        <p:tav tm="100000">
                                          <p:val>
                                            <p:strVal val="#ppt_y"/>
                                          </p:val>
                                        </p:tav>
                                      </p:tavLst>
                                    </p:anim>
                                  </p:childTnLst>
                                </p:cTn>
                              </p:par>
                              <p:par>
                                <p:cTn id="67" presetID="2" presetClass="entr" presetSubtype="8" fill="hold" grpId="0" nodeType="withEffect">
                                  <p:stCondLst>
                                    <p:cond delay="0"/>
                                  </p:stCondLst>
                                  <p:childTnLst>
                                    <p:set>
                                      <p:cBhvr>
                                        <p:cTn id="68" dur="1" fill="hold">
                                          <p:stCondLst>
                                            <p:cond delay="0"/>
                                          </p:stCondLst>
                                        </p:cTn>
                                        <p:tgtEl>
                                          <p:spTgt spid="80900">
                                            <p:txEl>
                                              <p:pRg st="2" end="2"/>
                                            </p:txEl>
                                          </p:spTgt>
                                        </p:tgtEl>
                                        <p:attrNameLst>
                                          <p:attrName>style.visibility</p:attrName>
                                        </p:attrNameLst>
                                      </p:cBhvr>
                                      <p:to>
                                        <p:strVal val="visible"/>
                                      </p:to>
                                    </p:set>
                                    <p:anim calcmode="lin" valueType="num">
                                      <p:cBhvr additive="base">
                                        <p:cTn id="69" dur="500" fill="hold"/>
                                        <p:tgtEl>
                                          <p:spTgt spid="80900">
                                            <p:txEl>
                                              <p:pRg st="2" end="2"/>
                                            </p:txEl>
                                          </p:spTgt>
                                        </p:tgtEl>
                                        <p:attrNameLst>
                                          <p:attrName>ppt_x</p:attrName>
                                        </p:attrNameLst>
                                      </p:cBhvr>
                                      <p:tavLst>
                                        <p:tav tm="0">
                                          <p:val>
                                            <p:strVal val="0-#ppt_w/2"/>
                                          </p:val>
                                        </p:tav>
                                        <p:tav tm="100000">
                                          <p:val>
                                            <p:strVal val="#ppt_x"/>
                                          </p:val>
                                        </p:tav>
                                      </p:tavLst>
                                    </p:anim>
                                    <p:anim calcmode="lin" valueType="num">
                                      <p:cBhvr additive="base">
                                        <p:cTn id="70" dur="500" fill="hold"/>
                                        <p:tgtEl>
                                          <p:spTgt spid="80900">
                                            <p:txEl>
                                              <p:pRg st="2" end="2"/>
                                            </p:txEl>
                                          </p:spTgt>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80900">
                                            <p:txEl>
                                              <p:pRg st="3" end="3"/>
                                            </p:txEl>
                                          </p:spTgt>
                                        </p:tgtEl>
                                        <p:attrNameLst>
                                          <p:attrName>style.visibility</p:attrName>
                                        </p:attrNameLst>
                                      </p:cBhvr>
                                      <p:to>
                                        <p:strVal val="visible"/>
                                      </p:to>
                                    </p:set>
                                    <p:anim calcmode="lin" valueType="num">
                                      <p:cBhvr additive="base">
                                        <p:cTn id="73" dur="500" fill="hold"/>
                                        <p:tgtEl>
                                          <p:spTgt spid="80900">
                                            <p:txEl>
                                              <p:pRg st="3" end="3"/>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80900">
                                            <p:txEl>
                                              <p:pRg st="3" end="3"/>
                                            </p:txEl>
                                          </p:spTgt>
                                        </p:tgtEl>
                                        <p:attrNameLst>
                                          <p:attrName>ppt_y</p:attrName>
                                        </p:attrNameLst>
                                      </p:cBhvr>
                                      <p:tavLst>
                                        <p:tav tm="0">
                                          <p:val>
                                            <p:strVal val="#ppt_y"/>
                                          </p:val>
                                        </p:tav>
                                        <p:tav tm="100000">
                                          <p:val>
                                            <p:strVal val="#ppt_y"/>
                                          </p:val>
                                        </p:tav>
                                      </p:tavLst>
                                    </p:anim>
                                  </p:childTnLst>
                                </p:cTn>
                              </p:par>
                              <p:par>
                                <p:cTn id="75" presetID="2" presetClass="entr" presetSubtype="8" fill="hold" grpId="0" nodeType="withEffect">
                                  <p:stCondLst>
                                    <p:cond delay="0"/>
                                  </p:stCondLst>
                                  <p:childTnLst>
                                    <p:set>
                                      <p:cBhvr>
                                        <p:cTn id="76" dur="1" fill="hold">
                                          <p:stCondLst>
                                            <p:cond delay="0"/>
                                          </p:stCondLst>
                                        </p:cTn>
                                        <p:tgtEl>
                                          <p:spTgt spid="80900">
                                            <p:txEl>
                                              <p:pRg st="4" end="4"/>
                                            </p:txEl>
                                          </p:spTgt>
                                        </p:tgtEl>
                                        <p:attrNameLst>
                                          <p:attrName>style.visibility</p:attrName>
                                        </p:attrNameLst>
                                      </p:cBhvr>
                                      <p:to>
                                        <p:strVal val="visible"/>
                                      </p:to>
                                    </p:set>
                                    <p:anim calcmode="lin" valueType="num">
                                      <p:cBhvr additive="base">
                                        <p:cTn id="77" dur="500" fill="hold"/>
                                        <p:tgtEl>
                                          <p:spTgt spid="80900">
                                            <p:txEl>
                                              <p:pRg st="4" end="4"/>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8090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80900">
                                            <p:txEl>
                                              <p:pRg st="5" end="5"/>
                                            </p:txEl>
                                          </p:spTgt>
                                        </p:tgtEl>
                                        <p:attrNameLst>
                                          <p:attrName>style.visibility</p:attrName>
                                        </p:attrNameLst>
                                      </p:cBhvr>
                                      <p:to>
                                        <p:strVal val="visible"/>
                                      </p:to>
                                    </p:set>
                                    <p:anim calcmode="lin" valueType="num">
                                      <p:cBhvr additive="base">
                                        <p:cTn id="83" dur="500" fill="hold"/>
                                        <p:tgtEl>
                                          <p:spTgt spid="80900">
                                            <p:txEl>
                                              <p:pRg st="5" end="5"/>
                                            </p:txEl>
                                          </p:spTgt>
                                        </p:tgtEl>
                                        <p:attrNameLst>
                                          <p:attrName>ppt_x</p:attrName>
                                        </p:attrNameLst>
                                      </p:cBhvr>
                                      <p:tavLst>
                                        <p:tav tm="0">
                                          <p:val>
                                            <p:strVal val="0-#ppt_w/2"/>
                                          </p:val>
                                        </p:tav>
                                        <p:tav tm="100000">
                                          <p:val>
                                            <p:strVal val="#ppt_x"/>
                                          </p:val>
                                        </p:tav>
                                      </p:tavLst>
                                    </p:anim>
                                    <p:anim calcmode="lin" valueType="num">
                                      <p:cBhvr additive="base">
                                        <p:cTn id="84" dur="500" fill="hold"/>
                                        <p:tgtEl>
                                          <p:spTgt spid="80900">
                                            <p:txEl>
                                              <p:pRg st="5" end="5"/>
                                            </p:txEl>
                                          </p:spTgt>
                                        </p:tgtEl>
                                        <p:attrNameLst>
                                          <p:attrName>ppt_y</p:attrName>
                                        </p:attrNameLst>
                                      </p:cBhvr>
                                      <p:tavLst>
                                        <p:tav tm="0">
                                          <p:val>
                                            <p:strVal val="#ppt_y"/>
                                          </p:val>
                                        </p:tav>
                                        <p:tav tm="100000">
                                          <p:val>
                                            <p:strVal val="#ppt_y"/>
                                          </p:val>
                                        </p:tav>
                                      </p:tavLst>
                                    </p:anim>
                                  </p:childTnLst>
                                </p:cTn>
                              </p:par>
                              <p:par>
                                <p:cTn id="85" presetID="2" presetClass="entr" presetSubtype="8" fill="hold" grpId="0" nodeType="withEffect">
                                  <p:stCondLst>
                                    <p:cond delay="0"/>
                                  </p:stCondLst>
                                  <p:childTnLst>
                                    <p:set>
                                      <p:cBhvr>
                                        <p:cTn id="86" dur="1" fill="hold">
                                          <p:stCondLst>
                                            <p:cond delay="0"/>
                                          </p:stCondLst>
                                        </p:cTn>
                                        <p:tgtEl>
                                          <p:spTgt spid="80900">
                                            <p:txEl>
                                              <p:pRg st="6" end="6"/>
                                            </p:txEl>
                                          </p:spTgt>
                                        </p:tgtEl>
                                        <p:attrNameLst>
                                          <p:attrName>style.visibility</p:attrName>
                                        </p:attrNameLst>
                                      </p:cBhvr>
                                      <p:to>
                                        <p:strVal val="visible"/>
                                      </p:to>
                                    </p:set>
                                    <p:anim calcmode="lin" valueType="num">
                                      <p:cBhvr additive="base">
                                        <p:cTn id="87" dur="500" fill="hold"/>
                                        <p:tgtEl>
                                          <p:spTgt spid="80900">
                                            <p:txEl>
                                              <p:pRg st="6" end="6"/>
                                            </p:txEl>
                                          </p:spTgt>
                                        </p:tgtEl>
                                        <p:attrNameLst>
                                          <p:attrName>ppt_x</p:attrName>
                                        </p:attrNameLst>
                                      </p:cBhvr>
                                      <p:tavLst>
                                        <p:tav tm="0">
                                          <p:val>
                                            <p:strVal val="0-#ppt_w/2"/>
                                          </p:val>
                                        </p:tav>
                                        <p:tav tm="100000">
                                          <p:val>
                                            <p:strVal val="#ppt_x"/>
                                          </p:val>
                                        </p:tav>
                                      </p:tavLst>
                                    </p:anim>
                                    <p:anim calcmode="lin" valueType="num">
                                      <p:cBhvr additive="base">
                                        <p:cTn id="88" dur="500" fill="hold"/>
                                        <p:tgtEl>
                                          <p:spTgt spid="80900">
                                            <p:txEl>
                                              <p:pRg st="6" end="6"/>
                                            </p:txEl>
                                          </p:spTgt>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80900">
                                            <p:txEl>
                                              <p:pRg st="7" end="7"/>
                                            </p:txEl>
                                          </p:spTgt>
                                        </p:tgtEl>
                                        <p:attrNameLst>
                                          <p:attrName>style.visibility</p:attrName>
                                        </p:attrNameLst>
                                      </p:cBhvr>
                                      <p:to>
                                        <p:strVal val="visible"/>
                                      </p:to>
                                    </p:set>
                                    <p:anim calcmode="lin" valueType="num">
                                      <p:cBhvr additive="base">
                                        <p:cTn id="91" dur="500" fill="hold"/>
                                        <p:tgtEl>
                                          <p:spTgt spid="80900">
                                            <p:txEl>
                                              <p:pRg st="7" end="7"/>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80900">
                                            <p:txEl>
                                              <p:pRg st="7" end="7"/>
                                            </p:txEl>
                                          </p:spTgt>
                                        </p:tgtEl>
                                        <p:attrNameLst>
                                          <p:attrName>ppt_y</p:attrName>
                                        </p:attrNameLst>
                                      </p:cBhvr>
                                      <p:tavLst>
                                        <p:tav tm="0">
                                          <p:val>
                                            <p:strVal val="#ppt_y"/>
                                          </p:val>
                                        </p:tav>
                                        <p:tav tm="100000">
                                          <p:val>
                                            <p:strVal val="#ppt_y"/>
                                          </p:val>
                                        </p:tav>
                                      </p:tavLst>
                                    </p:anim>
                                  </p:childTnLst>
                                </p:cTn>
                              </p:par>
                              <p:par>
                                <p:cTn id="93" presetID="2" presetClass="entr" presetSubtype="8" fill="hold" grpId="0" nodeType="withEffect">
                                  <p:stCondLst>
                                    <p:cond delay="0"/>
                                  </p:stCondLst>
                                  <p:childTnLst>
                                    <p:set>
                                      <p:cBhvr>
                                        <p:cTn id="94" dur="1" fill="hold">
                                          <p:stCondLst>
                                            <p:cond delay="0"/>
                                          </p:stCondLst>
                                        </p:cTn>
                                        <p:tgtEl>
                                          <p:spTgt spid="80900">
                                            <p:txEl>
                                              <p:pRg st="8" end="8"/>
                                            </p:txEl>
                                          </p:spTgt>
                                        </p:tgtEl>
                                        <p:attrNameLst>
                                          <p:attrName>style.visibility</p:attrName>
                                        </p:attrNameLst>
                                      </p:cBhvr>
                                      <p:to>
                                        <p:strVal val="visible"/>
                                      </p:to>
                                    </p:set>
                                    <p:anim calcmode="lin" valueType="num">
                                      <p:cBhvr additive="base">
                                        <p:cTn id="95" dur="500" fill="hold"/>
                                        <p:tgtEl>
                                          <p:spTgt spid="80900">
                                            <p:txEl>
                                              <p:pRg st="8" end="8"/>
                                            </p:txEl>
                                          </p:spTgt>
                                        </p:tgtEl>
                                        <p:attrNameLst>
                                          <p:attrName>ppt_x</p:attrName>
                                        </p:attrNameLst>
                                      </p:cBhvr>
                                      <p:tavLst>
                                        <p:tav tm="0">
                                          <p:val>
                                            <p:strVal val="0-#ppt_w/2"/>
                                          </p:val>
                                        </p:tav>
                                        <p:tav tm="100000">
                                          <p:val>
                                            <p:strVal val="#ppt_x"/>
                                          </p:val>
                                        </p:tav>
                                      </p:tavLst>
                                    </p:anim>
                                    <p:anim calcmode="lin" valueType="num">
                                      <p:cBhvr additive="base">
                                        <p:cTn id="96" dur="500" fill="hold"/>
                                        <p:tgtEl>
                                          <p:spTgt spid="80900">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animBg="1" autoUpdateAnimBg="0"/>
      <p:bldP spid="80899" grpId="0" build="p" autoUpdateAnimBg="0"/>
      <p:bldP spid="80900"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Slide Number Placeholder 5"/>
          <p:cNvSpPr>
            <a:spLocks noGrp="1"/>
          </p:cNvSpPr>
          <p:nvPr>
            <p:ph type="sldNum" sz="quarter" idx="12"/>
          </p:nvPr>
        </p:nvSpPr>
        <p:spPr>
          <a:noFill/>
        </p:spPr>
        <p:txBody>
          <a:bodyPr/>
          <a:lstStyle/>
          <a:p>
            <a:r>
              <a:rPr lang="en-US" smtClean="0">
                <a:cs typeface="Arial" charset="0"/>
              </a:rPr>
              <a:t>Slide </a:t>
            </a:r>
            <a:fld id="{92EA6604-EFF8-40E0-8E28-284D6BA0561B}" type="slidenum">
              <a:rPr lang="en-US" smtClean="0">
                <a:cs typeface="Arial" charset="0"/>
              </a:rPr>
              <a:pPr/>
              <a:t>13</a:t>
            </a:fld>
            <a:endParaRPr lang="en-US" smtClean="0">
              <a:cs typeface="Arial" charset="0"/>
            </a:endParaRPr>
          </a:p>
        </p:txBody>
      </p:sp>
      <p:sp>
        <p:nvSpPr>
          <p:cNvPr id="36866" name="Rectangle 5"/>
          <p:cNvSpPr>
            <a:spLocks noGrp="1" noChangeArrowheads="1"/>
          </p:cNvSpPr>
          <p:nvPr>
            <p:ph type="title"/>
          </p:nvPr>
        </p:nvSpPr>
        <p:spPr bwMode="auto">
          <a:xfrm>
            <a:off x="685800" y="990600"/>
            <a:ext cx="7772400" cy="609600"/>
          </a:xfrm>
          <a:noFill/>
          <a:ln>
            <a:miter lim="800000"/>
            <a:headEnd/>
            <a:tailEnd/>
          </a:ln>
        </p:spPr>
        <p:txBody>
          <a:bodyPr vert="horz" wrap="square" lIns="91440" tIns="45720" rIns="91440" bIns="45720" numCol="1" anchor="t" anchorCtr="0" compatLnSpc="1">
            <a:prstTxWarp prst="textNoShape">
              <a:avLst/>
            </a:prstTxWarp>
          </a:bodyPr>
          <a:lstStyle/>
          <a:p>
            <a:pPr algn="ctr"/>
            <a:r>
              <a:rPr lang="en-GB" i="1" noProof="1" smtClean="0">
                <a:solidFill>
                  <a:srgbClr val="FF0000"/>
                </a:solidFill>
                <a:latin typeface="Arial" charset="0"/>
              </a:rPr>
              <a:t>Conclusions</a:t>
            </a:r>
            <a:br>
              <a:rPr lang="en-GB" i="1" noProof="1" smtClean="0">
                <a:solidFill>
                  <a:srgbClr val="FF0000"/>
                </a:solidFill>
                <a:latin typeface="Arial" charset="0"/>
              </a:rPr>
            </a:br>
            <a:endParaRPr lang="en-GB" i="1" smtClean="0">
              <a:solidFill>
                <a:srgbClr val="FF0000"/>
              </a:solidFill>
              <a:latin typeface="Arial" charset="0"/>
            </a:endParaRPr>
          </a:p>
        </p:txBody>
      </p:sp>
      <p:sp>
        <p:nvSpPr>
          <p:cNvPr id="21510" name="Rectangle 6"/>
          <p:cNvSpPr>
            <a:spLocks noGrp="1" noChangeArrowheads="1"/>
          </p:cNvSpPr>
          <p:nvPr>
            <p:ph type="body" idx="1"/>
          </p:nvPr>
        </p:nvSpPr>
        <p:spPr/>
        <p:txBody>
          <a:bodyPr/>
          <a:lstStyle/>
          <a:p>
            <a:pPr>
              <a:lnSpc>
                <a:spcPct val="90000"/>
              </a:lnSpc>
              <a:buClr>
                <a:srgbClr val="FF0066"/>
              </a:buClr>
              <a:buFont typeface="Wingdings" pitchFamily="2" charset="2"/>
              <a:buChar char="§"/>
            </a:pPr>
            <a:r>
              <a:rPr lang="en-GB" sz="2400" smtClean="0">
                <a:latin typeface="Arial" charset="0"/>
              </a:rPr>
              <a:t>Urban areas have faced economic decline for the last 50 years, structuralist, counter-urbanisation etc.</a:t>
            </a:r>
          </a:p>
          <a:p>
            <a:pPr>
              <a:lnSpc>
                <a:spcPct val="90000"/>
              </a:lnSpc>
              <a:buClr>
                <a:srgbClr val="FF0066"/>
              </a:buClr>
              <a:buFont typeface="Wingdings" pitchFamily="2" charset="2"/>
              <a:buChar char="§"/>
            </a:pPr>
            <a:r>
              <a:rPr lang="en-GB" sz="2400" smtClean="0">
                <a:latin typeface="Arial" charset="0"/>
              </a:rPr>
              <a:t>Current phase of policy began in 1988</a:t>
            </a:r>
          </a:p>
          <a:p>
            <a:pPr>
              <a:lnSpc>
                <a:spcPct val="90000"/>
              </a:lnSpc>
              <a:buClr>
                <a:srgbClr val="FF0066"/>
              </a:buClr>
              <a:buFont typeface="Wingdings" pitchFamily="2" charset="2"/>
              <a:buChar char="§"/>
            </a:pPr>
            <a:r>
              <a:rPr lang="en-GB" sz="2400" smtClean="0">
                <a:latin typeface="Arial" charset="0"/>
              </a:rPr>
              <a:t>Range of strategies employed</a:t>
            </a:r>
          </a:p>
          <a:p>
            <a:pPr>
              <a:lnSpc>
                <a:spcPct val="90000"/>
              </a:lnSpc>
              <a:buClr>
                <a:srgbClr val="FF0066"/>
              </a:buClr>
              <a:buFont typeface="Wingdings" pitchFamily="2" charset="2"/>
              <a:buChar char="§"/>
            </a:pPr>
            <a:r>
              <a:rPr lang="en-GB" sz="2400" smtClean="0">
                <a:latin typeface="Arial" charset="0"/>
              </a:rPr>
              <a:t>Significant role for physical regeneration</a:t>
            </a:r>
          </a:p>
          <a:p>
            <a:pPr>
              <a:lnSpc>
                <a:spcPct val="90000"/>
              </a:lnSpc>
              <a:buClr>
                <a:srgbClr val="FF0066"/>
              </a:buClr>
              <a:buFont typeface="Wingdings" pitchFamily="2" charset="2"/>
              <a:buChar char="§"/>
            </a:pPr>
            <a:r>
              <a:rPr lang="en-GB" sz="2400" smtClean="0">
                <a:latin typeface="Arial" charset="0"/>
              </a:rPr>
              <a:t>Social and community issues increasingly important focus on capacity building.</a:t>
            </a:r>
          </a:p>
          <a:p>
            <a:pPr>
              <a:lnSpc>
                <a:spcPct val="90000"/>
              </a:lnSpc>
              <a:buClr>
                <a:srgbClr val="FF0066"/>
              </a:buClr>
              <a:buFont typeface="Wingdings" pitchFamily="2" charset="2"/>
              <a:buChar char="§"/>
            </a:pPr>
            <a:r>
              <a:rPr lang="en-GB" sz="2400" smtClean="0">
                <a:latin typeface="Arial" charset="0"/>
              </a:rPr>
              <a:t>Severe under and unemployment - actions needed on the demand and supply sides of the labour market</a:t>
            </a:r>
          </a:p>
          <a:p>
            <a:pPr>
              <a:lnSpc>
                <a:spcPct val="90000"/>
              </a:lnSpc>
              <a:buClr>
                <a:srgbClr val="FF0066"/>
              </a:buClr>
              <a:buFont typeface="Wingdings" pitchFamily="2" charset="2"/>
              <a:buChar char="§"/>
            </a:pPr>
            <a:r>
              <a:rPr lang="en-GB" sz="2400" smtClean="0">
                <a:latin typeface="Arial" charset="0"/>
              </a:rPr>
              <a:t>Business have key contribution in education and training in partnership with others</a:t>
            </a:r>
          </a:p>
          <a:p>
            <a:pPr>
              <a:lnSpc>
                <a:spcPct val="90000"/>
              </a:lnSpc>
              <a:buClr>
                <a:srgbClr val="FF0066"/>
              </a:buClr>
              <a:buFont typeface="Wingdings" pitchFamily="2" charset="2"/>
              <a:buChar char="§"/>
            </a:pPr>
            <a:r>
              <a:rPr lang="en-GB" sz="2400" smtClean="0">
                <a:latin typeface="Arial" charset="0"/>
              </a:rPr>
              <a:t>More challenges to come</a:t>
            </a:r>
          </a:p>
        </p:txBody>
      </p:sp>
      <p:sp>
        <p:nvSpPr>
          <p:cNvPr id="36868"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(RALE) </a:t>
            </a:r>
          </a:p>
          <a:p>
            <a:r>
              <a:rPr lang="en-GB" sz="1100" i="1" smtClean="0">
                <a:solidFill>
                  <a:srgbClr val="339966"/>
                </a:solidFill>
                <a:latin typeface="Arial" charset="0"/>
                <a:cs typeface="Arial" charset="0"/>
              </a:rPr>
              <a:t>Lecture slides – Lecture 9b</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10">
                                            <p:txEl>
                                              <p:pRg st="0" end="0"/>
                                            </p:txEl>
                                          </p:spTgt>
                                        </p:tgtEl>
                                        <p:attrNameLst>
                                          <p:attrName>style.visibility</p:attrName>
                                        </p:attrNameLst>
                                      </p:cBhvr>
                                      <p:to>
                                        <p:strVal val="visible"/>
                                      </p:to>
                                    </p:set>
                                    <p:anim calcmode="lin" valueType="num">
                                      <p:cBhvr additive="base">
                                        <p:cTn id="7" dur="500" fill="hold"/>
                                        <p:tgtEl>
                                          <p:spTgt spid="2151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10">
                                            <p:txEl>
                                              <p:pRg st="1" end="1"/>
                                            </p:txEl>
                                          </p:spTgt>
                                        </p:tgtEl>
                                        <p:attrNameLst>
                                          <p:attrName>style.visibility</p:attrName>
                                        </p:attrNameLst>
                                      </p:cBhvr>
                                      <p:to>
                                        <p:strVal val="visible"/>
                                      </p:to>
                                    </p:set>
                                    <p:anim calcmode="lin" valueType="num">
                                      <p:cBhvr additive="base">
                                        <p:cTn id="13" dur="500" fill="hold"/>
                                        <p:tgtEl>
                                          <p:spTgt spid="2151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510">
                                            <p:txEl>
                                              <p:pRg st="2" end="2"/>
                                            </p:txEl>
                                          </p:spTgt>
                                        </p:tgtEl>
                                        <p:attrNameLst>
                                          <p:attrName>style.visibility</p:attrName>
                                        </p:attrNameLst>
                                      </p:cBhvr>
                                      <p:to>
                                        <p:strVal val="visible"/>
                                      </p:to>
                                    </p:set>
                                    <p:anim calcmode="lin" valueType="num">
                                      <p:cBhvr additive="base">
                                        <p:cTn id="19" dur="500" fill="hold"/>
                                        <p:tgtEl>
                                          <p:spTgt spid="2151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510">
                                            <p:txEl>
                                              <p:pRg st="3" end="3"/>
                                            </p:txEl>
                                          </p:spTgt>
                                        </p:tgtEl>
                                        <p:attrNameLst>
                                          <p:attrName>style.visibility</p:attrName>
                                        </p:attrNameLst>
                                      </p:cBhvr>
                                      <p:to>
                                        <p:strVal val="visible"/>
                                      </p:to>
                                    </p:set>
                                    <p:anim calcmode="lin" valueType="num">
                                      <p:cBhvr additive="base">
                                        <p:cTn id="25" dur="500" fill="hold"/>
                                        <p:tgtEl>
                                          <p:spTgt spid="2151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5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1510">
                                            <p:txEl>
                                              <p:pRg st="4" end="4"/>
                                            </p:txEl>
                                          </p:spTgt>
                                        </p:tgtEl>
                                        <p:attrNameLst>
                                          <p:attrName>style.visibility</p:attrName>
                                        </p:attrNameLst>
                                      </p:cBhvr>
                                      <p:to>
                                        <p:strVal val="visible"/>
                                      </p:to>
                                    </p:set>
                                    <p:anim calcmode="lin" valueType="num">
                                      <p:cBhvr additive="base">
                                        <p:cTn id="31" dur="500" fill="hold"/>
                                        <p:tgtEl>
                                          <p:spTgt spid="21510">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151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1510">
                                            <p:txEl>
                                              <p:pRg st="5" end="5"/>
                                            </p:txEl>
                                          </p:spTgt>
                                        </p:tgtEl>
                                        <p:attrNameLst>
                                          <p:attrName>style.visibility</p:attrName>
                                        </p:attrNameLst>
                                      </p:cBhvr>
                                      <p:to>
                                        <p:strVal val="visible"/>
                                      </p:to>
                                    </p:set>
                                    <p:anim calcmode="lin" valueType="num">
                                      <p:cBhvr additive="base">
                                        <p:cTn id="37" dur="500" fill="hold"/>
                                        <p:tgtEl>
                                          <p:spTgt spid="21510">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151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1510">
                                            <p:txEl>
                                              <p:pRg st="6" end="6"/>
                                            </p:txEl>
                                          </p:spTgt>
                                        </p:tgtEl>
                                        <p:attrNameLst>
                                          <p:attrName>style.visibility</p:attrName>
                                        </p:attrNameLst>
                                      </p:cBhvr>
                                      <p:to>
                                        <p:strVal val="visible"/>
                                      </p:to>
                                    </p:set>
                                    <p:anim calcmode="lin" valueType="num">
                                      <p:cBhvr additive="base">
                                        <p:cTn id="43" dur="500" fill="hold"/>
                                        <p:tgtEl>
                                          <p:spTgt spid="21510">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151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1510">
                                            <p:txEl>
                                              <p:pRg st="7" end="7"/>
                                            </p:txEl>
                                          </p:spTgt>
                                        </p:tgtEl>
                                        <p:attrNameLst>
                                          <p:attrName>style.visibility</p:attrName>
                                        </p:attrNameLst>
                                      </p:cBhvr>
                                      <p:to>
                                        <p:strVal val="visible"/>
                                      </p:to>
                                    </p:set>
                                    <p:anim calcmode="lin" valueType="num">
                                      <p:cBhvr additive="base">
                                        <p:cTn id="49" dur="500" fill="hold"/>
                                        <p:tgtEl>
                                          <p:spTgt spid="21510">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1510">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3"/>
          <p:cNvSpPr>
            <a:spLocks noGrp="1"/>
          </p:cNvSpPr>
          <p:nvPr>
            <p:ph type="sldNum" sz="quarter" idx="12"/>
          </p:nvPr>
        </p:nvSpPr>
        <p:spPr>
          <a:noFill/>
        </p:spPr>
        <p:txBody>
          <a:bodyPr/>
          <a:lstStyle/>
          <a:p>
            <a:r>
              <a:rPr lang="en-US" smtClean="0">
                <a:cs typeface="Arial" charset="0"/>
              </a:rPr>
              <a:t>Slide </a:t>
            </a:r>
            <a:fld id="{79B28DF0-3E36-48C1-B356-2E0C3C8004F3}" type="slidenum">
              <a:rPr lang="en-US" smtClean="0">
                <a:cs typeface="Arial" charset="0"/>
              </a:rPr>
              <a:pPr/>
              <a:t>2</a:t>
            </a:fld>
            <a:endParaRPr lang="en-US" smtClean="0">
              <a:cs typeface="Arial" charset="0"/>
            </a:endParaRPr>
          </a:p>
        </p:txBody>
      </p:sp>
      <p:sp>
        <p:nvSpPr>
          <p:cNvPr id="18434" name="Text Box 2"/>
          <p:cNvSpPr txBox="1">
            <a:spLocks noChangeArrowheads="1"/>
          </p:cNvSpPr>
          <p:nvPr/>
        </p:nvSpPr>
        <p:spPr bwMode="auto">
          <a:xfrm>
            <a:off x="533400" y="914400"/>
            <a:ext cx="2362200" cy="849313"/>
          </a:xfrm>
          <a:prstGeom prst="rect">
            <a:avLst/>
          </a:prstGeom>
          <a:solidFill>
            <a:srgbClr val="FFCC99"/>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t>Economic Analysis</a:t>
            </a:r>
          </a:p>
          <a:p>
            <a:pPr algn="ctr" eaLnBrk="0" hangingPunct="0">
              <a:spcBef>
                <a:spcPct val="50000"/>
              </a:spcBef>
              <a:buClr>
                <a:schemeClr val="tx2"/>
              </a:buClr>
              <a:buSzPct val="75000"/>
              <a:buFont typeface="Monotype Sorts"/>
              <a:buNone/>
            </a:pPr>
            <a:r>
              <a:rPr lang="en-GB" sz="1400"/>
              <a:t>Structure, employment, income, output, linkages</a:t>
            </a:r>
          </a:p>
        </p:txBody>
      </p:sp>
      <p:sp>
        <p:nvSpPr>
          <p:cNvPr id="18435" name="Text Box 3"/>
          <p:cNvSpPr txBox="1">
            <a:spLocks noChangeArrowheads="1"/>
          </p:cNvSpPr>
          <p:nvPr/>
        </p:nvSpPr>
        <p:spPr bwMode="auto">
          <a:xfrm>
            <a:off x="3505200" y="914400"/>
            <a:ext cx="2286000" cy="849313"/>
          </a:xfrm>
          <a:prstGeom prst="rect">
            <a:avLst/>
          </a:prstGeom>
          <a:solidFill>
            <a:srgbClr val="FFCC99"/>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t>Social Analysis</a:t>
            </a:r>
          </a:p>
          <a:p>
            <a:pPr algn="ctr" eaLnBrk="0" hangingPunct="0">
              <a:spcBef>
                <a:spcPct val="50000"/>
              </a:spcBef>
              <a:buClr>
                <a:schemeClr val="tx2"/>
              </a:buClr>
              <a:buSzPct val="75000"/>
              <a:buFont typeface="Monotype Sorts"/>
              <a:buNone/>
            </a:pPr>
            <a:r>
              <a:rPr lang="en-GB" sz="1400"/>
              <a:t>Stress, deprivation, skills, facilities, minorities</a:t>
            </a:r>
          </a:p>
        </p:txBody>
      </p:sp>
      <p:sp>
        <p:nvSpPr>
          <p:cNvPr id="18436" name="Text Box 4"/>
          <p:cNvSpPr txBox="1">
            <a:spLocks noChangeArrowheads="1"/>
          </p:cNvSpPr>
          <p:nvPr/>
        </p:nvSpPr>
        <p:spPr bwMode="auto">
          <a:xfrm>
            <a:off x="6248400" y="914400"/>
            <a:ext cx="2209800" cy="849313"/>
          </a:xfrm>
          <a:prstGeom prst="rect">
            <a:avLst/>
          </a:prstGeom>
          <a:solidFill>
            <a:srgbClr val="FFCC99"/>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t>Environmental Analysis</a:t>
            </a:r>
          </a:p>
          <a:p>
            <a:pPr algn="ctr" eaLnBrk="0" hangingPunct="0">
              <a:spcBef>
                <a:spcPct val="50000"/>
              </a:spcBef>
              <a:buClr>
                <a:schemeClr val="tx2"/>
              </a:buClr>
              <a:buSzPct val="75000"/>
              <a:buFont typeface="Monotype Sorts"/>
              <a:buNone/>
            </a:pPr>
            <a:r>
              <a:rPr lang="en-GB" sz="1400"/>
              <a:t>Physical quality, resources, waste, congestion, design</a:t>
            </a:r>
          </a:p>
        </p:txBody>
      </p:sp>
      <p:sp>
        <p:nvSpPr>
          <p:cNvPr id="18437" name="Text Box 5"/>
          <p:cNvSpPr txBox="1">
            <a:spLocks noChangeArrowheads="1"/>
          </p:cNvSpPr>
          <p:nvPr/>
        </p:nvSpPr>
        <p:spPr bwMode="auto">
          <a:xfrm>
            <a:off x="642938" y="2500313"/>
            <a:ext cx="1981200" cy="1062037"/>
          </a:xfrm>
          <a:prstGeom prst="rect">
            <a:avLst/>
          </a:prstGeom>
          <a:solidFill>
            <a:srgbClr val="FFFF99"/>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t>External drivers of change</a:t>
            </a:r>
          </a:p>
          <a:p>
            <a:pPr algn="ctr" eaLnBrk="0" hangingPunct="0">
              <a:spcBef>
                <a:spcPct val="50000"/>
              </a:spcBef>
              <a:buClr>
                <a:schemeClr val="tx2"/>
              </a:buClr>
              <a:buSzPct val="75000"/>
              <a:buFont typeface="Monotype Sorts"/>
              <a:buNone/>
            </a:pPr>
            <a:r>
              <a:rPr lang="en-GB" sz="1400"/>
              <a:t>Macro trends, European policy, competitor cities</a:t>
            </a:r>
          </a:p>
        </p:txBody>
      </p:sp>
      <p:sp>
        <p:nvSpPr>
          <p:cNvPr id="18438" name="Text Box 6"/>
          <p:cNvSpPr txBox="1">
            <a:spLocks noChangeArrowheads="1"/>
          </p:cNvSpPr>
          <p:nvPr/>
        </p:nvSpPr>
        <p:spPr bwMode="auto">
          <a:xfrm>
            <a:off x="3214688" y="2500313"/>
            <a:ext cx="2743200" cy="1062037"/>
          </a:xfrm>
          <a:prstGeom prst="rect">
            <a:avLst/>
          </a:prstGeom>
          <a:solidFill>
            <a:srgbClr val="FFFF99"/>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t>Application to the urban area</a:t>
            </a:r>
          </a:p>
          <a:p>
            <a:pPr algn="ctr" eaLnBrk="0" hangingPunct="0">
              <a:spcBef>
                <a:spcPct val="50000"/>
              </a:spcBef>
              <a:buClr>
                <a:schemeClr val="tx2"/>
              </a:buClr>
              <a:buSzPct val="75000"/>
              <a:buFont typeface="Monotype Sorts"/>
              <a:buNone/>
            </a:pPr>
            <a:r>
              <a:rPr lang="en-GB" sz="1400"/>
              <a:t>City wide analysis, neighbourhood characteristics, existing plans, specific goals, future requirements</a:t>
            </a:r>
          </a:p>
        </p:txBody>
      </p:sp>
      <p:sp>
        <p:nvSpPr>
          <p:cNvPr id="18439" name="Text Box 7"/>
          <p:cNvSpPr txBox="1">
            <a:spLocks noChangeArrowheads="1"/>
          </p:cNvSpPr>
          <p:nvPr/>
        </p:nvSpPr>
        <p:spPr bwMode="auto">
          <a:xfrm>
            <a:off x="6429375" y="2357438"/>
            <a:ext cx="2362200" cy="1274762"/>
          </a:xfrm>
          <a:prstGeom prst="rect">
            <a:avLst/>
          </a:prstGeom>
          <a:solidFill>
            <a:srgbClr val="FFFF99"/>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t>Internal drivers of change</a:t>
            </a:r>
          </a:p>
          <a:p>
            <a:pPr algn="ctr" eaLnBrk="0" hangingPunct="0">
              <a:spcBef>
                <a:spcPct val="50000"/>
              </a:spcBef>
              <a:buClr>
                <a:schemeClr val="tx2"/>
              </a:buClr>
              <a:buSzPct val="75000"/>
              <a:buFont typeface="Monotype Sorts"/>
              <a:buNone/>
            </a:pPr>
            <a:r>
              <a:rPr lang="en-GB" sz="1400"/>
              <a:t>Existing strategies, availability of resources, preference of residents, leaders &amp; champions</a:t>
            </a:r>
          </a:p>
        </p:txBody>
      </p:sp>
      <p:sp>
        <p:nvSpPr>
          <p:cNvPr id="18440" name="Text Box 8"/>
          <p:cNvSpPr txBox="1">
            <a:spLocks noChangeArrowheads="1"/>
          </p:cNvSpPr>
          <p:nvPr/>
        </p:nvSpPr>
        <p:spPr bwMode="auto">
          <a:xfrm>
            <a:off x="4786313" y="5500688"/>
            <a:ext cx="3276600" cy="849312"/>
          </a:xfrm>
          <a:prstGeom prst="rect">
            <a:avLst/>
          </a:prstGeom>
          <a:solidFill>
            <a:srgbClr val="FFFF99"/>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t>Environmental action</a:t>
            </a:r>
          </a:p>
          <a:p>
            <a:pPr algn="ctr" eaLnBrk="0" hangingPunct="0">
              <a:spcBef>
                <a:spcPct val="50000"/>
              </a:spcBef>
              <a:buClr>
                <a:schemeClr val="tx2"/>
              </a:buClr>
              <a:buSzPct val="75000"/>
              <a:buFont typeface="Monotype Sorts"/>
              <a:buNone/>
            </a:pPr>
            <a:r>
              <a:rPr lang="en-GB" sz="1400"/>
              <a:t>Waste management, energy efficiency, urban greening, company based action</a:t>
            </a:r>
          </a:p>
        </p:txBody>
      </p:sp>
      <p:sp>
        <p:nvSpPr>
          <p:cNvPr id="18441" name="Text Box 9"/>
          <p:cNvSpPr txBox="1">
            <a:spLocks noChangeArrowheads="1"/>
          </p:cNvSpPr>
          <p:nvPr/>
        </p:nvSpPr>
        <p:spPr bwMode="auto">
          <a:xfrm>
            <a:off x="1143000" y="5429250"/>
            <a:ext cx="3124200" cy="849313"/>
          </a:xfrm>
          <a:prstGeom prst="rect">
            <a:avLst/>
          </a:prstGeom>
          <a:solidFill>
            <a:srgbClr val="FFFF99"/>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t>Economic Development</a:t>
            </a:r>
          </a:p>
          <a:p>
            <a:pPr algn="ctr" eaLnBrk="0" hangingPunct="0">
              <a:spcBef>
                <a:spcPct val="50000"/>
              </a:spcBef>
              <a:buClr>
                <a:schemeClr val="tx2"/>
              </a:buClr>
              <a:buSzPct val="75000"/>
              <a:buFont typeface="Monotype Sorts"/>
              <a:buNone/>
            </a:pPr>
            <a:r>
              <a:rPr lang="en-GB" sz="1400"/>
              <a:t>Support new &amp; existing firms, improved infrastructure, innovation, diversification </a:t>
            </a:r>
          </a:p>
        </p:txBody>
      </p:sp>
      <p:sp>
        <p:nvSpPr>
          <p:cNvPr id="18442" name="Text Box 10"/>
          <p:cNvSpPr txBox="1">
            <a:spLocks noChangeArrowheads="1"/>
          </p:cNvSpPr>
          <p:nvPr/>
        </p:nvSpPr>
        <p:spPr bwMode="auto">
          <a:xfrm>
            <a:off x="285750" y="4357688"/>
            <a:ext cx="2286000" cy="849312"/>
          </a:xfrm>
          <a:prstGeom prst="rect">
            <a:avLst/>
          </a:prstGeom>
          <a:solidFill>
            <a:srgbClr val="FFFF99"/>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t>Neighbourhood strategies</a:t>
            </a:r>
            <a:endParaRPr lang="en-GB" sz="1400"/>
          </a:p>
          <a:p>
            <a:pPr algn="ctr" eaLnBrk="0" hangingPunct="0">
              <a:spcBef>
                <a:spcPct val="50000"/>
              </a:spcBef>
              <a:buClr>
                <a:schemeClr val="tx2"/>
              </a:buClr>
              <a:buSzPct val="75000"/>
              <a:buFont typeface="Monotype Sorts"/>
              <a:buNone/>
            </a:pPr>
            <a:r>
              <a:rPr lang="en-GB" sz="1400"/>
              <a:t>Community action, inner area renewal, social facilities</a:t>
            </a:r>
            <a:endParaRPr lang="en-GB" sz="1400" b="1"/>
          </a:p>
        </p:txBody>
      </p:sp>
      <p:sp>
        <p:nvSpPr>
          <p:cNvPr id="18443" name="Text Box 11"/>
          <p:cNvSpPr txBox="1">
            <a:spLocks noChangeArrowheads="1"/>
          </p:cNvSpPr>
          <p:nvPr/>
        </p:nvSpPr>
        <p:spPr bwMode="auto">
          <a:xfrm>
            <a:off x="3214688" y="4500563"/>
            <a:ext cx="2590800" cy="849312"/>
          </a:xfrm>
          <a:prstGeom prst="rect">
            <a:avLst/>
          </a:prstGeom>
          <a:solidFill>
            <a:srgbClr val="FFFF99"/>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t>Training &amp; Education</a:t>
            </a:r>
          </a:p>
          <a:p>
            <a:pPr algn="ctr" eaLnBrk="0" hangingPunct="0">
              <a:spcBef>
                <a:spcPct val="50000"/>
              </a:spcBef>
              <a:buClr>
                <a:schemeClr val="tx2"/>
              </a:buClr>
              <a:buSzPct val="75000"/>
              <a:buFont typeface="Monotype Sorts"/>
              <a:buNone/>
            </a:pPr>
            <a:r>
              <a:rPr lang="en-GB" sz="1400"/>
              <a:t>Skills enhancement, community training, enhanced R&amp;D</a:t>
            </a:r>
          </a:p>
        </p:txBody>
      </p:sp>
      <p:sp>
        <p:nvSpPr>
          <p:cNvPr id="18444" name="Text Box 12"/>
          <p:cNvSpPr txBox="1">
            <a:spLocks noChangeArrowheads="1"/>
          </p:cNvSpPr>
          <p:nvPr/>
        </p:nvSpPr>
        <p:spPr bwMode="auto">
          <a:xfrm>
            <a:off x="6572250" y="4286250"/>
            <a:ext cx="2362200" cy="849313"/>
          </a:xfrm>
          <a:prstGeom prst="rect">
            <a:avLst/>
          </a:prstGeom>
          <a:solidFill>
            <a:srgbClr val="FFFF99"/>
          </a:solidFill>
          <a:ln w="12700">
            <a:solidFill>
              <a:schemeClr val="tx1"/>
            </a:solidFill>
            <a:miter lim="800000"/>
            <a:headEnd type="none" w="sm" len="sm"/>
            <a:tailEnd type="none" w="sm" len="sm"/>
          </a:ln>
        </p:spPr>
        <p:txBody>
          <a:bodyPr lIns="92075" tIns="46038" rIns="92075" bIns="46038">
            <a:spAutoFit/>
          </a:bodyPr>
          <a:lstStyle/>
          <a:p>
            <a:pPr algn="ctr" eaLnBrk="0" hangingPunct="0">
              <a:spcBef>
                <a:spcPct val="50000"/>
              </a:spcBef>
              <a:buClr>
                <a:schemeClr val="tx2"/>
              </a:buClr>
              <a:buSzPct val="75000"/>
              <a:buFont typeface="Monotype Sorts"/>
              <a:buNone/>
            </a:pPr>
            <a:r>
              <a:rPr lang="en-GB" sz="1400" b="1"/>
              <a:t>Physical improvements</a:t>
            </a:r>
          </a:p>
          <a:p>
            <a:pPr algn="ctr" eaLnBrk="0" hangingPunct="0">
              <a:spcBef>
                <a:spcPct val="50000"/>
              </a:spcBef>
              <a:buClr>
                <a:schemeClr val="tx2"/>
              </a:buClr>
              <a:buSzPct val="75000"/>
              <a:buFont typeface="Monotype Sorts"/>
              <a:buNone/>
            </a:pPr>
            <a:r>
              <a:rPr lang="en-GB" sz="1400"/>
              <a:t>City centre, estates, housing, design &amp; quality heritage</a:t>
            </a:r>
          </a:p>
        </p:txBody>
      </p:sp>
      <p:sp>
        <p:nvSpPr>
          <p:cNvPr id="18445" name="Text Box 13"/>
          <p:cNvSpPr txBox="1">
            <a:spLocks noChangeArrowheads="1"/>
          </p:cNvSpPr>
          <p:nvPr/>
        </p:nvSpPr>
        <p:spPr bwMode="auto">
          <a:xfrm>
            <a:off x="4143375" y="2143125"/>
            <a:ext cx="946150" cy="396875"/>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b="1">
                <a:latin typeface="Arial" charset="0"/>
              </a:rPr>
              <a:t>Inputs</a:t>
            </a:r>
          </a:p>
        </p:txBody>
      </p:sp>
      <p:sp>
        <p:nvSpPr>
          <p:cNvPr id="18446" name="Text Box 14"/>
          <p:cNvSpPr txBox="1">
            <a:spLocks noChangeArrowheads="1"/>
          </p:cNvSpPr>
          <p:nvPr/>
        </p:nvSpPr>
        <p:spPr bwMode="auto">
          <a:xfrm>
            <a:off x="4000500" y="3643313"/>
            <a:ext cx="1157288" cy="396875"/>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2000" b="1">
                <a:latin typeface="Arial" charset="0"/>
              </a:rPr>
              <a:t>Outputs</a:t>
            </a:r>
          </a:p>
        </p:txBody>
      </p:sp>
      <p:cxnSp>
        <p:nvCxnSpPr>
          <p:cNvPr id="18447" name="AutoShape 19"/>
          <p:cNvCxnSpPr>
            <a:cxnSpLocks noChangeShapeType="1"/>
            <a:stCxn id="18434" idx="2"/>
            <a:endCxn id="18436" idx="2"/>
          </p:cNvCxnSpPr>
          <p:nvPr/>
        </p:nvCxnSpPr>
        <p:spPr bwMode="auto">
          <a:xfrm rot="16200000" flipH="1">
            <a:off x="4533106" y="-1054893"/>
            <a:ext cx="1587" cy="5638800"/>
          </a:xfrm>
          <a:prstGeom prst="bentConnector3">
            <a:avLst>
              <a:gd name="adj1" fmla="val 14400005"/>
            </a:avLst>
          </a:prstGeom>
          <a:noFill/>
          <a:ln w="50800">
            <a:solidFill>
              <a:srgbClr val="0000FF"/>
            </a:solidFill>
            <a:miter lim="800000"/>
            <a:headEnd type="none" w="sm" len="sm"/>
            <a:tailEnd type="none" w="sm" len="sm"/>
          </a:ln>
        </p:spPr>
      </p:cxnSp>
      <p:cxnSp>
        <p:nvCxnSpPr>
          <p:cNvPr id="18448" name="AutoShape 20"/>
          <p:cNvCxnSpPr>
            <a:cxnSpLocks noChangeShapeType="1"/>
            <a:stCxn id="18435" idx="2"/>
            <a:endCxn id="18445" idx="0"/>
          </p:cNvCxnSpPr>
          <p:nvPr/>
        </p:nvCxnSpPr>
        <p:spPr bwMode="auto">
          <a:xfrm rot="5400000">
            <a:off x="4442619" y="1937544"/>
            <a:ext cx="379412" cy="31750"/>
          </a:xfrm>
          <a:prstGeom prst="bentConnector3">
            <a:avLst>
              <a:gd name="adj1" fmla="val 50000"/>
            </a:avLst>
          </a:prstGeom>
          <a:noFill/>
          <a:ln w="50800">
            <a:solidFill>
              <a:srgbClr val="0000FF"/>
            </a:solidFill>
            <a:miter lim="800000"/>
            <a:headEnd type="none" w="sm" len="sm"/>
            <a:tailEnd type="triangle" w="sm" len="sm"/>
          </a:ln>
        </p:spPr>
      </p:cxnSp>
      <p:sp>
        <p:nvSpPr>
          <p:cNvPr id="18449" name="AutoShape 21"/>
          <p:cNvSpPr>
            <a:spLocks noChangeArrowheads="1"/>
          </p:cNvSpPr>
          <p:nvPr/>
        </p:nvSpPr>
        <p:spPr bwMode="auto">
          <a:xfrm>
            <a:off x="6000750" y="3000375"/>
            <a:ext cx="381000" cy="228600"/>
          </a:xfrm>
          <a:prstGeom prst="leftArrow">
            <a:avLst>
              <a:gd name="adj1" fmla="val 50000"/>
              <a:gd name="adj2" fmla="val 41667"/>
            </a:avLst>
          </a:prstGeom>
          <a:solidFill>
            <a:schemeClr val="accent1"/>
          </a:solidFill>
          <a:ln w="12700">
            <a:solidFill>
              <a:schemeClr val="tx1"/>
            </a:solidFill>
            <a:miter lim="800000"/>
            <a:headEnd type="none" w="sm" len="sm"/>
            <a:tailEnd type="none" w="sm" len="sm"/>
          </a:ln>
        </p:spPr>
        <p:txBody>
          <a:bodyPr wrap="none" lIns="92075" tIns="46038" rIns="92075" bIns="46038" anchor="ctr"/>
          <a:lstStyle/>
          <a:p>
            <a:pPr eaLnBrk="0" hangingPunct="0">
              <a:spcBef>
                <a:spcPct val="20000"/>
              </a:spcBef>
              <a:buClr>
                <a:schemeClr val="tx2"/>
              </a:buClr>
              <a:buSzPct val="75000"/>
              <a:buFont typeface="Monotype Sorts"/>
              <a:buNone/>
            </a:pPr>
            <a:endParaRPr lang="en-US"/>
          </a:p>
        </p:txBody>
      </p:sp>
      <p:sp>
        <p:nvSpPr>
          <p:cNvPr id="18450" name="AutoShape 22"/>
          <p:cNvSpPr>
            <a:spLocks noChangeArrowheads="1"/>
          </p:cNvSpPr>
          <p:nvPr/>
        </p:nvSpPr>
        <p:spPr bwMode="auto">
          <a:xfrm>
            <a:off x="2714625" y="2928938"/>
            <a:ext cx="457200" cy="228600"/>
          </a:xfrm>
          <a:prstGeom prst="rightArrow">
            <a:avLst>
              <a:gd name="adj1" fmla="val 50000"/>
              <a:gd name="adj2" fmla="val 50000"/>
            </a:avLst>
          </a:prstGeom>
          <a:solidFill>
            <a:schemeClr val="accent1"/>
          </a:solidFill>
          <a:ln w="12700">
            <a:solidFill>
              <a:schemeClr val="tx1"/>
            </a:solidFill>
            <a:miter lim="800000"/>
            <a:headEnd type="none" w="sm" len="sm"/>
            <a:tailEnd type="none" w="sm" len="sm"/>
          </a:ln>
        </p:spPr>
        <p:txBody>
          <a:bodyPr wrap="none" lIns="92075" tIns="46038" rIns="92075" bIns="46038" anchor="ctr"/>
          <a:lstStyle/>
          <a:p>
            <a:pPr eaLnBrk="0" hangingPunct="0">
              <a:spcBef>
                <a:spcPct val="20000"/>
              </a:spcBef>
              <a:buClr>
                <a:schemeClr val="tx2"/>
              </a:buClr>
              <a:buSzPct val="75000"/>
              <a:buFont typeface="Monotype Sorts"/>
              <a:buNone/>
            </a:pPr>
            <a:endParaRPr lang="en-US"/>
          </a:p>
        </p:txBody>
      </p:sp>
      <p:cxnSp>
        <p:nvCxnSpPr>
          <p:cNvPr id="18451" name="AutoShape 24"/>
          <p:cNvCxnSpPr>
            <a:cxnSpLocks noChangeShapeType="1"/>
            <a:stCxn id="18446" idx="1"/>
            <a:endCxn id="18442" idx="0"/>
          </p:cNvCxnSpPr>
          <p:nvPr/>
        </p:nvCxnSpPr>
        <p:spPr bwMode="auto">
          <a:xfrm rot="10800000" flipV="1">
            <a:off x="1428750" y="3841750"/>
            <a:ext cx="2571750" cy="515938"/>
          </a:xfrm>
          <a:prstGeom prst="bentConnector2">
            <a:avLst/>
          </a:prstGeom>
          <a:noFill/>
          <a:ln w="50800">
            <a:solidFill>
              <a:srgbClr val="FF0000"/>
            </a:solidFill>
            <a:miter lim="800000"/>
            <a:headEnd type="none" w="sm" len="sm"/>
            <a:tailEnd type="triangle" w="sm" len="sm"/>
          </a:ln>
        </p:spPr>
      </p:cxnSp>
      <p:cxnSp>
        <p:nvCxnSpPr>
          <p:cNvPr id="18452" name="AutoShape 25"/>
          <p:cNvCxnSpPr>
            <a:cxnSpLocks noChangeShapeType="1"/>
            <a:stCxn id="18446" idx="3"/>
            <a:endCxn id="18444" idx="0"/>
          </p:cNvCxnSpPr>
          <p:nvPr/>
        </p:nvCxnSpPr>
        <p:spPr bwMode="auto">
          <a:xfrm>
            <a:off x="5157788" y="3841750"/>
            <a:ext cx="2595562" cy="444500"/>
          </a:xfrm>
          <a:prstGeom prst="bentConnector2">
            <a:avLst/>
          </a:prstGeom>
          <a:noFill/>
          <a:ln w="50800">
            <a:solidFill>
              <a:srgbClr val="FF0000"/>
            </a:solidFill>
            <a:miter lim="800000"/>
            <a:headEnd type="none" w="sm" len="sm"/>
            <a:tailEnd type="triangle" w="sm" len="sm"/>
          </a:ln>
        </p:spPr>
      </p:cxnSp>
      <p:cxnSp>
        <p:nvCxnSpPr>
          <p:cNvPr id="18453" name="AutoShape 26"/>
          <p:cNvCxnSpPr>
            <a:cxnSpLocks noChangeShapeType="1"/>
            <a:stCxn id="18446" idx="2"/>
            <a:endCxn id="18443" idx="0"/>
          </p:cNvCxnSpPr>
          <p:nvPr/>
        </p:nvCxnSpPr>
        <p:spPr bwMode="auto">
          <a:xfrm rot="5400000">
            <a:off x="4314031" y="4236245"/>
            <a:ext cx="460375" cy="68262"/>
          </a:xfrm>
          <a:prstGeom prst="bentConnector3">
            <a:avLst>
              <a:gd name="adj1" fmla="val 50000"/>
            </a:avLst>
          </a:prstGeom>
          <a:noFill/>
          <a:ln w="50800">
            <a:solidFill>
              <a:srgbClr val="FF0000"/>
            </a:solidFill>
            <a:miter lim="800000"/>
            <a:headEnd type="none" w="sm" len="sm"/>
            <a:tailEnd type="triangle" w="sm" len="sm"/>
          </a:ln>
        </p:spPr>
      </p:cxnSp>
      <p:cxnSp>
        <p:nvCxnSpPr>
          <p:cNvPr id="18454" name="AutoShape 27"/>
          <p:cNvCxnSpPr>
            <a:cxnSpLocks noChangeShapeType="1"/>
            <a:stCxn id="18446" idx="1"/>
            <a:endCxn id="18441" idx="0"/>
          </p:cNvCxnSpPr>
          <p:nvPr/>
        </p:nvCxnSpPr>
        <p:spPr bwMode="auto">
          <a:xfrm rot="10800000" flipV="1">
            <a:off x="2705100" y="3841750"/>
            <a:ext cx="1295400" cy="1587500"/>
          </a:xfrm>
          <a:prstGeom prst="bentConnector2">
            <a:avLst/>
          </a:prstGeom>
          <a:noFill/>
          <a:ln w="50800">
            <a:solidFill>
              <a:srgbClr val="FF0000"/>
            </a:solidFill>
            <a:miter lim="800000"/>
            <a:headEnd type="none" w="sm" len="sm"/>
            <a:tailEnd type="triangle" w="sm" len="sm"/>
          </a:ln>
        </p:spPr>
      </p:cxnSp>
      <p:cxnSp>
        <p:nvCxnSpPr>
          <p:cNvPr id="18455" name="AutoShape 28"/>
          <p:cNvCxnSpPr>
            <a:cxnSpLocks noChangeShapeType="1"/>
            <a:stCxn id="18446" idx="3"/>
            <a:endCxn id="18440" idx="0"/>
          </p:cNvCxnSpPr>
          <p:nvPr/>
        </p:nvCxnSpPr>
        <p:spPr bwMode="auto">
          <a:xfrm>
            <a:off x="5157788" y="3841750"/>
            <a:ext cx="1266825" cy="1658938"/>
          </a:xfrm>
          <a:prstGeom prst="bentConnector2">
            <a:avLst/>
          </a:prstGeom>
          <a:noFill/>
          <a:ln w="50800">
            <a:solidFill>
              <a:srgbClr val="FF0000"/>
            </a:solidFill>
            <a:miter lim="800000"/>
            <a:headEnd type="none" w="sm" len="sm"/>
            <a:tailEnd type="triangle" w="sm" len="sm"/>
          </a:ln>
        </p:spPr>
      </p:cxnSp>
      <p:sp>
        <p:nvSpPr>
          <p:cNvPr id="18456"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(RALE) </a:t>
            </a:r>
          </a:p>
          <a:p>
            <a:r>
              <a:rPr lang="en-GB" sz="1100" i="1" smtClean="0">
                <a:solidFill>
                  <a:srgbClr val="339966"/>
                </a:solidFill>
                <a:latin typeface="Arial" charset="0"/>
                <a:cs typeface="Arial" charset="0"/>
              </a:rPr>
              <a:t>Lecture slides – Lecture 9b</a:t>
            </a:r>
            <a:endParaRPr lang="en-GB" sz="1100" smtClean="0">
              <a:latin typeface="Arial" charset="0"/>
              <a:cs typeface="Arial" charset="0"/>
            </a:endParaRPr>
          </a:p>
        </p:txBody>
      </p:sp>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1" name="Slide Number Placeholder 6"/>
          <p:cNvSpPr>
            <a:spLocks noGrp="1"/>
          </p:cNvSpPr>
          <p:nvPr>
            <p:ph type="sldNum" sz="quarter" idx="12"/>
          </p:nvPr>
        </p:nvSpPr>
        <p:spPr>
          <a:noFill/>
        </p:spPr>
        <p:txBody>
          <a:bodyPr/>
          <a:lstStyle/>
          <a:p>
            <a:r>
              <a:rPr lang="en-US" smtClean="0">
                <a:cs typeface="Arial" charset="0"/>
              </a:rPr>
              <a:t>Slide </a:t>
            </a:r>
            <a:fld id="{E1025FC8-215A-47B0-BC02-CC3037879C84}" type="slidenum">
              <a:rPr lang="en-US" smtClean="0">
                <a:cs typeface="Arial" charset="0"/>
              </a:rPr>
              <a:pPr/>
              <a:t>3</a:t>
            </a:fld>
            <a:endParaRPr lang="en-US" smtClean="0">
              <a:cs typeface="Arial" charset="0"/>
            </a:endParaRPr>
          </a:p>
        </p:txBody>
      </p:sp>
      <p:sp>
        <p:nvSpPr>
          <p:cNvPr id="78850" name="Rectangle 2"/>
          <p:cNvSpPr>
            <a:spLocks noGrp="1" noChangeArrowheads="1"/>
          </p:cNvSpPr>
          <p:nvPr>
            <p:ph type="title"/>
          </p:nvPr>
        </p:nvSpPr>
        <p:spPr bwMode="auto">
          <a:xfrm>
            <a:off x="685800" y="914400"/>
            <a:ext cx="7772400" cy="1143000"/>
          </a:xfrm>
          <a:noFill/>
          <a:ln>
            <a:miter lim="800000"/>
            <a:headEnd/>
            <a:tailEnd/>
          </a:ln>
        </p:spPr>
        <p:txBody>
          <a:bodyPr vert="horz" wrap="square" lIns="91440" tIns="45720" rIns="91440" bIns="45720" numCol="1" anchor="t" anchorCtr="0" compatLnSpc="1">
            <a:prstTxWarp prst="textNoShape">
              <a:avLst/>
            </a:prstTxWarp>
          </a:bodyPr>
          <a:lstStyle/>
          <a:p>
            <a:pPr algn="ctr"/>
            <a:r>
              <a:rPr lang="en-GB" sz="3200" i="1" smtClean="0">
                <a:solidFill>
                  <a:srgbClr val="FF0000"/>
                </a:solidFill>
                <a:latin typeface="Arial" charset="0"/>
                <a:cs typeface="Times New Roman" pitchFamily="18" charset="0"/>
              </a:rPr>
              <a:t>Urban Regeneration: </a:t>
            </a:r>
            <a:br>
              <a:rPr lang="en-GB" sz="3200" i="1" smtClean="0">
                <a:solidFill>
                  <a:srgbClr val="FF0000"/>
                </a:solidFill>
                <a:latin typeface="Arial" charset="0"/>
                <a:cs typeface="Times New Roman" pitchFamily="18" charset="0"/>
              </a:rPr>
            </a:br>
            <a:r>
              <a:rPr lang="en-GB" sz="3200" i="1" smtClean="0">
                <a:solidFill>
                  <a:srgbClr val="FF0000"/>
                </a:solidFill>
                <a:latin typeface="Arial" charset="0"/>
                <a:cs typeface="Times New Roman" pitchFamily="18" charset="0"/>
              </a:rPr>
              <a:t>A Handbook (2001)</a:t>
            </a:r>
            <a:endParaRPr lang="en-US" sz="3200" i="1" smtClean="0">
              <a:solidFill>
                <a:srgbClr val="FF0000"/>
              </a:solidFill>
              <a:latin typeface="Arial" charset="0"/>
              <a:cs typeface="Times New Roman" pitchFamily="18" charset="0"/>
            </a:endParaRPr>
          </a:p>
        </p:txBody>
      </p:sp>
      <p:sp>
        <p:nvSpPr>
          <p:cNvPr id="78851" name="Rectangle 3"/>
          <p:cNvSpPr>
            <a:spLocks noGrp="1" noChangeArrowheads="1"/>
          </p:cNvSpPr>
          <p:nvPr>
            <p:ph type="body" sz="half" idx="1"/>
          </p:nvPr>
        </p:nvSpPr>
        <p:spPr>
          <a:xfrm>
            <a:off x="838200" y="2209800"/>
            <a:ext cx="3810000" cy="3657600"/>
          </a:xfrm>
        </p:spPr>
        <p:txBody>
          <a:bodyPr/>
          <a:lstStyle/>
          <a:p>
            <a:pPr>
              <a:lnSpc>
                <a:spcPct val="90000"/>
              </a:lnSpc>
              <a:buClr>
                <a:srgbClr val="FF0066"/>
              </a:buClr>
              <a:buFont typeface="Monotype Sorts"/>
              <a:buNone/>
            </a:pPr>
            <a:r>
              <a:rPr lang="en-GB" sz="2000" b="1" i="1" smtClean="0">
                <a:solidFill>
                  <a:srgbClr val="FF0000"/>
                </a:solidFill>
                <a:latin typeface="Arial" charset="0"/>
              </a:rPr>
              <a:t>Retention of spending demand-side</a:t>
            </a:r>
          </a:p>
          <a:p>
            <a:pPr lvl="1">
              <a:lnSpc>
                <a:spcPct val="90000"/>
              </a:lnSpc>
              <a:buClr>
                <a:srgbClr val="FF0066"/>
              </a:buClr>
            </a:pPr>
            <a:r>
              <a:rPr lang="en-GB" sz="1800" smtClean="0">
                <a:latin typeface="Arial" charset="0"/>
              </a:rPr>
              <a:t>Manufacturing</a:t>
            </a:r>
          </a:p>
          <a:p>
            <a:pPr lvl="1">
              <a:lnSpc>
                <a:spcPct val="90000"/>
              </a:lnSpc>
              <a:buClr>
                <a:srgbClr val="FF0066"/>
              </a:buClr>
            </a:pPr>
            <a:r>
              <a:rPr lang="en-GB" sz="1800" smtClean="0">
                <a:latin typeface="Arial" charset="0"/>
              </a:rPr>
              <a:t>Services</a:t>
            </a:r>
          </a:p>
          <a:p>
            <a:pPr lvl="1">
              <a:lnSpc>
                <a:spcPct val="90000"/>
              </a:lnSpc>
              <a:buClr>
                <a:srgbClr val="FF0066"/>
              </a:buClr>
            </a:pPr>
            <a:r>
              <a:rPr lang="en-GB" sz="1800" smtClean="0">
                <a:latin typeface="Arial" charset="0"/>
              </a:rPr>
              <a:t>Exports</a:t>
            </a:r>
          </a:p>
          <a:p>
            <a:pPr>
              <a:lnSpc>
                <a:spcPct val="90000"/>
              </a:lnSpc>
              <a:buClr>
                <a:srgbClr val="FF0066"/>
              </a:buClr>
              <a:buFont typeface="Monotype Sorts"/>
              <a:buNone/>
            </a:pPr>
            <a:r>
              <a:rPr lang="en-GB" sz="2000" b="1" i="1" smtClean="0">
                <a:solidFill>
                  <a:srgbClr val="FF0000"/>
                </a:solidFill>
                <a:latin typeface="Arial" charset="0"/>
              </a:rPr>
              <a:t>Improving efficiency    supply-side</a:t>
            </a:r>
          </a:p>
          <a:p>
            <a:pPr lvl="1">
              <a:lnSpc>
                <a:spcPct val="90000"/>
              </a:lnSpc>
              <a:buClr>
                <a:srgbClr val="FF0066"/>
              </a:buClr>
            </a:pPr>
            <a:r>
              <a:rPr lang="en-GB" sz="1800" smtClean="0">
                <a:latin typeface="Arial" charset="0"/>
              </a:rPr>
              <a:t>Infrastructure</a:t>
            </a:r>
          </a:p>
          <a:p>
            <a:pPr lvl="1">
              <a:lnSpc>
                <a:spcPct val="90000"/>
              </a:lnSpc>
              <a:buClr>
                <a:srgbClr val="FF0066"/>
              </a:buClr>
            </a:pPr>
            <a:r>
              <a:rPr lang="en-GB" sz="1800" smtClean="0">
                <a:latin typeface="Arial" charset="0"/>
              </a:rPr>
              <a:t>Innovation</a:t>
            </a:r>
          </a:p>
          <a:p>
            <a:pPr lvl="1">
              <a:lnSpc>
                <a:spcPct val="90000"/>
              </a:lnSpc>
              <a:buClr>
                <a:srgbClr val="FF0066"/>
              </a:buClr>
            </a:pPr>
            <a:r>
              <a:rPr lang="en-GB" sz="1800" smtClean="0">
                <a:latin typeface="Arial" charset="0"/>
              </a:rPr>
              <a:t>Entrepreneurship</a:t>
            </a:r>
          </a:p>
          <a:p>
            <a:pPr lvl="1">
              <a:lnSpc>
                <a:spcPct val="90000"/>
              </a:lnSpc>
              <a:buClr>
                <a:srgbClr val="FF0066"/>
              </a:buClr>
            </a:pPr>
            <a:r>
              <a:rPr lang="en-GB" sz="1800" smtClean="0">
                <a:latin typeface="Arial" charset="0"/>
              </a:rPr>
              <a:t>Education and training </a:t>
            </a:r>
          </a:p>
          <a:p>
            <a:pPr>
              <a:lnSpc>
                <a:spcPct val="90000"/>
              </a:lnSpc>
            </a:pPr>
            <a:endParaRPr lang="en-US" sz="2000" smtClean="0"/>
          </a:p>
        </p:txBody>
      </p:sp>
      <p:sp>
        <p:nvSpPr>
          <p:cNvPr id="78852" name="Rectangle 4"/>
          <p:cNvSpPr>
            <a:spLocks noGrp="1" noChangeArrowheads="1"/>
          </p:cNvSpPr>
          <p:nvPr>
            <p:ph type="body" sz="half" idx="2"/>
          </p:nvPr>
        </p:nvSpPr>
        <p:spPr>
          <a:xfrm>
            <a:off x="4800600" y="2057400"/>
            <a:ext cx="3810000" cy="3810000"/>
          </a:xfrm>
        </p:spPr>
        <p:txBody>
          <a:bodyPr/>
          <a:lstStyle/>
          <a:p>
            <a:pPr>
              <a:lnSpc>
                <a:spcPct val="140000"/>
              </a:lnSpc>
              <a:buClr>
                <a:srgbClr val="FF0066"/>
              </a:buClr>
              <a:buFont typeface="Monotype Sorts"/>
              <a:buNone/>
            </a:pPr>
            <a:r>
              <a:rPr lang="en-GB" sz="2000" b="1" i="1" smtClean="0">
                <a:solidFill>
                  <a:srgbClr val="FF0000"/>
                </a:solidFill>
                <a:latin typeface="Arial" charset="0"/>
              </a:rPr>
              <a:t>Why urban areas have declined</a:t>
            </a:r>
          </a:p>
          <a:p>
            <a:pPr lvl="1">
              <a:lnSpc>
                <a:spcPct val="140000"/>
              </a:lnSpc>
              <a:buClr>
                <a:srgbClr val="FF0066"/>
              </a:buClr>
            </a:pPr>
            <a:r>
              <a:rPr lang="en-GB" sz="1800" smtClean="0">
                <a:latin typeface="Arial" charset="0"/>
              </a:rPr>
              <a:t>Structuralist</a:t>
            </a:r>
          </a:p>
          <a:p>
            <a:pPr lvl="1">
              <a:lnSpc>
                <a:spcPct val="140000"/>
              </a:lnSpc>
              <a:buClr>
                <a:srgbClr val="FF0066"/>
              </a:buClr>
            </a:pPr>
            <a:r>
              <a:rPr lang="en-GB" sz="1800" smtClean="0">
                <a:latin typeface="Arial" charset="0"/>
              </a:rPr>
              <a:t>Counter-urbanisation</a:t>
            </a:r>
          </a:p>
          <a:p>
            <a:pPr lvl="1">
              <a:lnSpc>
                <a:spcPct val="140000"/>
              </a:lnSpc>
              <a:buClr>
                <a:srgbClr val="FF0066"/>
              </a:buClr>
            </a:pPr>
            <a:r>
              <a:rPr lang="en-GB" sz="1800" smtClean="0">
                <a:latin typeface="Arial" charset="0"/>
              </a:rPr>
              <a:t>Marxist</a:t>
            </a:r>
          </a:p>
          <a:p>
            <a:pPr lvl="1">
              <a:lnSpc>
                <a:spcPct val="140000"/>
              </a:lnSpc>
              <a:buClr>
                <a:srgbClr val="FF0066"/>
              </a:buClr>
            </a:pPr>
            <a:r>
              <a:rPr lang="en-GB" sz="1800" smtClean="0">
                <a:latin typeface="Arial" charset="0"/>
              </a:rPr>
              <a:t>Sectoral or planning</a:t>
            </a:r>
          </a:p>
          <a:p>
            <a:pPr lvl="1">
              <a:lnSpc>
                <a:spcPct val="140000"/>
              </a:lnSpc>
              <a:buClr>
                <a:srgbClr val="FF0066"/>
              </a:buClr>
            </a:pPr>
            <a:r>
              <a:rPr lang="en-GB" sz="1800" smtClean="0">
                <a:latin typeface="Arial" charset="0"/>
              </a:rPr>
              <a:t>External ownership</a:t>
            </a:r>
          </a:p>
          <a:p>
            <a:pPr lvl="1">
              <a:lnSpc>
                <a:spcPct val="140000"/>
              </a:lnSpc>
              <a:buClr>
                <a:srgbClr val="FF0066"/>
              </a:buClr>
            </a:pPr>
            <a:r>
              <a:rPr lang="en-GB" sz="1800" smtClean="0">
                <a:latin typeface="Arial" charset="0"/>
              </a:rPr>
              <a:t>Product cycle</a:t>
            </a:r>
          </a:p>
          <a:p>
            <a:pPr lvl="2">
              <a:lnSpc>
                <a:spcPct val="140000"/>
              </a:lnSpc>
              <a:buClr>
                <a:srgbClr val="FF0066"/>
              </a:buClr>
            </a:pPr>
            <a:endParaRPr lang="en-US" b="1" smtClean="0">
              <a:latin typeface="Arial" charset="0"/>
            </a:endParaRPr>
          </a:p>
        </p:txBody>
      </p:sp>
      <p:sp>
        <p:nvSpPr>
          <p:cNvPr id="20485"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(RALE) </a:t>
            </a:r>
          </a:p>
          <a:p>
            <a:r>
              <a:rPr lang="en-GB" sz="1100" i="1" smtClean="0">
                <a:solidFill>
                  <a:srgbClr val="339966"/>
                </a:solidFill>
                <a:latin typeface="Arial" charset="0"/>
                <a:cs typeface="Arial" charset="0"/>
              </a:rPr>
              <a:t>Lecture slides – Lecture 9b</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8850"/>
                                        </p:tgtEl>
                                        <p:attrNameLst>
                                          <p:attrName>style.visibility</p:attrName>
                                        </p:attrNameLst>
                                      </p:cBhvr>
                                      <p:to>
                                        <p:strVal val="visible"/>
                                      </p:to>
                                    </p:set>
                                    <p:anim calcmode="lin" valueType="num">
                                      <p:cBhvr additive="base">
                                        <p:cTn id="7" dur="500" fill="hold"/>
                                        <p:tgtEl>
                                          <p:spTgt spid="78850"/>
                                        </p:tgtEl>
                                        <p:attrNameLst>
                                          <p:attrName>ppt_x</p:attrName>
                                        </p:attrNameLst>
                                      </p:cBhvr>
                                      <p:tavLst>
                                        <p:tav tm="0">
                                          <p:val>
                                            <p:strVal val="0-#ppt_w/2"/>
                                          </p:val>
                                        </p:tav>
                                        <p:tav tm="100000">
                                          <p:val>
                                            <p:strVal val="#ppt_x"/>
                                          </p:val>
                                        </p:tav>
                                      </p:tavLst>
                                    </p:anim>
                                    <p:anim calcmode="lin" valueType="num">
                                      <p:cBhvr additive="base">
                                        <p:cTn id="8" dur="500" fill="hold"/>
                                        <p:tgtEl>
                                          <p:spTgt spid="7885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8851">
                                            <p:txEl>
                                              <p:pRg st="0" end="0"/>
                                            </p:txEl>
                                          </p:spTgt>
                                        </p:tgtEl>
                                        <p:attrNameLst>
                                          <p:attrName>style.visibility</p:attrName>
                                        </p:attrNameLst>
                                      </p:cBhvr>
                                      <p:to>
                                        <p:strVal val="visible"/>
                                      </p:to>
                                    </p:set>
                                    <p:anim calcmode="lin" valueType="num">
                                      <p:cBhvr additive="base">
                                        <p:cTn id="13" dur="500" fill="hold"/>
                                        <p:tgtEl>
                                          <p:spTgt spid="7885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8851">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78851">
                                            <p:txEl>
                                              <p:pRg st="1" end="1"/>
                                            </p:txEl>
                                          </p:spTgt>
                                        </p:tgtEl>
                                        <p:attrNameLst>
                                          <p:attrName>style.visibility</p:attrName>
                                        </p:attrNameLst>
                                      </p:cBhvr>
                                      <p:to>
                                        <p:strVal val="visible"/>
                                      </p:to>
                                    </p:set>
                                    <p:anim calcmode="lin" valueType="num">
                                      <p:cBhvr additive="base">
                                        <p:cTn id="17" dur="500" fill="hold"/>
                                        <p:tgtEl>
                                          <p:spTgt spid="7885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8851">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78851">
                                            <p:txEl>
                                              <p:pRg st="2" end="2"/>
                                            </p:txEl>
                                          </p:spTgt>
                                        </p:tgtEl>
                                        <p:attrNameLst>
                                          <p:attrName>style.visibility</p:attrName>
                                        </p:attrNameLst>
                                      </p:cBhvr>
                                      <p:to>
                                        <p:strVal val="visible"/>
                                      </p:to>
                                    </p:set>
                                    <p:anim calcmode="lin" valueType="num">
                                      <p:cBhvr additive="base">
                                        <p:cTn id="21" dur="500" fill="hold"/>
                                        <p:tgtEl>
                                          <p:spTgt spid="78851">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78851">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78851">
                                            <p:txEl>
                                              <p:pRg st="3" end="3"/>
                                            </p:txEl>
                                          </p:spTgt>
                                        </p:tgtEl>
                                        <p:attrNameLst>
                                          <p:attrName>style.visibility</p:attrName>
                                        </p:attrNameLst>
                                      </p:cBhvr>
                                      <p:to>
                                        <p:strVal val="visible"/>
                                      </p:to>
                                    </p:set>
                                    <p:anim calcmode="lin" valueType="num">
                                      <p:cBhvr additive="base">
                                        <p:cTn id="25" dur="500" fill="hold"/>
                                        <p:tgtEl>
                                          <p:spTgt spid="7885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88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8851">
                                            <p:txEl>
                                              <p:pRg st="4" end="4"/>
                                            </p:txEl>
                                          </p:spTgt>
                                        </p:tgtEl>
                                        <p:attrNameLst>
                                          <p:attrName>style.visibility</p:attrName>
                                        </p:attrNameLst>
                                      </p:cBhvr>
                                      <p:to>
                                        <p:strVal val="visible"/>
                                      </p:to>
                                    </p:set>
                                    <p:anim calcmode="lin" valueType="num">
                                      <p:cBhvr additive="base">
                                        <p:cTn id="31" dur="500" fill="hold"/>
                                        <p:tgtEl>
                                          <p:spTgt spid="7885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8851">
                                            <p:txEl>
                                              <p:pRg st="4" end="4"/>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78851">
                                            <p:txEl>
                                              <p:pRg st="5" end="5"/>
                                            </p:txEl>
                                          </p:spTgt>
                                        </p:tgtEl>
                                        <p:attrNameLst>
                                          <p:attrName>style.visibility</p:attrName>
                                        </p:attrNameLst>
                                      </p:cBhvr>
                                      <p:to>
                                        <p:strVal val="visible"/>
                                      </p:to>
                                    </p:set>
                                    <p:anim calcmode="lin" valueType="num">
                                      <p:cBhvr additive="base">
                                        <p:cTn id="35" dur="500" fill="hold"/>
                                        <p:tgtEl>
                                          <p:spTgt spid="78851">
                                            <p:txEl>
                                              <p:pRg st="5" end="5"/>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78851">
                                            <p:txEl>
                                              <p:pRg st="5" end="5"/>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78851">
                                            <p:txEl>
                                              <p:pRg st="6" end="6"/>
                                            </p:txEl>
                                          </p:spTgt>
                                        </p:tgtEl>
                                        <p:attrNameLst>
                                          <p:attrName>style.visibility</p:attrName>
                                        </p:attrNameLst>
                                      </p:cBhvr>
                                      <p:to>
                                        <p:strVal val="visible"/>
                                      </p:to>
                                    </p:set>
                                    <p:anim calcmode="lin" valueType="num">
                                      <p:cBhvr additive="base">
                                        <p:cTn id="39" dur="500" fill="hold"/>
                                        <p:tgtEl>
                                          <p:spTgt spid="78851">
                                            <p:txEl>
                                              <p:pRg st="6" end="6"/>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78851">
                                            <p:txEl>
                                              <p:pRg st="6" end="6"/>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78851">
                                            <p:txEl>
                                              <p:pRg st="7" end="7"/>
                                            </p:txEl>
                                          </p:spTgt>
                                        </p:tgtEl>
                                        <p:attrNameLst>
                                          <p:attrName>style.visibility</p:attrName>
                                        </p:attrNameLst>
                                      </p:cBhvr>
                                      <p:to>
                                        <p:strVal val="visible"/>
                                      </p:to>
                                    </p:set>
                                    <p:anim calcmode="lin" valueType="num">
                                      <p:cBhvr additive="base">
                                        <p:cTn id="43" dur="500" fill="hold"/>
                                        <p:tgtEl>
                                          <p:spTgt spid="78851">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8851">
                                            <p:txEl>
                                              <p:pRg st="7" end="7"/>
                                            </p:txEl>
                                          </p:spTgt>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78851">
                                            <p:txEl>
                                              <p:pRg st="8" end="8"/>
                                            </p:txEl>
                                          </p:spTgt>
                                        </p:tgtEl>
                                        <p:attrNameLst>
                                          <p:attrName>style.visibility</p:attrName>
                                        </p:attrNameLst>
                                      </p:cBhvr>
                                      <p:to>
                                        <p:strVal val="visible"/>
                                      </p:to>
                                    </p:set>
                                    <p:anim calcmode="lin" valueType="num">
                                      <p:cBhvr additive="base">
                                        <p:cTn id="47" dur="500" fill="hold"/>
                                        <p:tgtEl>
                                          <p:spTgt spid="78851">
                                            <p:txEl>
                                              <p:pRg st="8" end="8"/>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7885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78852">
                                            <p:txEl>
                                              <p:pRg st="0" end="0"/>
                                            </p:txEl>
                                          </p:spTgt>
                                        </p:tgtEl>
                                        <p:attrNameLst>
                                          <p:attrName>style.visibility</p:attrName>
                                        </p:attrNameLst>
                                      </p:cBhvr>
                                      <p:to>
                                        <p:strVal val="visible"/>
                                      </p:to>
                                    </p:set>
                                    <p:anim calcmode="lin" valueType="num">
                                      <p:cBhvr additive="base">
                                        <p:cTn id="53" dur="500" fill="hold"/>
                                        <p:tgtEl>
                                          <p:spTgt spid="78852">
                                            <p:txEl>
                                              <p:pRg st="0" end="0"/>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78852">
                                            <p:txEl>
                                              <p:pRg st="0" end="0"/>
                                            </p:txEl>
                                          </p:spTgt>
                                        </p:tgtEl>
                                        <p:attrNameLst>
                                          <p:attrName>ppt_y</p:attrName>
                                        </p:attrNameLst>
                                      </p:cBhvr>
                                      <p:tavLst>
                                        <p:tav tm="0">
                                          <p:val>
                                            <p:strVal val="#ppt_y"/>
                                          </p:val>
                                        </p:tav>
                                        <p:tav tm="100000">
                                          <p:val>
                                            <p:strVal val="#ppt_y"/>
                                          </p:val>
                                        </p:tav>
                                      </p:tavLst>
                                    </p:anim>
                                  </p:childTnLst>
                                </p:cTn>
                              </p:par>
                              <p:par>
                                <p:cTn id="55" presetID="2" presetClass="entr" presetSubtype="8" fill="hold" grpId="0" nodeType="withEffect">
                                  <p:stCondLst>
                                    <p:cond delay="0"/>
                                  </p:stCondLst>
                                  <p:childTnLst>
                                    <p:set>
                                      <p:cBhvr>
                                        <p:cTn id="56" dur="1" fill="hold">
                                          <p:stCondLst>
                                            <p:cond delay="0"/>
                                          </p:stCondLst>
                                        </p:cTn>
                                        <p:tgtEl>
                                          <p:spTgt spid="78852">
                                            <p:txEl>
                                              <p:pRg st="1" end="1"/>
                                            </p:txEl>
                                          </p:spTgt>
                                        </p:tgtEl>
                                        <p:attrNameLst>
                                          <p:attrName>style.visibility</p:attrName>
                                        </p:attrNameLst>
                                      </p:cBhvr>
                                      <p:to>
                                        <p:strVal val="visible"/>
                                      </p:to>
                                    </p:set>
                                    <p:anim calcmode="lin" valueType="num">
                                      <p:cBhvr additive="base">
                                        <p:cTn id="57" dur="500" fill="hold"/>
                                        <p:tgtEl>
                                          <p:spTgt spid="78852">
                                            <p:txEl>
                                              <p:pRg st="1" end="1"/>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78852">
                                            <p:txEl>
                                              <p:pRg st="1" end="1"/>
                                            </p:txEl>
                                          </p:spTgt>
                                        </p:tgtEl>
                                        <p:attrNameLst>
                                          <p:attrName>ppt_y</p:attrName>
                                        </p:attrNameLst>
                                      </p:cBhvr>
                                      <p:tavLst>
                                        <p:tav tm="0">
                                          <p:val>
                                            <p:strVal val="#ppt_y"/>
                                          </p:val>
                                        </p:tav>
                                        <p:tav tm="100000">
                                          <p:val>
                                            <p:strVal val="#ppt_y"/>
                                          </p:val>
                                        </p:tav>
                                      </p:tavLst>
                                    </p:anim>
                                  </p:childTnLst>
                                </p:cTn>
                              </p:par>
                              <p:par>
                                <p:cTn id="59" presetID="2" presetClass="entr" presetSubtype="8" fill="hold" grpId="0" nodeType="withEffect">
                                  <p:stCondLst>
                                    <p:cond delay="0"/>
                                  </p:stCondLst>
                                  <p:childTnLst>
                                    <p:set>
                                      <p:cBhvr>
                                        <p:cTn id="60" dur="1" fill="hold">
                                          <p:stCondLst>
                                            <p:cond delay="0"/>
                                          </p:stCondLst>
                                        </p:cTn>
                                        <p:tgtEl>
                                          <p:spTgt spid="78852">
                                            <p:txEl>
                                              <p:pRg st="2" end="2"/>
                                            </p:txEl>
                                          </p:spTgt>
                                        </p:tgtEl>
                                        <p:attrNameLst>
                                          <p:attrName>style.visibility</p:attrName>
                                        </p:attrNameLst>
                                      </p:cBhvr>
                                      <p:to>
                                        <p:strVal val="visible"/>
                                      </p:to>
                                    </p:set>
                                    <p:anim calcmode="lin" valueType="num">
                                      <p:cBhvr additive="base">
                                        <p:cTn id="61" dur="500" fill="hold"/>
                                        <p:tgtEl>
                                          <p:spTgt spid="78852">
                                            <p:txEl>
                                              <p:pRg st="2" end="2"/>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78852">
                                            <p:txEl>
                                              <p:pRg st="2" end="2"/>
                                            </p:txEl>
                                          </p:spTgt>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78852">
                                            <p:txEl>
                                              <p:pRg st="3" end="3"/>
                                            </p:txEl>
                                          </p:spTgt>
                                        </p:tgtEl>
                                        <p:attrNameLst>
                                          <p:attrName>style.visibility</p:attrName>
                                        </p:attrNameLst>
                                      </p:cBhvr>
                                      <p:to>
                                        <p:strVal val="visible"/>
                                      </p:to>
                                    </p:set>
                                    <p:anim calcmode="lin" valueType="num">
                                      <p:cBhvr additive="base">
                                        <p:cTn id="65" dur="500" fill="hold"/>
                                        <p:tgtEl>
                                          <p:spTgt spid="78852">
                                            <p:txEl>
                                              <p:pRg st="3" end="3"/>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78852">
                                            <p:txEl>
                                              <p:pRg st="3" end="3"/>
                                            </p:txEl>
                                          </p:spTgt>
                                        </p:tgtEl>
                                        <p:attrNameLst>
                                          <p:attrName>ppt_y</p:attrName>
                                        </p:attrNameLst>
                                      </p:cBhvr>
                                      <p:tavLst>
                                        <p:tav tm="0">
                                          <p:val>
                                            <p:strVal val="#ppt_y"/>
                                          </p:val>
                                        </p:tav>
                                        <p:tav tm="100000">
                                          <p:val>
                                            <p:strVal val="#ppt_y"/>
                                          </p:val>
                                        </p:tav>
                                      </p:tavLst>
                                    </p:anim>
                                  </p:childTnLst>
                                </p:cTn>
                              </p:par>
                              <p:par>
                                <p:cTn id="67" presetID="2" presetClass="entr" presetSubtype="8" fill="hold" grpId="0" nodeType="withEffect">
                                  <p:stCondLst>
                                    <p:cond delay="0"/>
                                  </p:stCondLst>
                                  <p:childTnLst>
                                    <p:set>
                                      <p:cBhvr>
                                        <p:cTn id="68" dur="1" fill="hold">
                                          <p:stCondLst>
                                            <p:cond delay="0"/>
                                          </p:stCondLst>
                                        </p:cTn>
                                        <p:tgtEl>
                                          <p:spTgt spid="78852">
                                            <p:txEl>
                                              <p:pRg st="4" end="4"/>
                                            </p:txEl>
                                          </p:spTgt>
                                        </p:tgtEl>
                                        <p:attrNameLst>
                                          <p:attrName>style.visibility</p:attrName>
                                        </p:attrNameLst>
                                      </p:cBhvr>
                                      <p:to>
                                        <p:strVal val="visible"/>
                                      </p:to>
                                    </p:set>
                                    <p:anim calcmode="lin" valueType="num">
                                      <p:cBhvr additive="base">
                                        <p:cTn id="69" dur="500" fill="hold"/>
                                        <p:tgtEl>
                                          <p:spTgt spid="78852">
                                            <p:txEl>
                                              <p:pRg st="4" end="4"/>
                                            </p:txEl>
                                          </p:spTgt>
                                        </p:tgtEl>
                                        <p:attrNameLst>
                                          <p:attrName>ppt_x</p:attrName>
                                        </p:attrNameLst>
                                      </p:cBhvr>
                                      <p:tavLst>
                                        <p:tav tm="0">
                                          <p:val>
                                            <p:strVal val="0-#ppt_w/2"/>
                                          </p:val>
                                        </p:tav>
                                        <p:tav tm="100000">
                                          <p:val>
                                            <p:strVal val="#ppt_x"/>
                                          </p:val>
                                        </p:tav>
                                      </p:tavLst>
                                    </p:anim>
                                    <p:anim calcmode="lin" valueType="num">
                                      <p:cBhvr additive="base">
                                        <p:cTn id="70" dur="500" fill="hold"/>
                                        <p:tgtEl>
                                          <p:spTgt spid="78852">
                                            <p:txEl>
                                              <p:pRg st="4" end="4"/>
                                            </p:txEl>
                                          </p:spTgt>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78852">
                                            <p:txEl>
                                              <p:pRg st="5" end="5"/>
                                            </p:txEl>
                                          </p:spTgt>
                                        </p:tgtEl>
                                        <p:attrNameLst>
                                          <p:attrName>style.visibility</p:attrName>
                                        </p:attrNameLst>
                                      </p:cBhvr>
                                      <p:to>
                                        <p:strVal val="visible"/>
                                      </p:to>
                                    </p:set>
                                    <p:anim calcmode="lin" valueType="num">
                                      <p:cBhvr additive="base">
                                        <p:cTn id="73" dur="500" fill="hold"/>
                                        <p:tgtEl>
                                          <p:spTgt spid="78852">
                                            <p:txEl>
                                              <p:pRg st="5" end="5"/>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78852">
                                            <p:txEl>
                                              <p:pRg st="5" end="5"/>
                                            </p:txEl>
                                          </p:spTgt>
                                        </p:tgtEl>
                                        <p:attrNameLst>
                                          <p:attrName>ppt_y</p:attrName>
                                        </p:attrNameLst>
                                      </p:cBhvr>
                                      <p:tavLst>
                                        <p:tav tm="0">
                                          <p:val>
                                            <p:strVal val="#ppt_y"/>
                                          </p:val>
                                        </p:tav>
                                        <p:tav tm="100000">
                                          <p:val>
                                            <p:strVal val="#ppt_y"/>
                                          </p:val>
                                        </p:tav>
                                      </p:tavLst>
                                    </p:anim>
                                  </p:childTnLst>
                                </p:cTn>
                              </p:par>
                              <p:par>
                                <p:cTn id="75" presetID="2" presetClass="entr" presetSubtype="8" fill="hold" grpId="0" nodeType="withEffect">
                                  <p:stCondLst>
                                    <p:cond delay="0"/>
                                  </p:stCondLst>
                                  <p:childTnLst>
                                    <p:set>
                                      <p:cBhvr>
                                        <p:cTn id="76" dur="1" fill="hold">
                                          <p:stCondLst>
                                            <p:cond delay="0"/>
                                          </p:stCondLst>
                                        </p:cTn>
                                        <p:tgtEl>
                                          <p:spTgt spid="78852">
                                            <p:txEl>
                                              <p:pRg st="6" end="6"/>
                                            </p:txEl>
                                          </p:spTgt>
                                        </p:tgtEl>
                                        <p:attrNameLst>
                                          <p:attrName>style.visibility</p:attrName>
                                        </p:attrNameLst>
                                      </p:cBhvr>
                                      <p:to>
                                        <p:strVal val="visible"/>
                                      </p:to>
                                    </p:set>
                                    <p:anim calcmode="lin" valueType="num">
                                      <p:cBhvr additive="base">
                                        <p:cTn id="77" dur="500" fill="hold"/>
                                        <p:tgtEl>
                                          <p:spTgt spid="78852">
                                            <p:txEl>
                                              <p:pRg st="6" end="6"/>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7885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animBg="1" autoUpdateAnimBg="0"/>
      <p:bldP spid="78851" grpId="0" build="p" autoUpdateAnimBg="0"/>
      <p:bldP spid="78852"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Slide Number Placeholder 5"/>
          <p:cNvSpPr>
            <a:spLocks noGrp="1"/>
          </p:cNvSpPr>
          <p:nvPr>
            <p:ph type="sldNum" sz="quarter" idx="12"/>
          </p:nvPr>
        </p:nvSpPr>
        <p:spPr>
          <a:noFill/>
        </p:spPr>
        <p:txBody>
          <a:bodyPr/>
          <a:lstStyle/>
          <a:p>
            <a:r>
              <a:rPr lang="en-US" smtClean="0">
                <a:cs typeface="Arial" charset="0"/>
              </a:rPr>
              <a:t>Slide </a:t>
            </a:r>
            <a:fld id="{8D97F367-9ACF-4F6E-8F79-96DC7DC79975}" type="slidenum">
              <a:rPr lang="en-US" smtClean="0">
                <a:cs typeface="Arial" charset="0"/>
              </a:rPr>
              <a:pPr/>
              <a:t>4</a:t>
            </a:fld>
            <a:endParaRPr lang="en-US" smtClean="0">
              <a:cs typeface="Arial" charset="0"/>
            </a:endParaRPr>
          </a:p>
        </p:txBody>
      </p:sp>
      <p:sp>
        <p:nvSpPr>
          <p:cNvPr id="62467" name="Rectangle 3"/>
          <p:cNvSpPr>
            <a:spLocks noGrp="1" noChangeArrowheads="1"/>
          </p:cNvSpPr>
          <p:nvPr>
            <p:ph type="title"/>
          </p:nvPr>
        </p:nvSpPr>
        <p:spPr bwMode="auto">
          <a:xfrm>
            <a:off x="685800" y="1143000"/>
            <a:ext cx="7772400" cy="609600"/>
          </a:xfrm>
          <a:noFill/>
          <a:ln>
            <a:miter lim="800000"/>
            <a:headEnd/>
            <a:tailEnd/>
          </a:ln>
        </p:spPr>
        <p:txBody>
          <a:bodyPr vert="horz" wrap="square" lIns="91440" tIns="45720" rIns="91440" bIns="45720" numCol="1" anchor="t" anchorCtr="0" compatLnSpc="1">
            <a:prstTxWarp prst="textNoShape">
              <a:avLst/>
            </a:prstTxWarp>
          </a:bodyPr>
          <a:lstStyle/>
          <a:p>
            <a:pPr algn="ctr"/>
            <a:r>
              <a:rPr lang="en-GB" smtClean="0">
                <a:solidFill>
                  <a:srgbClr val="FF0000"/>
                </a:solidFill>
                <a:latin typeface="Arial" charset="0"/>
              </a:rPr>
              <a:t>Phases of Urban Policy</a:t>
            </a:r>
          </a:p>
        </p:txBody>
      </p:sp>
      <p:sp>
        <p:nvSpPr>
          <p:cNvPr id="62468" name="Rectangle 4"/>
          <p:cNvSpPr>
            <a:spLocks noGrp="1" noChangeArrowheads="1"/>
          </p:cNvSpPr>
          <p:nvPr>
            <p:ph type="body" idx="1"/>
          </p:nvPr>
        </p:nvSpPr>
        <p:spPr>
          <a:xfrm>
            <a:off x="838200" y="1905000"/>
            <a:ext cx="7772400" cy="3962400"/>
          </a:xfrm>
        </p:spPr>
        <p:txBody>
          <a:bodyPr/>
          <a:lstStyle/>
          <a:p>
            <a:pPr>
              <a:buFont typeface="Monotype Sorts"/>
              <a:buNone/>
            </a:pPr>
            <a:r>
              <a:rPr lang="en-GB" sz="2400" b="1" i="1" smtClean="0">
                <a:solidFill>
                  <a:srgbClr val="FF0000"/>
                </a:solidFill>
                <a:latin typeface="Arial" charset="0"/>
              </a:rPr>
              <a:t>Mid 60s to 1977</a:t>
            </a:r>
            <a:r>
              <a:rPr lang="en-GB" sz="2400" smtClean="0">
                <a:latin typeface="Arial" charset="0"/>
              </a:rPr>
              <a:t> </a:t>
            </a:r>
          </a:p>
          <a:p>
            <a:pPr>
              <a:buClr>
                <a:srgbClr val="FF0066"/>
              </a:buClr>
              <a:buFont typeface="Wingdings" pitchFamily="2" charset="2"/>
              <a:buChar char="§"/>
            </a:pPr>
            <a:r>
              <a:rPr lang="en-GB" sz="2400" smtClean="0">
                <a:latin typeface="Arial" charset="0"/>
              </a:rPr>
              <a:t>Culture of poverty thesis</a:t>
            </a:r>
            <a:r>
              <a:rPr lang="en-GB" sz="2000" smtClean="0">
                <a:latin typeface="Arial" charset="0"/>
              </a:rPr>
              <a:t> </a:t>
            </a:r>
          </a:p>
          <a:p>
            <a:pPr>
              <a:buClr>
                <a:srgbClr val="FF0066"/>
              </a:buClr>
              <a:buFont typeface="Wingdings" pitchFamily="2" charset="2"/>
              <a:buNone/>
            </a:pPr>
            <a:r>
              <a:rPr lang="en-GB" sz="2400" b="1" i="1" smtClean="0">
                <a:solidFill>
                  <a:srgbClr val="FF0000"/>
                </a:solidFill>
                <a:latin typeface="Arial" charset="0"/>
              </a:rPr>
              <a:t>1977- early 80s</a:t>
            </a:r>
          </a:p>
          <a:p>
            <a:pPr>
              <a:buClr>
                <a:srgbClr val="FF0066"/>
              </a:buClr>
              <a:buFont typeface="Wingdings" pitchFamily="2" charset="2"/>
              <a:buChar char="§"/>
            </a:pPr>
            <a:r>
              <a:rPr lang="en-GB" sz="2400" smtClean="0">
                <a:latin typeface="Arial" charset="0"/>
              </a:rPr>
              <a:t>Land and Premises</a:t>
            </a:r>
          </a:p>
          <a:p>
            <a:pPr>
              <a:buClr>
                <a:srgbClr val="FF0066"/>
              </a:buClr>
              <a:buFont typeface="Wingdings" pitchFamily="2" charset="2"/>
              <a:buNone/>
            </a:pPr>
            <a:r>
              <a:rPr lang="en-GB" sz="2400" b="1" i="1" smtClean="0">
                <a:solidFill>
                  <a:srgbClr val="FF0000"/>
                </a:solidFill>
                <a:latin typeface="Arial" charset="0"/>
              </a:rPr>
              <a:t>Early 80s – 1988</a:t>
            </a:r>
          </a:p>
          <a:p>
            <a:pPr>
              <a:buClr>
                <a:srgbClr val="FF0066"/>
              </a:buClr>
              <a:buFont typeface="Wingdings" pitchFamily="2" charset="2"/>
              <a:buChar char="§"/>
            </a:pPr>
            <a:r>
              <a:rPr lang="en-GB" sz="2400" smtClean="0">
                <a:latin typeface="Arial" charset="0"/>
              </a:rPr>
              <a:t>Private sector “Flagships”</a:t>
            </a:r>
          </a:p>
          <a:p>
            <a:pPr>
              <a:buClr>
                <a:srgbClr val="FF0066"/>
              </a:buClr>
              <a:buFont typeface="Wingdings" pitchFamily="2" charset="2"/>
              <a:buNone/>
            </a:pPr>
            <a:r>
              <a:rPr lang="en-GB" sz="2400" b="1" i="1" smtClean="0">
                <a:solidFill>
                  <a:srgbClr val="FF0000"/>
                </a:solidFill>
                <a:latin typeface="Arial" charset="0"/>
              </a:rPr>
              <a:t>Post 1988</a:t>
            </a:r>
          </a:p>
          <a:p>
            <a:pPr>
              <a:buClr>
                <a:srgbClr val="FF0066"/>
              </a:buClr>
              <a:buFont typeface="Wingdings" pitchFamily="2" charset="2"/>
              <a:buChar char="§"/>
            </a:pPr>
            <a:r>
              <a:rPr lang="en-GB" sz="2400" smtClean="0">
                <a:latin typeface="Arial" charset="0"/>
              </a:rPr>
              <a:t>Variable problems, local ownership</a:t>
            </a:r>
          </a:p>
        </p:txBody>
      </p:sp>
      <p:pic>
        <p:nvPicPr>
          <p:cNvPr id="62471" name="Picture 7" descr="D:\AniGifs\BUSINESS\Flipchrt.gif"/>
          <p:cNvPicPr>
            <a:picLocks noChangeAspect="1" noChangeArrowheads="1" noCrop="1"/>
          </p:cNvPicPr>
          <p:nvPr/>
        </p:nvPicPr>
        <p:blipFill>
          <a:blip r:embed="rId3"/>
          <a:srcRect/>
          <a:stretch>
            <a:fillRect/>
          </a:stretch>
        </p:blipFill>
        <p:spPr bwMode="auto">
          <a:xfrm>
            <a:off x="6248400" y="1981200"/>
            <a:ext cx="2057400" cy="3132138"/>
          </a:xfrm>
          <a:prstGeom prst="rect">
            <a:avLst/>
          </a:prstGeom>
          <a:noFill/>
          <a:ln w="9525">
            <a:noFill/>
            <a:miter lim="800000"/>
            <a:headEnd/>
            <a:tailEnd/>
          </a:ln>
        </p:spPr>
      </p:pic>
      <p:sp>
        <p:nvSpPr>
          <p:cNvPr id="22533"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(RALE) </a:t>
            </a:r>
          </a:p>
          <a:p>
            <a:r>
              <a:rPr lang="en-GB" sz="1100" i="1" smtClean="0">
                <a:solidFill>
                  <a:srgbClr val="339966"/>
                </a:solidFill>
                <a:latin typeface="Arial" charset="0"/>
                <a:cs typeface="Arial" charset="0"/>
              </a:rPr>
              <a:t>Lecture slides – Lecture 9b</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467"/>
                                        </p:tgtEl>
                                        <p:attrNameLst>
                                          <p:attrName>style.visibility</p:attrName>
                                        </p:attrNameLst>
                                      </p:cBhvr>
                                      <p:to>
                                        <p:strVal val="visible"/>
                                      </p:to>
                                    </p:set>
                                    <p:anim calcmode="lin" valueType="num">
                                      <p:cBhvr additive="base">
                                        <p:cTn id="7" dur="500" fill="hold"/>
                                        <p:tgtEl>
                                          <p:spTgt spid="62467"/>
                                        </p:tgtEl>
                                        <p:attrNameLst>
                                          <p:attrName>ppt_x</p:attrName>
                                        </p:attrNameLst>
                                      </p:cBhvr>
                                      <p:tavLst>
                                        <p:tav tm="0">
                                          <p:val>
                                            <p:strVal val="0-#ppt_w/2"/>
                                          </p:val>
                                        </p:tav>
                                        <p:tav tm="100000">
                                          <p:val>
                                            <p:strVal val="#ppt_x"/>
                                          </p:val>
                                        </p:tav>
                                      </p:tavLst>
                                    </p:anim>
                                    <p:anim calcmode="lin" valueType="num">
                                      <p:cBhvr additive="base">
                                        <p:cTn id="8" dur="500" fill="hold"/>
                                        <p:tgtEl>
                                          <p:spTgt spid="6246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2471"/>
                                        </p:tgtEl>
                                        <p:attrNameLst>
                                          <p:attrName>style.visibility</p:attrName>
                                        </p:attrNameLst>
                                      </p:cBhvr>
                                      <p:to>
                                        <p:strVal val="visible"/>
                                      </p:to>
                                    </p:set>
                                    <p:anim calcmode="lin" valueType="num">
                                      <p:cBhvr additive="base">
                                        <p:cTn id="13" dur="500" fill="hold"/>
                                        <p:tgtEl>
                                          <p:spTgt spid="62471"/>
                                        </p:tgtEl>
                                        <p:attrNameLst>
                                          <p:attrName>ppt_x</p:attrName>
                                        </p:attrNameLst>
                                      </p:cBhvr>
                                      <p:tavLst>
                                        <p:tav tm="0">
                                          <p:val>
                                            <p:strVal val="0-#ppt_w/2"/>
                                          </p:val>
                                        </p:tav>
                                        <p:tav tm="100000">
                                          <p:val>
                                            <p:strVal val="#ppt_x"/>
                                          </p:val>
                                        </p:tav>
                                      </p:tavLst>
                                    </p:anim>
                                    <p:anim calcmode="lin" valueType="num">
                                      <p:cBhvr additive="base">
                                        <p:cTn id="14" dur="500" fill="hold"/>
                                        <p:tgtEl>
                                          <p:spTgt spid="6247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2468">
                                            <p:txEl>
                                              <p:pRg st="0" end="0"/>
                                            </p:txEl>
                                          </p:spTgt>
                                        </p:tgtEl>
                                        <p:attrNameLst>
                                          <p:attrName>style.visibility</p:attrName>
                                        </p:attrNameLst>
                                      </p:cBhvr>
                                      <p:to>
                                        <p:strVal val="visible"/>
                                      </p:to>
                                    </p:set>
                                    <p:anim calcmode="lin" valueType="num">
                                      <p:cBhvr additive="base">
                                        <p:cTn id="19" dur="500" fill="hold"/>
                                        <p:tgtEl>
                                          <p:spTgt spid="62468">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246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2468">
                                            <p:txEl>
                                              <p:pRg st="1" end="1"/>
                                            </p:txEl>
                                          </p:spTgt>
                                        </p:tgtEl>
                                        <p:attrNameLst>
                                          <p:attrName>style.visibility</p:attrName>
                                        </p:attrNameLst>
                                      </p:cBhvr>
                                      <p:to>
                                        <p:strVal val="visible"/>
                                      </p:to>
                                    </p:set>
                                    <p:anim calcmode="lin" valueType="num">
                                      <p:cBhvr additive="base">
                                        <p:cTn id="25" dur="500" fill="hold"/>
                                        <p:tgtEl>
                                          <p:spTgt spid="62468">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246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2468">
                                            <p:txEl>
                                              <p:pRg st="2" end="2"/>
                                            </p:txEl>
                                          </p:spTgt>
                                        </p:tgtEl>
                                        <p:attrNameLst>
                                          <p:attrName>style.visibility</p:attrName>
                                        </p:attrNameLst>
                                      </p:cBhvr>
                                      <p:to>
                                        <p:strVal val="visible"/>
                                      </p:to>
                                    </p:set>
                                    <p:anim calcmode="lin" valueType="num">
                                      <p:cBhvr additive="base">
                                        <p:cTn id="31" dur="500" fill="hold"/>
                                        <p:tgtEl>
                                          <p:spTgt spid="62468">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246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2468">
                                            <p:txEl>
                                              <p:pRg st="3" end="3"/>
                                            </p:txEl>
                                          </p:spTgt>
                                        </p:tgtEl>
                                        <p:attrNameLst>
                                          <p:attrName>style.visibility</p:attrName>
                                        </p:attrNameLst>
                                      </p:cBhvr>
                                      <p:to>
                                        <p:strVal val="visible"/>
                                      </p:to>
                                    </p:set>
                                    <p:anim calcmode="lin" valueType="num">
                                      <p:cBhvr additive="base">
                                        <p:cTn id="37" dur="500" fill="hold"/>
                                        <p:tgtEl>
                                          <p:spTgt spid="62468">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246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2468">
                                            <p:txEl>
                                              <p:pRg st="4" end="4"/>
                                            </p:txEl>
                                          </p:spTgt>
                                        </p:tgtEl>
                                        <p:attrNameLst>
                                          <p:attrName>style.visibility</p:attrName>
                                        </p:attrNameLst>
                                      </p:cBhvr>
                                      <p:to>
                                        <p:strVal val="visible"/>
                                      </p:to>
                                    </p:set>
                                    <p:anim calcmode="lin" valueType="num">
                                      <p:cBhvr additive="base">
                                        <p:cTn id="43" dur="500" fill="hold"/>
                                        <p:tgtEl>
                                          <p:spTgt spid="62468">
                                            <p:txEl>
                                              <p:pRg st="4" end="4"/>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246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2468">
                                            <p:txEl>
                                              <p:pRg st="5" end="5"/>
                                            </p:txEl>
                                          </p:spTgt>
                                        </p:tgtEl>
                                        <p:attrNameLst>
                                          <p:attrName>style.visibility</p:attrName>
                                        </p:attrNameLst>
                                      </p:cBhvr>
                                      <p:to>
                                        <p:strVal val="visible"/>
                                      </p:to>
                                    </p:set>
                                    <p:anim calcmode="lin" valueType="num">
                                      <p:cBhvr additive="base">
                                        <p:cTn id="49" dur="500" fill="hold"/>
                                        <p:tgtEl>
                                          <p:spTgt spid="62468">
                                            <p:txEl>
                                              <p:pRg st="5" end="5"/>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6246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62468">
                                            <p:txEl>
                                              <p:pRg st="6" end="6"/>
                                            </p:txEl>
                                          </p:spTgt>
                                        </p:tgtEl>
                                        <p:attrNameLst>
                                          <p:attrName>style.visibility</p:attrName>
                                        </p:attrNameLst>
                                      </p:cBhvr>
                                      <p:to>
                                        <p:strVal val="visible"/>
                                      </p:to>
                                    </p:set>
                                    <p:anim calcmode="lin" valueType="num">
                                      <p:cBhvr additive="base">
                                        <p:cTn id="55" dur="500" fill="hold"/>
                                        <p:tgtEl>
                                          <p:spTgt spid="62468">
                                            <p:txEl>
                                              <p:pRg st="6" end="6"/>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62468">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62468">
                                            <p:txEl>
                                              <p:pRg st="7" end="7"/>
                                            </p:txEl>
                                          </p:spTgt>
                                        </p:tgtEl>
                                        <p:attrNameLst>
                                          <p:attrName>style.visibility</p:attrName>
                                        </p:attrNameLst>
                                      </p:cBhvr>
                                      <p:to>
                                        <p:strVal val="visible"/>
                                      </p:to>
                                    </p:set>
                                    <p:anim calcmode="lin" valueType="num">
                                      <p:cBhvr additive="base">
                                        <p:cTn id="61" dur="500" fill="hold"/>
                                        <p:tgtEl>
                                          <p:spTgt spid="62468">
                                            <p:txEl>
                                              <p:pRg st="7" end="7"/>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62468">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animBg="1" autoUpdateAnimBg="0"/>
      <p:bldP spid="62468"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7" name="Slide Number Placeholder 5"/>
          <p:cNvSpPr>
            <a:spLocks noGrp="1"/>
          </p:cNvSpPr>
          <p:nvPr>
            <p:ph type="sldNum" sz="quarter" idx="12"/>
          </p:nvPr>
        </p:nvSpPr>
        <p:spPr>
          <a:noFill/>
        </p:spPr>
        <p:txBody>
          <a:bodyPr/>
          <a:lstStyle/>
          <a:p>
            <a:r>
              <a:rPr lang="en-US" smtClean="0">
                <a:cs typeface="Arial" charset="0"/>
              </a:rPr>
              <a:t>Slide </a:t>
            </a:r>
            <a:fld id="{905C8402-4848-4CAF-917B-A98C40A7A78D}" type="slidenum">
              <a:rPr lang="en-US" smtClean="0">
                <a:cs typeface="Arial" charset="0"/>
              </a:rPr>
              <a:pPr/>
              <a:t>5</a:t>
            </a:fld>
            <a:endParaRPr lang="en-US" smtClean="0">
              <a:cs typeface="Arial" charset="0"/>
            </a:endParaRPr>
          </a:p>
        </p:txBody>
      </p:sp>
      <p:sp>
        <p:nvSpPr>
          <p:cNvPr id="63491" name="Rectangle 3"/>
          <p:cNvSpPr>
            <a:spLocks noGrp="1" noChangeArrowheads="1"/>
          </p:cNvSpPr>
          <p:nvPr>
            <p:ph type="title"/>
          </p:nvPr>
        </p:nvSpPr>
        <p:spPr bwMode="auto">
          <a:xfrm>
            <a:off x="685800" y="1066800"/>
            <a:ext cx="7772400" cy="685800"/>
          </a:xfrm>
          <a:noFill/>
          <a:ln>
            <a:miter lim="800000"/>
            <a:headEnd/>
            <a:tailEnd/>
          </a:ln>
        </p:spPr>
        <p:txBody>
          <a:bodyPr vert="horz" wrap="square" lIns="91440" tIns="45720" rIns="91440" bIns="45720" numCol="1" anchor="t" anchorCtr="0" compatLnSpc="1">
            <a:prstTxWarp prst="textNoShape">
              <a:avLst/>
            </a:prstTxWarp>
          </a:bodyPr>
          <a:lstStyle/>
          <a:p>
            <a:pPr algn="ctr"/>
            <a:r>
              <a:rPr lang="en-GB" i="1" smtClean="0">
                <a:solidFill>
                  <a:srgbClr val="FF0000"/>
                </a:solidFill>
                <a:latin typeface="Arial" charset="0"/>
              </a:rPr>
              <a:t>Generic Initiatives/Programmes</a:t>
            </a:r>
          </a:p>
        </p:txBody>
      </p:sp>
      <p:sp>
        <p:nvSpPr>
          <p:cNvPr id="63492" name="Rectangle 4"/>
          <p:cNvSpPr>
            <a:spLocks noGrp="1" noChangeArrowheads="1"/>
          </p:cNvSpPr>
          <p:nvPr>
            <p:ph type="body" idx="1"/>
          </p:nvPr>
        </p:nvSpPr>
        <p:spPr/>
        <p:txBody>
          <a:bodyPr/>
          <a:lstStyle/>
          <a:p>
            <a:endParaRPr lang="en-GB" sz="2800" smtClean="0"/>
          </a:p>
          <a:p>
            <a:pPr>
              <a:buClr>
                <a:srgbClr val="FF0066"/>
              </a:buClr>
              <a:buFont typeface="Wingdings" pitchFamily="2" charset="2"/>
              <a:buChar char="§"/>
            </a:pPr>
            <a:r>
              <a:rPr lang="en-GB" sz="2400" smtClean="0">
                <a:latin typeface="Arial" charset="0"/>
              </a:rPr>
              <a:t>Grant support</a:t>
            </a:r>
          </a:p>
          <a:p>
            <a:pPr lvl="1">
              <a:buClr>
                <a:srgbClr val="FF0066"/>
              </a:buClr>
              <a:buFont typeface="Wingdings" pitchFamily="2" charset="2"/>
              <a:buChar char="§"/>
            </a:pPr>
            <a:r>
              <a:rPr lang="en-GB" sz="2000" smtClean="0">
                <a:latin typeface="Arial" charset="0"/>
              </a:rPr>
              <a:t>Land grant – Urban development grants – Urban regeneration grants</a:t>
            </a:r>
          </a:p>
          <a:p>
            <a:pPr>
              <a:buClr>
                <a:srgbClr val="FF0066"/>
              </a:buClr>
              <a:buFont typeface="Wingdings" pitchFamily="2" charset="2"/>
              <a:buChar char="§"/>
            </a:pPr>
            <a:r>
              <a:rPr lang="en-GB" sz="2400" smtClean="0">
                <a:latin typeface="Arial" charset="0"/>
              </a:rPr>
              <a:t>Relaxation of Regulation</a:t>
            </a:r>
          </a:p>
          <a:p>
            <a:pPr lvl="1">
              <a:buClr>
                <a:srgbClr val="FF0066"/>
              </a:buClr>
              <a:buFont typeface="Wingdings" pitchFamily="2" charset="2"/>
              <a:buChar char="§"/>
            </a:pPr>
            <a:r>
              <a:rPr lang="en-GB" sz="2000" smtClean="0">
                <a:latin typeface="Arial" charset="0"/>
              </a:rPr>
              <a:t>Enterprise zones</a:t>
            </a:r>
          </a:p>
          <a:p>
            <a:pPr>
              <a:buClr>
                <a:srgbClr val="FF0066"/>
              </a:buClr>
              <a:buFont typeface="Wingdings" pitchFamily="2" charset="2"/>
              <a:buChar char="§"/>
            </a:pPr>
            <a:r>
              <a:rPr lang="en-GB" sz="2400" smtClean="0">
                <a:latin typeface="Arial" charset="0"/>
              </a:rPr>
              <a:t>Urban Development Agencies</a:t>
            </a:r>
          </a:p>
          <a:p>
            <a:pPr lvl="1">
              <a:buClr>
                <a:srgbClr val="FF0066"/>
              </a:buClr>
              <a:buFont typeface="Wingdings" pitchFamily="2" charset="2"/>
              <a:buChar char="§"/>
            </a:pPr>
            <a:r>
              <a:rPr lang="en-GB" sz="2000" smtClean="0">
                <a:latin typeface="Arial" charset="0"/>
              </a:rPr>
              <a:t>UDC – English partnerships</a:t>
            </a:r>
          </a:p>
          <a:p>
            <a:pPr>
              <a:buClr>
                <a:srgbClr val="FF0066"/>
              </a:buClr>
              <a:buFont typeface="Wingdings" pitchFamily="2" charset="2"/>
              <a:buChar char="§"/>
            </a:pPr>
            <a:r>
              <a:rPr lang="en-GB" sz="2400" smtClean="0">
                <a:latin typeface="Arial" charset="0"/>
              </a:rPr>
              <a:t>Integrated approaches</a:t>
            </a:r>
          </a:p>
          <a:p>
            <a:pPr lvl="1">
              <a:buClr>
                <a:srgbClr val="FF0066"/>
              </a:buClr>
              <a:buFont typeface="Wingdings" pitchFamily="2" charset="2"/>
              <a:buChar char="§"/>
            </a:pPr>
            <a:r>
              <a:rPr lang="en-GB" sz="2000" smtClean="0">
                <a:latin typeface="Arial" charset="0"/>
              </a:rPr>
              <a:t>CATs, Task Forces</a:t>
            </a:r>
          </a:p>
        </p:txBody>
      </p:sp>
      <p:sp>
        <p:nvSpPr>
          <p:cNvPr id="24580"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(RALE) </a:t>
            </a:r>
          </a:p>
          <a:p>
            <a:r>
              <a:rPr lang="en-GB" sz="1100" i="1" smtClean="0">
                <a:solidFill>
                  <a:srgbClr val="339966"/>
                </a:solidFill>
                <a:latin typeface="Arial" charset="0"/>
                <a:cs typeface="Arial" charset="0"/>
              </a:rPr>
              <a:t>Lecture slides – Lecture 9b</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3491"/>
                                        </p:tgtEl>
                                        <p:attrNameLst>
                                          <p:attrName>style.visibility</p:attrName>
                                        </p:attrNameLst>
                                      </p:cBhvr>
                                      <p:to>
                                        <p:strVal val="visible"/>
                                      </p:to>
                                    </p:set>
                                    <p:anim calcmode="lin" valueType="num">
                                      <p:cBhvr additive="base">
                                        <p:cTn id="7" dur="500" fill="hold"/>
                                        <p:tgtEl>
                                          <p:spTgt spid="63491"/>
                                        </p:tgtEl>
                                        <p:attrNameLst>
                                          <p:attrName>ppt_x</p:attrName>
                                        </p:attrNameLst>
                                      </p:cBhvr>
                                      <p:tavLst>
                                        <p:tav tm="0">
                                          <p:val>
                                            <p:strVal val="0-#ppt_w/2"/>
                                          </p:val>
                                        </p:tav>
                                        <p:tav tm="100000">
                                          <p:val>
                                            <p:strVal val="#ppt_x"/>
                                          </p:val>
                                        </p:tav>
                                      </p:tavLst>
                                    </p:anim>
                                    <p:anim calcmode="lin" valueType="num">
                                      <p:cBhvr additive="base">
                                        <p:cTn id="8" dur="500" fill="hold"/>
                                        <p:tgtEl>
                                          <p:spTgt spid="6349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3492">
                                            <p:txEl>
                                              <p:pRg st="1" end="1"/>
                                            </p:txEl>
                                          </p:spTgt>
                                        </p:tgtEl>
                                        <p:attrNameLst>
                                          <p:attrName>style.visibility</p:attrName>
                                        </p:attrNameLst>
                                      </p:cBhvr>
                                      <p:to>
                                        <p:strVal val="visible"/>
                                      </p:to>
                                    </p:set>
                                    <p:anim calcmode="lin" valueType="num">
                                      <p:cBhvr additive="base">
                                        <p:cTn id="13" dur="500" fill="hold"/>
                                        <p:tgtEl>
                                          <p:spTgt spid="6349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3492">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63492">
                                            <p:txEl>
                                              <p:pRg st="2" end="2"/>
                                            </p:txEl>
                                          </p:spTgt>
                                        </p:tgtEl>
                                        <p:attrNameLst>
                                          <p:attrName>style.visibility</p:attrName>
                                        </p:attrNameLst>
                                      </p:cBhvr>
                                      <p:to>
                                        <p:strVal val="visible"/>
                                      </p:to>
                                    </p:set>
                                    <p:anim calcmode="lin" valueType="num">
                                      <p:cBhvr additive="base">
                                        <p:cTn id="17" dur="500" fill="hold"/>
                                        <p:tgtEl>
                                          <p:spTgt spid="63492">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349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63492">
                                            <p:txEl>
                                              <p:pRg st="3" end="3"/>
                                            </p:txEl>
                                          </p:spTgt>
                                        </p:tgtEl>
                                        <p:attrNameLst>
                                          <p:attrName>style.visibility</p:attrName>
                                        </p:attrNameLst>
                                      </p:cBhvr>
                                      <p:to>
                                        <p:strVal val="visible"/>
                                      </p:to>
                                    </p:set>
                                    <p:anim calcmode="lin" valueType="num">
                                      <p:cBhvr additive="base">
                                        <p:cTn id="23" dur="500" fill="hold"/>
                                        <p:tgtEl>
                                          <p:spTgt spid="63492">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3492">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63492">
                                            <p:txEl>
                                              <p:pRg st="4" end="4"/>
                                            </p:txEl>
                                          </p:spTgt>
                                        </p:tgtEl>
                                        <p:attrNameLst>
                                          <p:attrName>style.visibility</p:attrName>
                                        </p:attrNameLst>
                                      </p:cBhvr>
                                      <p:to>
                                        <p:strVal val="visible"/>
                                      </p:to>
                                    </p:set>
                                    <p:anim calcmode="lin" valueType="num">
                                      <p:cBhvr additive="base">
                                        <p:cTn id="27" dur="500" fill="hold"/>
                                        <p:tgtEl>
                                          <p:spTgt spid="63492">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349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63492">
                                            <p:txEl>
                                              <p:pRg st="5" end="5"/>
                                            </p:txEl>
                                          </p:spTgt>
                                        </p:tgtEl>
                                        <p:attrNameLst>
                                          <p:attrName>style.visibility</p:attrName>
                                        </p:attrNameLst>
                                      </p:cBhvr>
                                      <p:to>
                                        <p:strVal val="visible"/>
                                      </p:to>
                                    </p:set>
                                    <p:anim calcmode="lin" valueType="num">
                                      <p:cBhvr additive="base">
                                        <p:cTn id="33" dur="500" fill="hold"/>
                                        <p:tgtEl>
                                          <p:spTgt spid="63492">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3492">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63492">
                                            <p:txEl>
                                              <p:pRg st="6" end="6"/>
                                            </p:txEl>
                                          </p:spTgt>
                                        </p:tgtEl>
                                        <p:attrNameLst>
                                          <p:attrName>style.visibility</p:attrName>
                                        </p:attrNameLst>
                                      </p:cBhvr>
                                      <p:to>
                                        <p:strVal val="visible"/>
                                      </p:to>
                                    </p:set>
                                    <p:anim calcmode="lin" valueType="num">
                                      <p:cBhvr additive="base">
                                        <p:cTn id="37" dur="500" fill="hold"/>
                                        <p:tgtEl>
                                          <p:spTgt spid="63492">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349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3492">
                                            <p:txEl>
                                              <p:pRg st="7" end="7"/>
                                            </p:txEl>
                                          </p:spTgt>
                                        </p:tgtEl>
                                        <p:attrNameLst>
                                          <p:attrName>style.visibility</p:attrName>
                                        </p:attrNameLst>
                                      </p:cBhvr>
                                      <p:to>
                                        <p:strVal val="visible"/>
                                      </p:to>
                                    </p:set>
                                    <p:anim calcmode="lin" valueType="num">
                                      <p:cBhvr additive="base">
                                        <p:cTn id="43" dur="500" fill="hold"/>
                                        <p:tgtEl>
                                          <p:spTgt spid="63492">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3492">
                                            <p:txEl>
                                              <p:pRg st="7" end="7"/>
                                            </p:txEl>
                                          </p:spTgt>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63492">
                                            <p:txEl>
                                              <p:pRg st="8" end="8"/>
                                            </p:txEl>
                                          </p:spTgt>
                                        </p:tgtEl>
                                        <p:attrNameLst>
                                          <p:attrName>style.visibility</p:attrName>
                                        </p:attrNameLst>
                                      </p:cBhvr>
                                      <p:to>
                                        <p:strVal val="visible"/>
                                      </p:to>
                                    </p:set>
                                    <p:anim calcmode="lin" valueType="num">
                                      <p:cBhvr additive="base">
                                        <p:cTn id="47" dur="500" fill="hold"/>
                                        <p:tgtEl>
                                          <p:spTgt spid="63492">
                                            <p:txEl>
                                              <p:pRg st="8" end="8"/>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63492">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animBg="1" autoUpdateAnimBg="0"/>
      <p:bldP spid="63492"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5" name="Slide Number Placeholder 5"/>
          <p:cNvSpPr>
            <a:spLocks noGrp="1"/>
          </p:cNvSpPr>
          <p:nvPr>
            <p:ph type="sldNum" sz="quarter" idx="12"/>
          </p:nvPr>
        </p:nvSpPr>
        <p:spPr>
          <a:noFill/>
        </p:spPr>
        <p:txBody>
          <a:bodyPr/>
          <a:lstStyle/>
          <a:p>
            <a:r>
              <a:rPr lang="en-US" smtClean="0">
                <a:cs typeface="Arial" charset="0"/>
              </a:rPr>
              <a:t>Slide </a:t>
            </a:r>
            <a:fld id="{86DFEF2C-3C06-4275-AD0A-D0C9FFB4289F}" type="slidenum">
              <a:rPr lang="en-US" smtClean="0">
                <a:cs typeface="Arial" charset="0"/>
              </a:rPr>
              <a:pPr/>
              <a:t>6</a:t>
            </a:fld>
            <a:endParaRPr lang="en-US" smtClean="0">
              <a:cs typeface="Arial" charset="0"/>
            </a:endParaRPr>
          </a:p>
        </p:txBody>
      </p:sp>
      <p:sp>
        <p:nvSpPr>
          <p:cNvPr id="64515" name="Rectangle 3"/>
          <p:cNvSpPr>
            <a:spLocks noGrp="1" noChangeArrowheads="1"/>
          </p:cNvSpPr>
          <p:nvPr>
            <p:ph type="title"/>
          </p:nvPr>
        </p:nvSpPr>
        <p:spPr bwMode="auto">
          <a:xfrm>
            <a:off x="685800" y="990600"/>
            <a:ext cx="7772400" cy="685800"/>
          </a:xfrm>
          <a:noFill/>
          <a:ln>
            <a:miter lim="800000"/>
            <a:headEnd/>
            <a:tailEnd/>
          </a:ln>
        </p:spPr>
        <p:txBody>
          <a:bodyPr vert="horz" wrap="square" lIns="91440" tIns="45720" rIns="91440" bIns="45720" numCol="1" anchor="t" anchorCtr="0" compatLnSpc="1">
            <a:prstTxWarp prst="textNoShape">
              <a:avLst/>
            </a:prstTxWarp>
          </a:bodyPr>
          <a:lstStyle/>
          <a:p>
            <a:r>
              <a:rPr lang="en-GB" smtClean="0">
                <a:solidFill>
                  <a:srgbClr val="FF0000"/>
                </a:solidFill>
                <a:latin typeface="Arial" charset="0"/>
              </a:rPr>
              <a:t>Competitive Bidding and Funding</a:t>
            </a:r>
          </a:p>
        </p:txBody>
      </p:sp>
      <p:sp>
        <p:nvSpPr>
          <p:cNvPr id="64516" name="Rectangle 4"/>
          <p:cNvSpPr>
            <a:spLocks noGrp="1" noChangeArrowheads="1"/>
          </p:cNvSpPr>
          <p:nvPr>
            <p:ph type="body" idx="1"/>
          </p:nvPr>
        </p:nvSpPr>
        <p:spPr/>
        <p:txBody>
          <a:bodyPr/>
          <a:lstStyle/>
          <a:p>
            <a:pPr>
              <a:lnSpc>
                <a:spcPct val="90000"/>
              </a:lnSpc>
            </a:pPr>
            <a:endParaRPr lang="en-GB" sz="2800" smtClean="0">
              <a:latin typeface="Arial" charset="0"/>
            </a:endParaRPr>
          </a:p>
          <a:p>
            <a:pPr>
              <a:lnSpc>
                <a:spcPct val="90000"/>
              </a:lnSpc>
              <a:buFont typeface="Monotype Sorts"/>
              <a:buNone/>
            </a:pPr>
            <a:r>
              <a:rPr lang="en-GB" sz="2400" b="1" smtClean="0">
                <a:solidFill>
                  <a:srgbClr val="FF0000"/>
                </a:solidFill>
                <a:latin typeface="Arial" charset="0"/>
              </a:rPr>
              <a:t>Picking winners</a:t>
            </a:r>
          </a:p>
          <a:p>
            <a:pPr lvl="1">
              <a:lnSpc>
                <a:spcPct val="90000"/>
              </a:lnSpc>
              <a:buClr>
                <a:srgbClr val="FF0066"/>
              </a:buClr>
              <a:buFont typeface="Wingdings" pitchFamily="2" charset="2"/>
              <a:buChar char="§"/>
            </a:pPr>
            <a:r>
              <a:rPr lang="en-GB" sz="1800" b="1" smtClean="0">
                <a:latin typeface="Arial" charset="0"/>
              </a:rPr>
              <a:t>City Challenge</a:t>
            </a:r>
          </a:p>
          <a:p>
            <a:pPr lvl="1">
              <a:lnSpc>
                <a:spcPct val="90000"/>
              </a:lnSpc>
              <a:buClr>
                <a:srgbClr val="FF0066"/>
              </a:buClr>
              <a:buFont typeface="Wingdings" pitchFamily="2" charset="2"/>
              <a:buChar char="§"/>
            </a:pPr>
            <a:r>
              <a:rPr lang="en-GB" sz="1800" b="1" smtClean="0">
                <a:latin typeface="Arial" charset="0"/>
              </a:rPr>
              <a:t>Single Regeneration Budget</a:t>
            </a:r>
          </a:p>
          <a:p>
            <a:pPr>
              <a:lnSpc>
                <a:spcPct val="90000"/>
              </a:lnSpc>
              <a:buFont typeface="Monotype Sorts"/>
              <a:buNone/>
            </a:pPr>
            <a:endParaRPr lang="en-GB" sz="2400" b="1" i="1" smtClean="0">
              <a:solidFill>
                <a:srgbClr val="FF0000"/>
              </a:solidFill>
              <a:latin typeface="Arial" charset="0"/>
            </a:endParaRPr>
          </a:p>
          <a:p>
            <a:pPr>
              <a:lnSpc>
                <a:spcPct val="90000"/>
              </a:lnSpc>
              <a:buFont typeface="Monotype Sorts"/>
              <a:buNone/>
            </a:pPr>
            <a:r>
              <a:rPr lang="en-GB" sz="2400" b="1" i="1" smtClean="0">
                <a:solidFill>
                  <a:srgbClr val="FF0000"/>
                </a:solidFill>
                <a:latin typeface="Arial" charset="0"/>
              </a:rPr>
              <a:t>Future</a:t>
            </a:r>
          </a:p>
          <a:p>
            <a:pPr lvl="1">
              <a:lnSpc>
                <a:spcPct val="90000"/>
              </a:lnSpc>
              <a:buClr>
                <a:srgbClr val="FF0066"/>
              </a:buClr>
              <a:buFont typeface="Wingdings" pitchFamily="2" charset="2"/>
              <a:buChar char="§"/>
            </a:pPr>
            <a:r>
              <a:rPr lang="en-GB" sz="1800" b="1" smtClean="0">
                <a:latin typeface="Arial" charset="0"/>
              </a:rPr>
              <a:t>Broad range of partners</a:t>
            </a:r>
          </a:p>
          <a:p>
            <a:pPr lvl="1">
              <a:lnSpc>
                <a:spcPct val="90000"/>
              </a:lnSpc>
              <a:buClr>
                <a:srgbClr val="FF0066"/>
              </a:buClr>
              <a:buFont typeface="Wingdings" pitchFamily="2" charset="2"/>
              <a:buChar char="§"/>
            </a:pPr>
            <a:r>
              <a:rPr lang="en-GB" sz="1800" b="1" smtClean="0">
                <a:latin typeface="Arial" charset="0"/>
              </a:rPr>
              <a:t>Needs of locals</a:t>
            </a:r>
          </a:p>
          <a:p>
            <a:pPr lvl="1">
              <a:lnSpc>
                <a:spcPct val="90000"/>
              </a:lnSpc>
              <a:buClr>
                <a:srgbClr val="FF0066"/>
              </a:buClr>
              <a:buFont typeface="Wingdings" pitchFamily="2" charset="2"/>
              <a:buChar char="§"/>
            </a:pPr>
            <a:r>
              <a:rPr lang="en-GB" sz="1800" b="1" smtClean="0">
                <a:latin typeface="Arial" charset="0"/>
              </a:rPr>
              <a:t>Effect sectoral changes</a:t>
            </a:r>
          </a:p>
          <a:p>
            <a:pPr lvl="1">
              <a:lnSpc>
                <a:spcPct val="90000"/>
              </a:lnSpc>
              <a:buClr>
                <a:srgbClr val="FF0066"/>
              </a:buClr>
              <a:buFont typeface="Wingdings" pitchFamily="2" charset="2"/>
              <a:buChar char="§"/>
            </a:pPr>
            <a:r>
              <a:rPr lang="en-GB" sz="1800" b="1" smtClean="0">
                <a:latin typeface="Arial" charset="0"/>
              </a:rPr>
              <a:t>Demonstrate innovation</a:t>
            </a:r>
          </a:p>
          <a:p>
            <a:pPr lvl="1">
              <a:lnSpc>
                <a:spcPct val="90000"/>
              </a:lnSpc>
              <a:buClr>
                <a:srgbClr val="FF0066"/>
              </a:buClr>
              <a:buFont typeface="Wingdings" pitchFamily="2" charset="2"/>
              <a:buChar char="§"/>
            </a:pPr>
            <a:r>
              <a:rPr lang="en-GB" sz="1800" b="1" smtClean="0">
                <a:latin typeface="Arial" charset="0"/>
              </a:rPr>
              <a:t>Tangible benefits</a:t>
            </a:r>
          </a:p>
          <a:p>
            <a:pPr lvl="1">
              <a:lnSpc>
                <a:spcPct val="90000"/>
              </a:lnSpc>
              <a:buClr>
                <a:srgbClr val="FF0066"/>
              </a:buClr>
              <a:buFont typeface="Wingdings" pitchFamily="2" charset="2"/>
              <a:buChar char="§"/>
            </a:pPr>
            <a:r>
              <a:rPr lang="en-GB" sz="1800" b="1" smtClean="0">
                <a:latin typeface="Arial" charset="0"/>
              </a:rPr>
              <a:t>Replicate</a:t>
            </a:r>
          </a:p>
        </p:txBody>
      </p:sp>
      <p:pic>
        <p:nvPicPr>
          <p:cNvPr id="64520" name="Picture 8" descr="C:\WINDOWS\Application Data\Microsoft\Media Catalog\Downloaded Clips\cl71\j0283210.gif"/>
          <p:cNvPicPr>
            <a:picLocks noChangeAspect="1" noChangeArrowheads="1" noCrop="1"/>
          </p:cNvPicPr>
          <p:nvPr/>
        </p:nvPicPr>
        <p:blipFill>
          <a:blip r:embed="rId3"/>
          <a:srcRect/>
          <a:stretch>
            <a:fillRect/>
          </a:stretch>
        </p:blipFill>
        <p:spPr bwMode="auto">
          <a:xfrm>
            <a:off x="5715000" y="2362200"/>
            <a:ext cx="2547938" cy="2492375"/>
          </a:xfrm>
          <a:prstGeom prst="rect">
            <a:avLst/>
          </a:prstGeom>
          <a:noFill/>
          <a:ln w="9525">
            <a:noFill/>
            <a:miter lim="800000"/>
            <a:headEnd/>
            <a:tailEnd/>
          </a:ln>
        </p:spPr>
      </p:pic>
      <p:sp>
        <p:nvSpPr>
          <p:cNvPr id="26629"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(RALE) </a:t>
            </a:r>
          </a:p>
          <a:p>
            <a:r>
              <a:rPr lang="en-GB" sz="1100" i="1" smtClean="0">
                <a:solidFill>
                  <a:srgbClr val="339966"/>
                </a:solidFill>
                <a:latin typeface="Arial" charset="0"/>
                <a:cs typeface="Arial" charset="0"/>
              </a:rPr>
              <a:t>Lecture slides – Lecture 9b</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4515"/>
                                        </p:tgtEl>
                                        <p:attrNameLst>
                                          <p:attrName>style.visibility</p:attrName>
                                        </p:attrNameLst>
                                      </p:cBhvr>
                                      <p:to>
                                        <p:strVal val="visible"/>
                                      </p:to>
                                    </p:set>
                                    <p:anim calcmode="lin" valueType="num">
                                      <p:cBhvr additive="base">
                                        <p:cTn id="7" dur="500" fill="hold"/>
                                        <p:tgtEl>
                                          <p:spTgt spid="64515"/>
                                        </p:tgtEl>
                                        <p:attrNameLst>
                                          <p:attrName>ppt_x</p:attrName>
                                        </p:attrNameLst>
                                      </p:cBhvr>
                                      <p:tavLst>
                                        <p:tav tm="0">
                                          <p:val>
                                            <p:strVal val="0-#ppt_w/2"/>
                                          </p:val>
                                        </p:tav>
                                        <p:tav tm="100000">
                                          <p:val>
                                            <p:strVal val="#ppt_x"/>
                                          </p:val>
                                        </p:tav>
                                      </p:tavLst>
                                    </p:anim>
                                    <p:anim calcmode="lin" valueType="num">
                                      <p:cBhvr additive="base">
                                        <p:cTn id="8" dur="500" fill="hold"/>
                                        <p:tgtEl>
                                          <p:spTgt spid="645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4520"/>
                                        </p:tgtEl>
                                        <p:attrNameLst>
                                          <p:attrName>style.visibility</p:attrName>
                                        </p:attrNameLst>
                                      </p:cBhvr>
                                      <p:to>
                                        <p:strVal val="visible"/>
                                      </p:to>
                                    </p:set>
                                    <p:anim calcmode="lin" valueType="num">
                                      <p:cBhvr additive="base">
                                        <p:cTn id="13" dur="500" fill="hold"/>
                                        <p:tgtEl>
                                          <p:spTgt spid="64520"/>
                                        </p:tgtEl>
                                        <p:attrNameLst>
                                          <p:attrName>ppt_x</p:attrName>
                                        </p:attrNameLst>
                                      </p:cBhvr>
                                      <p:tavLst>
                                        <p:tav tm="0">
                                          <p:val>
                                            <p:strVal val="0-#ppt_w/2"/>
                                          </p:val>
                                        </p:tav>
                                        <p:tav tm="100000">
                                          <p:val>
                                            <p:strVal val="#ppt_x"/>
                                          </p:val>
                                        </p:tav>
                                      </p:tavLst>
                                    </p:anim>
                                    <p:anim calcmode="lin" valueType="num">
                                      <p:cBhvr additive="base">
                                        <p:cTn id="14" dur="500" fill="hold"/>
                                        <p:tgtEl>
                                          <p:spTgt spid="6452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4516">
                                            <p:txEl>
                                              <p:pRg st="1" end="1"/>
                                            </p:txEl>
                                          </p:spTgt>
                                        </p:tgtEl>
                                        <p:attrNameLst>
                                          <p:attrName>style.visibility</p:attrName>
                                        </p:attrNameLst>
                                      </p:cBhvr>
                                      <p:to>
                                        <p:strVal val="visible"/>
                                      </p:to>
                                    </p:set>
                                    <p:anim calcmode="lin" valueType="num">
                                      <p:cBhvr additive="base">
                                        <p:cTn id="19" dur="500" fill="hold"/>
                                        <p:tgtEl>
                                          <p:spTgt spid="64516">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4516">
                                            <p:txEl>
                                              <p:pRg st="1" end="1"/>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4516">
                                            <p:txEl>
                                              <p:pRg st="2" end="2"/>
                                            </p:txEl>
                                          </p:spTgt>
                                        </p:tgtEl>
                                        <p:attrNameLst>
                                          <p:attrName>style.visibility</p:attrName>
                                        </p:attrNameLst>
                                      </p:cBhvr>
                                      <p:to>
                                        <p:strVal val="visible"/>
                                      </p:to>
                                    </p:set>
                                    <p:anim calcmode="lin" valueType="num">
                                      <p:cBhvr additive="base">
                                        <p:cTn id="23" dur="500" fill="hold"/>
                                        <p:tgtEl>
                                          <p:spTgt spid="64516">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4516">
                                            <p:txEl>
                                              <p:pRg st="2" end="2"/>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64516">
                                            <p:txEl>
                                              <p:pRg st="3" end="3"/>
                                            </p:txEl>
                                          </p:spTgt>
                                        </p:tgtEl>
                                        <p:attrNameLst>
                                          <p:attrName>style.visibility</p:attrName>
                                        </p:attrNameLst>
                                      </p:cBhvr>
                                      <p:to>
                                        <p:strVal val="visible"/>
                                      </p:to>
                                    </p:set>
                                    <p:anim calcmode="lin" valueType="num">
                                      <p:cBhvr additive="base">
                                        <p:cTn id="27" dur="500" fill="hold"/>
                                        <p:tgtEl>
                                          <p:spTgt spid="64516">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451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64516">
                                            <p:txEl>
                                              <p:pRg st="5" end="5"/>
                                            </p:txEl>
                                          </p:spTgt>
                                        </p:tgtEl>
                                        <p:attrNameLst>
                                          <p:attrName>style.visibility</p:attrName>
                                        </p:attrNameLst>
                                      </p:cBhvr>
                                      <p:to>
                                        <p:strVal val="visible"/>
                                      </p:to>
                                    </p:set>
                                    <p:anim calcmode="lin" valueType="num">
                                      <p:cBhvr additive="base">
                                        <p:cTn id="33" dur="500" fill="hold"/>
                                        <p:tgtEl>
                                          <p:spTgt spid="64516">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4516">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64516">
                                            <p:txEl>
                                              <p:pRg st="6" end="6"/>
                                            </p:txEl>
                                          </p:spTgt>
                                        </p:tgtEl>
                                        <p:attrNameLst>
                                          <p:attrName>style.visibility</p:attrName>
                                        </p:attrNameLst>
                                      </p:cBhvr>
                                      <p:to>
                                        <p:strVal val="visible"/>
                                      </p:to>
                                    </p:set>
                                    <p:anim calcmode="lin" valueType="num">
                                      <p:cBhvr additive="base">
                                        <p:cTn id="37" dur="500" fill="hold"/>
                                        <p:tgtEl>
                                          <p:spTgt spid="64516">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4516">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64516">
                                            <p:txEl>
                                              <p:pRg st="7" end="7"/>
                                            </p:txEl>
                                          </p:spTgt>
                                        </p:tgtEl>
                                        <p:attrNameLst>
                                          <p:attrName>style.visibility</p:attrName>
                                        </p:attrNameLst>
                                      </p:cBhvr>
                                      <p:to>
                                        <p:strVal val="visible"/>
                                      </p:to>
                                    </p:set>
                                    <p:anim calcmode="lin" valueType="num">
                                      <p:cBhvr additive="base">
                                        <p:cTn id="41" dur="500" fill="hold"/>
                                        <p:tgtEl>
                                          <p:spTgt spid="64516">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64516">
                                            <p:txEl>
                                              <p:pRg st="7" end="7"/>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64516">
                                            <p:txEl>
                                              <p:pRg st="8" end="8"/>
                                            </p:txEl>
                                          </p:spTgt>
                                        </p:tgtEl>
                                        <p:attrNameLst>
                                          <p:attrName>style.visibility</p:attrName>
                                        </p:attrNameLst>
                                      </p:cBhvr>
                                      <p:to>
                                        <p:strVal val="visible"/>
                                      </p:to>
                                    </p:set>
                                    <p:anim calcmode="lin" valueType="num">
                                      <p:cBhvr additive="base">
                                        <p:cTn id="45" dur="500" fill="hold"/>
                                        <p:tgtEl>
                                          <p:spTgt spid="64516">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64516">
                                            <p:txEl>
                                              <p:pRg st="8" end="8"/>
                                            </p:txEl>
                                          </p:spTgt>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64516">
                                            <p:txEl>
                                              <p:pRg st="9" end="9"/>
                                            </p:txEl>
                                          </p:spTgt>
                                        </p:tgtEl>
                                        <p:attrNameLst>
                                          <p:attrName>style.visibility</p:attrName>
                                        </p:attrNameLst>
                                      </p:cBhvr>
                                      <p:to>
                                        <p:strVal val="visible"/>
                                      </p:to>
                                    </p:set>
                                    <p:anim calcmode="lin" valueType="num">
                                      <p:cBhvr additive="base">
                                        <p:cTn id="49" dur="500" fill="hold"/>
                                        <p:tgtEl>
                                          <p:spTgt spid="64516">
                                            <p:txEl>
                                              <p:pRg st="9" end="9"/>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64516">
                                            <p:txEl>
                                              <p:pRg st="9" end="9"/>
                                            </p:txEl>
                                          </p:spTgt>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64516">
                                            <p:txEl>
                                              <p:pRg st="10" end="10"/>
                                            </p:txEl>
                                          </p:spTgt>
                                        </p:tgtEl>
                                        <p:attrNameLst>
                                          <p:attrName>style.visibility</p:attrName>
                                        </p:attrNameLst>
                                      </p:cBhvr>
                                      <p:to>
                                        <p:strVal val="visible"/>
                                      </p:to>
                                    </p:set>
                                    <p:anim calcmode="lin" valueType="num">
                                      <p:cBhvr additive="base">
                                        <p:cTn id="53" dur="500" fill="hold"/>
                                        <p:tgtEl>
                                          <p:spTgt spid="64516">
                                            <p:txEl>
                                              <p:pRg st="10" end="10"/>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64516">
                                            <p:txEl>
                                              <p:pRg st="10" end="10"/>
                                            </p:txEl>
                                          </p:spTgt>
                                        </p:tgtEl>
                                        <p:attrNameLst>
                                          <p:attrName>ppt_y</p:attrName>
                                        </p:attrNameLst>
                                      </p:cBhvr>
                                      <p:tavLst>
                                        <p:tav tm="0">
                                          <p:val>
                                            <p:strVal val="#ppt_y"/>
                                          </p:val>
                                        </p:tav>
                                        <p:tav tm="100000">
                                          <p:val>
                                            <p:strVal val="#ppt_y"/>
                                          </p:val>
                                        </p:tav>
                                      </p:tavLst>
                                    </p:anim>
                                  </p:childTnLst>
                                </p:cTn>
                              </p:par>
                              <p:par>
                                <p:cTn id="55" presetID="2" presetClass="entr" presetSubtype="8" fill="hold" grpId="0" nodeType="withEffect">
                                  <p:stCondLst>
                                    <p:cond delay="0"/>
                                  </p:stCondLst>
                                  <p:childTnLst>
                                    <p:set>
                                      <p:cBhvr>
                                        <p:cTn id="56" dur="1" fill="hold">
                                          <p:stCondLst>
                                            <p:cond delay="0"/>
                                          </p:stCondLst>
                                        </p:cTn>
                                        <p:tgtEl>
                                          <p:spTgt spid="64516">
                                            <p:txEl>
                                              <p:pRg st="11" end="11"/>
                                            </p:txEl>
                                          </p:spTgt>
                                        </p:tgtEl>
                                        <p:attrNameLst>
                                          <p:attrName>style.visibility</p:attrName>
                                        </p:attrNameLst>
                                      </p:cBhvr>
                                      <p:to>
                                        <p:strVal val="visible"/>
                                      </p:to>
                                    </p:set>
                                    <p:anim calcmode="lin" valueType="num">
                                      <p:cBhvr additive="base">
                                        <p:cTn id="57" dur="500" fill="hold"/>
                                        <p:tgtEl>
                                          <p:spTgt spid="64516">
                                            <p:txEl>
                                              <p:pRg st="11" end="11"/>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64516">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animBg="1" autoUpdateAnimBg="0"/>
      <p:bldP spid="64516"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Slide Number Placeholder 5"/>
          <p:cNvSpPr>
            <a:spLocks noGrp="1"/>
          </p:cNvSpPr>
          <p:nvPr>
            <p:ph type="sldNum" sz="quarter" idx="12"/>
          </p:nvPr>
        </p:nvSpPr>
        <p:spPr>
          <a:noFill/>
        </p:spPr>
        <p:txBody>
          <a:bodyPr/>
          <a:lstStyle/>
          <a:p>
            <a:r>
              <a:rPr lang="en-US" smtClean="0">
                <a:cs typeface="Arial" charset="0"/>
              </a:rPr>
              <a:t>Slide </a:t>
            </a:r>
            <a:fld id="{3AA64629-D8E5-4620-BEAB-83706281D081}" type="slidenum">
              <a:rPr lang="en-US" smtClean="0">
                <a:cs typeface="Arial" charset="0"/>
              </a:rPr>
              <a:pPr/>
              <a:t>7</a:t>
            </a:fld>
            <a:endParaRPr lang="en-US" smtClean="0">
              <a:cs typeface="Arial" charset="0"/>
            </a:endParaRPr>
          </a:p>
        </p:txBody>
      </p:sp>
      <p:sp>
        <p:nvSpPr>
          <p:cNvPr id="71684" name="Rectangle 4"/>
          <p:cNvSpPr>
            <a:spLocks noGrp="1" noChangeArrowheads="1"/>
          </p:cNvSpPr>
          <p:nvPr>
            <p:ph type="title"/>
          </p:nvPr>
        </p:nvSpPr>
        <p:spPr bwMode="auto">
          <a:xfrm>
            <a:off x="685800" y="838200"/>
            <a:ext cx="7772400" cy="762000"/>
          </a:xfrm>
          <a:noFill/>
          <a:ln>
            <a:miter lim="800000"/>
            <a:headEnd/>
            <a:tailEnd/>
          </a:ln>
        </p:spPr>
        <p:txBody>
          <a:bodyPr vert="horz" wrap="square" lIns="91440" tIns="45720" rIns="91440" bIns="45720" numCol="1" anchor="t" anchorCtr="0" compatLnSpc="1">
            <a:prstTxWarp prst="textNoShape">
              <a:avLst/>
            </a:prstTxWarp>
          </a:bodyPr>
          <a:lstStyle/>
          <a:p>
            <a:pPr algn="ctr"/>
            <a:r>
              <a:rPr lang="en-GB" i="1" smtClean="0">
                <a:solidFill>
                  <a:srgbClr val="FF0000"/>
                </a:solidFill>
                <a:latin typeface="Arial" charset="0"/>
              </a:rPr>
              <a:t>Physical regeneration</a:t>
            </a:r>
          </a:p>
        </p:txBody>
      </p:sp>
      <p:sp>
        <p:nvSpPr>
          <p:cNvPr id="71685" name="Rectangle 5"/>
          <p:cNvSpPr>
            <a:spLocks noGrp="1" noChangeArrowheads="1"/>
          </p:cNvSpPr>
          <p:nvPr>
            <p:ph type="body" idx="1"/>
          </p:nvPr>
        </p:nvSpPr>
        <p:spPr/>
        <p:txBody>
          <a:bodyPr/>
          <a:lstStyle/>
          <a:p>
            <a:pPr>
              <a:lnSpc>
                <a:spcPct val="90000"/>
              </a:lnSpc>
              <a:buFont typeface="Monotype Sorts"/>
              <a:buNone/>
            </a:pPr>
            <a:r>
              <a:rPr lang="en-GB" sz="2800" b="1" i="1" smtClean="0">
                <a:solidFill>
                  <a:srgbClr val="FF0000"/>
                </a:solidFill>
                <a:latin typeface="Arial" charset="0"/>
              </a:rPr>
              <a:t>Role of Physical Regeneration</a:t>
            </a:r>
          </a:p>
          <a:p>
            <a:pPr lvl="1">
              <a:lnSpc>
                <a:spcPct val="90000"/>
              </a:lnSpc>
              <a:buClr>
                <a:srgbClr val="FF0066"/>
              </a:buClr>
              <a:buFont typeface="Wingdings" pitchFamily="2" charset="2"/>
              <a:buChar char="§"/>
            </a:pPr>
            <a:r>
              <a:rPr lang="en-GB" sz="2000" smtClean="0">
                <a:latin typeface="Arial" charset="0"/>
              </a:rPr>
              <a:t>Removing constraints</a:t>
            </a:r>
          </a:p>
          <a:p>
            <a:pPr lvl="1">
              <a:lnSpc>
                <a:spcPct val="90000"/>
              </a:lnSpc>
              <a:buClr>
                <a:srgbClr val="FF0066"/>
              </a:buClr>
              <a:buFont typeface="Wingdings" pitchFamily="2" charset="2"/>
              <a:buChar char="§"/>
            </a:pPr>
            <a:r>
              <a:rPr lang="en-GB" sz="2000" smtClean="0">
                <a:latin typeface="Arial" charset="0"/>
              </a:rPr>
              <a:t>Leading the change </a:t>
            </a:r>
          </a:p>
          <a:p>
            <a:pPr lvl="1">
              <a:lnSpc>
                <a:spcPct val="90000"/>
              </a:lnSpc>
              <a:buClr>
                <a:srgbClr val="FF0066"/>
              </a:buClr>
              <a:buFont typeface="Wingdings" pitchFamily="2" charset="2"/>
              <a:buChar char="§"/>
            </a:pPr>
            <a:r>
              <a:rPr lang="en-GB" sz="2000" smtClean="0">
                <a:latin typeface="Arial" charset="0"/>
              </a:rPr>
              <a:t>Building on opportunities</a:t>
            </a:r>
          </a:p>
          <a:p>
            <a:pPr lvl="1">
              <a:lnSpc>
                <a:spcPct val="90000"/>
              </a:lnSpc>
              <a:buClr>
                <a:srgbClr val="FF0066"/>
              </a:buClr>
              <a:buFont typeface="Wingdings" pitchFamily="2" charset="2"/>
              <a:buChar char="§"/>
            </a:pPr>
            <a:r>
              <a:rPr lang="en-GB" sz="2000" smtClean="0">
                <a:latin typeface="Arial" charset="0"/>
              </a:rPr>
              <a:t>Supply-side investments</a:t>
            </a:r>
          </a:p>
          <a:p>
            <a:pPr lvl="1">
              <a:lnSpc>
                <a:spcPct val="90000"/>
              </a:lnSpc>
              <a:buClr>
                <a:srgbClr val="FF0066"/>
              </a:buClr>
              <a:buFont typeface="Wingdings" pitchFamily="2" charset="2"/>
              <a:buChar char="§"/>
            </a:pPr>
            <a:r>
              <a:rPr lang="en-GB" sz="2000" smtClean="0">
                <a:latin typeface="Arial" charset="0"/>
              </a:rPr>
              <a:t>Integrated renewal</a:t>
            </a:r>
          </a:p>
          <a:p>
            <a:pPr lvl="1">
              <a:lnSpc>
                <a:spcPct val="90000"/>
              </a:lnSpc>
              <a:buClr>
                <a:srgbClr val="FF0066"/>
              </a:buClr>
              <a:buFont typeface="Wingdings" pitchFamily="2" charset="2"/>
              <a:buChar char="§"/>
            </a:pPr>
            <a:r>
              <a:rPr lang="en-GB" sz="2000" smtClean="0">
                <a:latin typeface="Arial" charset="0"/>
              </a:rPr>
              <a:t>Avoiding conflict</a:t>
            </a:r>
          </a:p>
          <a:p>
            <a:pPr>
              <a:lnSpc>
                <a:spcPct val="90000"/>
              </a:lnSpc>
              <a:buFont typeface="Monotype Sorts"/>
              <a:buNone/>
            </a:pPr>
            <a:r>
              <a:rPr lang="en-GB" sz="2800" b="1" i="1" smtClean="0">
                <a:solidFill>
                  <a:srgbClr val="FF0000"/>
                </a:solidFill>
                <a:latin typeface="Arial" charset="0"/>
              </a:rPr>
              <a:t>Sustainable development</a:t>
            </a:r>
          </a:p>
          <a:p>
            <a:pPr lvl="1">
              <a:lnSpc>
                <a:spcPct val="90000"/>
              </a:lnSpc>
              <a:buClr>
                <a:srgbClr val="FF0066"/>
              </a:buClr>
              <a:buFont typeface="Wingdings" pitchFamily="2" charset="2"/>
              <a:buChar char="§"/>
            </a:pPr>
            <a:r>
              <a:rPr lang="en-GB" sz="2000" smtClean="0">
                <a:latin typeface="Arial" charset="0"/>
              </a:rPr>
              <a:t>Economic</a:t>
            </a:r>
          </a:p>
          <a:p>
            <a:pPr lvl="1">
              <a:lnSpc>
                <a:spcPct val="90000"/>
              </a:lnSpc>
              <a:buClr>
                <a:srgbClr val="FF0066"/>
              </a:buClr>
              <a:buFont typeface="Wingdings" pitchFamily="2" charset="2"/>
              <a:buChar char="§"/>
            </a:pPr>
            <a:r>
              <a:rPr lang="en-GB" sz="2000" smtClean="0">
                <a:latin typeface="Arial" charset="0"/>
              </a:rPr>
              <a:t>Technical</a:t>
            </a:r>
          </a:p>
          <a:p>
            <a:pPr lvl="1">
              <a:lnSpc>
                <a:spcPct val="90000"/>
              </a:lnSpc>
              <a:buClr>
                <a:srgbClr val="FF0066"/>
              </a:buClr>
              <a:buFont typeface="Wingdings" pitchFamily="2" charset="2"/>
              <a:buChar char="§"/>
            </a:pPr>
            <a:r>
              <a:rPr lang="en-GB" sz="2000" smtClean="0">
                <a:latin typeface="Arial" charset="0"/>
              </a:rPr>
              <a:t>Political</a:t>
            </a:r>
          </a:p>
        </p:txBody>
      </p:sp>
      <p:pic>
        <p:nvPicPr>
          <p:cNvPr id="71686" name="Picture 6" descr="C:\WINDOWS\Application Data\Microsoft\Media Catalog\Downloaded Clips\cl45\j0172621.gif"/>
          <p:cNvPicPr>
            <a:picLocks noChangeAspect="1" noChangeArrowheads="1" noCrop="1"/>
          </p:cNvPicPr>
          <p:nvPr/>
        </p:nvPicPr>
        <p:blipFill>
          <a:blip r:embed="rId3"/>
          <a:srcRect/>
          <a:stretch>
            <a:fillRect/>
          </a:stretch>
        </p:blipFill>
        <p:spPr bwMode="auto">
          <a:xfrm>
            <a:off x="5257800" y="2971800"/>
            <a:ext cx="3370263" cy="1917700"/>
          </a:xfrm>
          <a:prstGeom prst="rect">
            <a:avLst/>
          </a:prstGeom>
          <a:noFill/>
          <a:ln w="9525">
            <a:noFill/>
            <a:miter lim="800000"/>
            <a:headEnd/>
            <a:tailEnd/>
          </a:ln>
        </p:spPr>
      </p:pic>
      <p:sp>
        <p:nvSpPr>
          <p:cNvPr id="28677"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(RALE) </a:t>
            </a:r>
          </a:p>
          <a:p>
            <a:r>
              <a:rPr lang="en-GB" sz="1100" i="1" smtClean="0">
                <a:solidFill>
                  <a:srgbClr val="339966"/>
                </a:solidFill>
                <a:latin typeface="Arial" charset="0"/>
                <a:cs typeface="Arial" charset="0"/>
              </a:rPr>
              <a:t>Lecture slides – Lecture 9b</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anim calcmode="lin" valueType="num">
                                      <p:cBhvr additive="base">
                                        <p:cTn id="7" dur="500" fill="hold"/>
                                        <p:tgtEl>
                                          <p:spTgt spid="71684"/>
                                        </p:tgtEl>
                                        <p:attrNameLst>
                                          <p:attrName>ppt_x</p:attrName>
                                        </p:attrNameLst>
                                      </p:cBhvr>
                                      <p:tavLst>
                                        <p:tav tm="0">
                                          <p:val>
                                            <p:strVal val="0-#ppt_w/2"/>
                                          </p:val>
                                        </p:tav>
                                        <p:tav tm="100000">
                                          <p:val>
                                            <p:strVal val="#ppt_x"/>
                                          </p:val>
                                        </p:tav>
                                      </p:tavLst>
                                    </p:anim>
                                    <p:anim calcmode="lin" valueType="num">
                                      <p:cBhvr additive="base">
                                        <p:cTn id="8" dur="500" fill="hold"/>
                                        <p:tgtEl>
                                          <p:spTgt spid="7168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1686"/>
                                        </p:tgtEl>
                                        <p:attrNameLst>
                                          <p:attrName>style.visibility</p:attrName>
                                        </p:attrNameLst>
                                      </p:cBhvr>
                                      <p:to>
                                        <p:strVal val="visible"/>
                                      </p:to>
                                    </p:set>
                                    <p:anim calcmode="lin" valueType="num">
                                      <p:cBhvr additive="base">
                                        <p:cTn id="13" dur="500" fill="hold"/>
                                        <p:tgtEl>
                                          <p:spTgt spid="71686"/>
                                        </p:tgtEl>
                                        <p:attrNameLst>
                                          <p:attrName>ppt_x</p:attrName>
                                        </p:attrNameLst>
                                      </p:cBhvr>
                                      <p:tavLst>
                                        <p:tav tm="0">
                                          <p:val>
                                            <p:strVal val="0-#ppt_w/2"/>
                                          </p:val>
                                        </p:tav>
                                        <p:tav tm="100000">
                                          <p:val>
                                            <p:strVal val="#ppt_x"/>
                                          </p:val>
                                        </p:tav>
                                      </p:tavLst>
                                    </p:anim>
                                    <p:anim calcmode="lin" valueType="num">
                                      <p:cBhvr additive="base">
                                        <p:cTn id="14" dur="500" fill="hold"/>
                                        <p:tgtEl>
                                          <p:spTgt spid="7168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685">
                                            <p:txEl>
                                              <p:pRg st="0" end="0"/>
                                            </p:txEl>
                                          </p:spTgt>
                                        </p:tgtEl>
                                        <p:attrNameLst>
                                          <p:attrName>style.visibility</p:attrName>
                                        </p:attrNameLst>
                                      </p:cBhvr>
                                      <p:to>
                                        <p:strVal val="visible"/>
                                      </p:to>
                                    </p:set>
                                    <p:anim calcmode="lin" valueType="num">
                                      <p:cBhvr additive="base">
                                        <p:cTn id="19" dur="500" fill="hold"/>
                                        <p:tgtEl>
                                          <p:spTgt spid="71685">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685">
                                            <p:txEl>
                                              <p:pRg st="0" end="0"/>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71685">
                                            <p:txEl>
                                              <p:pRg st="1" end="1"/>
                                            </p:txEl>
                                          </p:spTgt>
                                        </p:tgtEl>
                                        <p:attrNameLst>
                                          <p:attrName>style.visibility</p:attrName>
                                        </p:attrNameLst>
                                      </p:cBhvr>
                                      <p:to>
                                        <p:strVal val="visible"/>
                                      </p:to>
                                    </p:set>
                                    <p:anim calcmode="lin" valueType="num">
                                      <p:cBhvr additive="base">
                                        <p:cTn id="23" dur="500" fill="hold"/>
                                        <p:tgtEl>
                                          <p:spTgt spid="71685">
                                            <p:txEl>
                                              <p:pRg st="1" end="1"/>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1685">
                                            <p:txEl>
                                              <p:pRg st="1" end="1"/>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71685">
                                            <p:txEl>
                                              <p:pRg st="2" end="2"/>
                                            </p:txEl>
                                          </p:spTgt>
                                        </p:tgtEl>
                                        <p:attrNameLst>
                                          <p:attrName>style.visibility</p:attrName>
                                        </p:attrNameLst>
                                      </p:cBhvr>
                                      <p:to>
                                        <p:strVal val="visible"/>
                                      </p:to>
                                    </p:set>
                                    <p:anim calcmode="lin" valueType="num">
                                      <p:cBhvr additive="base">
                                        <p:cTn id="27" dur="500" fill="hold"/>
                                        <p:tgtEl>
                                          <p:spTgt spid="71685">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1685">
                                            <p:txEl>
                                              <p:pRg st="2" end="2"/>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71685">
                                            <p:txEl>
                                              <p:pRg st="3" end="3"/>
                                            </p:txEl>
                                          </p:spTgt>
                                        </p:tgtEl>
                                        <p:attrNameLst>
                                          <p:attrName>style.visibility</p:attrName>
                                        </p:attrNameLst>
                                      </p:cBhvr>
                                      <p:to>
                                        <p:strVal val="visible"/>
                                      </p:to>
                                    </p:set>
                                    <p:anim calcmode="lin" valueType="num">
                                      <p:cBhvr additive="base">
                                        <p:cTn id="31" dur="500" fill="hold"/>
                                        <p:tgtEl>
                                          <p:spTgt spid="7168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685">
                                            <p:txEl>
                                              <p:pRg st="3" end="3"/>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71685">
                                            <p:txEl>
                                              <p:pRg st="4" end="4"/>
                                            </p:txEl>
                                          </p:spTgt>
                                        </p:tgtEl>
                                        <p:attrNameLst>
                                          <p:attrName>style.visibility</p:attrName>
                                        </p:attrNameLst>
                                      </p:cBhvr>
                                      <p:to>
                                        <p:strVal val="visible"/>
                                      </p:to>
                                    </p:set>
                                    <p:anim calcmode="lin" valueType="num">
                                      <p:cBhvr additive="base">
                                        <p:cTn id="35" dur="500" fill="hold"/>
                                        <p:tgtEl>
                                          <p:spTgt spid="71685">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71685">
                                            <p:txEl>
                                              <p:pRg st="4" end="4"/>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71685">
                                            <p:txEl>
                                              <p:pRg st="5" end="5"/>
                                            </p:txEl>
                                          </p:spTgt>
                                        </p:tgtEl>
                                        <p:attrNameLst>
                                          <p:attrName>style.visibility</p:attrName>
                                        </p:attrNameLst>
                                      </p:cBhvr>
                                      <p:to>
                                        <p:strVal val="visible"/>
                                      </p:to>
                                    </p:set>
                                    <p:anim calcmode="lin" valueType="num">
                                      <p:cBhvr additive="base">
                                        <p:cTn id="39" dur="500" fill="hold"/>
                                        <p:tgtEl>
                                          <p:spTgt spid="71685">
                                            <p:txEl>
                                              <p:pRg st="5" end="5"/>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71685">
                                            <p:txEl>
                                              <p:pRg st="5" end="5"/>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71685">
                                            <p:txEl>
                                              <p:pRg st="6" end="6"/>
                                            </p:txEl>
                                          </p:spTgt>
                                        </p:tgtEl>
                                        <p:attrNameLst>
                                          <p:attrName>style.visibility</p:attrName>
                                        </p:attrNameLst>
                                      </p:cBhvr>
                                      <p:to>
                                        <p:strVal val="visible"/>
                                      </p:to>
                                    </p:set>
                                    <p:anim calcmode="lin" valueType="num">
                                      <p:cBhvr additive="base">
                                        <p:cTn id="43" dur="500" fill="hold"/>
                                        <p:tgtEl>
                                          <p:spTgt spid="7168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168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1685">
                                            <p:txEl>
                                              <p:pRg st="7" end="7"/>
                                            </p:txEl>
                                          </p:spTgt>
                                        </p:tgtEl>
                                        <p:attrNameLst>
                                          <p:attrName>style.visibility</p:attrName>
                                        </p:attrNameLst>
                                      </p:cBhvr>
                                      <p:to>
                                        <p:strVal val="visible"/>
                                      </p:to>
                                    </p:set>
                                    <p:anim calcmode="lin" valueType="num">
                                      <p:cBhvr additive="base">
                                        <p:cTn id="49" dur="500" fill="hold"/>
                                        <p:tgtEl>
                                          <p:spTgt spid="71685">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1685">
                                            <p:txEl>
                                              <p:pRg st="7" end="7"/>
                                            </p:txEl>
                                          </p:spTgt>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71685">
                                            <p:txEl>
                                              <p:pRg st="8" end="8"/>
                                            </p:txEl>
                                          </p:spTgt>
                                        </p:tgtEl>
                                        <p:attrNameLst>
                                          <p:attrName>style.visibility</p:attrName>
                                        </p:attrNameLst>
                                      </p:cBhvr>
                                      <p:to>
                                        <p:strVal val="visible"/>
                                      </p:to>
                                    </p:set>
                                    <p:anim calcmode="lin" valueType="num">
                                      <p:cBhvr additive="base">
                                        <p:cTn id="53" dur="500" fill="hold"/>
                                        <p:tgtEl>
                                          <p:spTgt spid="71685">
                                            <p:txEl>
                                              <p:pRg st="8" end="8"/>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71685">
                                            <p:txEl>
                                              <p:pRg st="8" end="8"/>
                                            </p:txEl>
                                          </p:spTgt>
                                        </p:tgtEl>
                                        <p:attrNameLst>
                                          <p:attrName>ppt_y</p:attrName>
                                        </p:attrNameLst>
                                      </p:cBhvr>
                                      <p:tavLst>
                                        <p:tav tm="0">
                                          <p:val>
                                            <p:strVal val="#ppt_y"/>
                                          </p:val>
                                        </p:tav>
                                        <p:tav tm="100000">
                                          <p:val>
                                            <p:strVal val="#ppt_y"/>
                                          </p:val>
                                        </p:tav>
                                      </p:tavLst>
                                    </p:anim>
                                  </p:childTnLst>
                                </p:cTn>
                              </p:par>
                              <p:par>
                                <p:cTn id="55" presetID="2" presetClass="entr" presetSubtype="8" fill="hold" grpId="0" nodeType="withEffect">
                                  <p:stCondLst>
                                    <p:cond delay="0"/>
                                  </p:stCondLst>
                                  <p:childTnLst>
                                    <p:set>
                                      <p:cBhvr>
                                        <p:cTn id="56" dur="1" fill="hold">
                                          <p:stCondLst>
                                            <p:cond delay="0"/>
                                          </p:stCondLst>
                                        </p:cTn>
                                        <p:tgtEl>
                                          <p:spTgt spid="71685">
                                            <p:txEl>
                                              <p:pRg st="9" end="9"/>
                                            </p:txEl>
                                          </p:spTgt>
                                        </p:tgtEl>
                                        <p:attrNameLst>
                                          <p:attrName>style.visibility</p:attrName>
                                        </p:attrNameLst>
                                      </p:cBhvr>
                                      <p:to>
                                        <p:strVal val="visible"/>
                                      </p:to>
                                    </p:set>
                                    <p:anim calcmode="lin" valueType="num">
                                      <p:cBhvr additive="base">
                                        <p:cTn id="57" dur="500" fill="hold"/>
                                        <p:tgtEl>
                                          <p:spTgt spid="71685">
                                            <p:txEl>
                                              <p:pRg st="9" end="9"/>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71685">
                                            <p:txEl>
                                              <p:pRg st="9" end="9"/>
                                            </p:txEl>
                                          </p:spTgt>
                                        </p:tgtEl>
                                        <p:attrNameLst>
                                          <p:attrName>ppt_y</p:attrName>
                                        </p:attrNameLst>
                                      </p:cBhvr>
                                      <p:tavLst>
                                        <p:tav tm="0">
                                          <p:val>
                                            <p:strVal val="#ppt_y"/>
                                          </p:val>
                                        </p:tav>
                                        <p:tav tm="100000">
                                          <p:val>
                                            <p:strVal val="#ppt_y"/>
                                          </p:val>
                                        </p:tav>
                                      </p:tavLst>
                                    </p:anim>
                                  </p:childTnLst>
                                </p:cTn>
                              </p:par>
                              <p:par>
                                <p:cTn id="59" presetID="2" presetClass="entr" presetSubtype="8" fill="hold" grpId="0" nodeType="withEffect">
                                  <p:stCondLst>
                                    <p:cond delay="0"/>
                                  </p:stCondLst>
                                  <p:childTnLst>
                                    <p:set>
                                      <p:cBhvr>
                                        <p:cTn id="60" dur="1" fill="hold">
                                          <p:stCondLst>
                                            <p:cond delay="0"/>
                                          </p:stCondLst>
                                        </p:cTn>
                                        <p:tgtEl>
                                          <p:spTgt spid="71685">
                                            <p:txEl>
                                              <p:pRg st="10" end="10"/>
                                            </p:txEl>
                                          </p:spTgt>
                                        </p:tgtEl>
                                        <p:attrNameLst>
                                          <p:attrName>style.visibility</p:attrName>
                                        </p:attrNameLst>
                                      </p:cBhvr>
                                      <p:to>
                                        <p:strVal val="visible"/>
                                      </p:to>
                                    </p:set>
                                    <p:anim calcmode="lin" valueType="num">
                                      <p:cBhvr additive="base">
                                        <p:cTn id="61" dur="500" fill="hold"/>
                                        <p:tgtEl>
                                          <p:spTgt spid="71685">
                                            <p:txEl>
                                              <p:pRg st="10" end="1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71685">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nimBg="1" autoUpdateAnimBg="0"/>
      <p:bldP spid="7168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Slide Number Placeholder 5"/>
          <p:cNvSpPr>
            <a:spLocks noGrp="1"/>
          </p:cNvSpPr>
          <p:nvPr>
            <p:ph type="sldNum" sz="quarter" idx="12"/>
          </p:nvPr>
        </p:nvSpPr>
        <p:spPr>
          <a:noFill/>
        </p:spPr>
        <p:txBody>
          <a:bodyPr/>
          <a:lstStyle/>
          <a:p>
            <a:r>
              <a:rPr lang="en-US" smtClean="0">
                <a:cs typeface="Arial" charset="0"/>
              </a:rPr>
              <a:t>Slide </a:t>
            </a:r>
            <a:fld id="{D09605B4-C078-47B8-A6B2-163122498116}" type="slidenum">
              <a:rPr lang="en-US" smtClean="0">
                <a:cs typeface="Arial" charset="0"/>
              </a:rPr>
              <a:pPr/>
              <a:t>8</a:t>
            </a:fld>
            <a:endParaRPr lang="en-US" smtClean="0">
              <a:cs typeface="Arial" charset="0"/>
            </a:endParaRPr>
          </a:p>
        </p:txBody>
      </p:sp>
      <p:sp>
        <p:nvSpPr>
          <p:cNvPr id="67588" name="Rectangle 4"/>
          <p:cNvSpPr>
            <a:spLocks noGrp="1" noChangeArrowheads="1"/>
          </p:cNvSpPr>
          <p:nvPr>
            <p:ph type="title"/>
          </p:nvPr>
        </p:nvSpPr>
        <p:spPr bwMode="auto">
          <a:xfrm>
            <a:off x="685800" y="990600"/>
            <a:ext cx="7772400" cy="762000"/>
          </a:xfrm>
          <a:noFill/>
          <a:ln>
            <a:miter lim="800000"/>
            <a:headEnd/>
            <a:tailEnd/>
          </a:ln>
        </p:spPr>
        <p:txBody>
          <a:bodyPr vert="horz" wrap="square" lIns="91440" tIns="45720" rIns="91440" bIns="45720" numCol="1" anchor="t" anchorCtr="0" compatLnSpc="1">
            <a:prstTxWarp prst="textNoShape">
              <a:avLst/>
            </a:prstTxWarp>
          </a:bodyPr>
          <a:lstStyle/>
          <a:p>
            <a:pPr algn="ctr"/>
            <a:r>
              <a:rPr lang="en-GB" smtClean="0">
                <a:solidFill>
                  <a:srgbClr val="FF0000"/>
                </a:solidFill>
                <a:latin typeface="Arial" charset="0"/>
              </a:rPr>
              <a:t>Social and Community Issues</a:t>
            </a:r>
          </a:p>
        </p:txBody>
      </p:sp>
      <p:sp>
        <p:nvSpPr>
          <p:cNvPr id="67589" name="Rectangle 5"/>
          <p:cNvSpPr>
            <a:spLocks noGrp="1" noChangeArrowheads="1"/>
          </p:cNvSpPr>
          <p:nvPr>
            <p:ph type="body" idx="1"/>
          </p:nvPr>
        </p:nvSpPr>
        <p:spPr>
          <a:xfrm>
            <a:off x="838200" y="1752600"/>
            <a:ext cx="7772400" cy="4495800"/>
          </a:xfrm>
        </p:spPr>
        <p:txBody>
          <a:bodyPr/>
          <a:lstStyle/>
          <a:p>
            <a:pPr>
              <a:lnSpc>
                <a:spcPct val="80000"/>
              </a:lnSpc>
              <a:buFont typeface="Monotype Sorts"/>
              <a:buNone/>
            </a:pPr>
            <a:r>
              <a:rPr lang="en-GB" sz="2000" b="1" i="1" smtClean="0">
                <a:solidFill>
                  <a:srgbClr val="FF0000"/>
                </a:solidFill>
                <a:latin typeface="Arial" charset="0"/>
              </a:rPr>
              <a:t>Characteristics of communities</a:t>
            </a:r>
          </a:p>
          <a:p>
            <a:pPr lvl="1">
              <a:lnSpc>
                <a:spcPct val="80000"/>
              </a:lnSpc>
              <a:buClr>
                <a:srgbClr val="FF0066"/>
              </a:buClr>
            </a:pPr>
            <a:r>
              <a:rPr lang="en-GB" sz="1600" smtClean="0">
                <a:latin typeface="Arial" charset="0"/>
              </a:rPr>
              <a:t>Personal attributes</a:t>
            </a:r>
          </a:p>
          <a:p>
            <a:pPr lvl="1">
              <a:lnSpc>
                <a:spcPct val="80000"/>
              </a:lnSpc>
              <a:buClr>
                <a:srgbClr val="FF0066"/>
              </a:buClr>
            </a:pPr>
            <a:r>
              <a:rPr lang="en-GB" sz="1600" smtClean="0">
                <a:latin typeface="Arial" charset="0"/>
              </a:rPr>
              <a:t>Beliefs</a:t>
            </a:r>
          </a:p>
          <a:p>
            <a:pPr lvl="1">
              <a:lnSpc>
                <a:spcPct val="80000"/>
              </a:lnSpc>
              <a:buClr>
                <a:srgbClr val="FF0066"/>
              </a:buClr>
            </a:pPr>
            <a:r>
              <a:rPr lang="en-GB" sz="1600" smtClean="0">
                <a:latin typeface="Arial" charset="0"/>
              </a:rPr>
              <a:t>Economic position</a:t>
            </a:r>
          </a:p>
          <a:p>
            <a:pPr lvl="1">
              <a:lnSpc>
                <a:spcPct val="80000"/>
              </a:lnSpc>
              <a:buClr>
                <a:srgbClr val="FF0066"/>
              </a:buClr>
            </a:pPr>
            <a:r>
              <a:rPr lang="en-GB" sz="1600" smtClean="0">
                <a:latin typeface="Arial" charset="0"/>
              </a:rPr>
              <a:t>Skills</a:t>
            </a:r>
          </a:p>
          <a:p>
            <a:pPr lvl="1">
              <a:lnSpc>
                <a:spcPct val="80000"/>
              </a:lnSpc>
              <a:buClr>
                <a:srgbClr val="FF0066"/>
              </a:buClr>
            </a:pPr>
            <a:r>
              <a:rPr lang="en-GB" sz="1600" smtClean="0">
                <a:latin typeface="Arial" charset="0"/>
              </a:rPr>
              <a:t>Relationship to local services</a:t>
            </a:r>
          </a:p>
          <a:p>
            <a:pPr lvl="1">
              <a:lnSpc>
                <a:spcPct val="80000"/>
              </a:lnSpc>
              <a:buClr>
                <a:srgbClr val="FF0066"/>
              </a:buClr>
            </a:pPr>
            <a:r>
              <a:rPr lang="en-GB" sz="1600" smtClean="0">
                <a:latin typeface="Arial" charset="0"/>
              </a:rPr>
              <a:t>Place</a:t>
            </a:r>
          </a:p>
          <a:p>
            <a:pPr lvl="1">
              <a:lnSpc>
                <a:spcPct val="80000"/>
              </a:lnSpc>
              <a:buClr>
                <a:srgbClr val="FF0066"/>
              </a:buClr>
            </a:pPr>
            <a:r>
              <a:rPr lang="en-GB" sz="1600" smtClean="0">
                <a:latin typeface="Arial" charset="0"/>
              </a:rPr>
              <a:t>Togetherness</a:t>
            </a:r>
          </a:p>
          <a:p>
            <a:pPr>
              <a:lnSpc>
                <a:spcPct val="80000"/>
              </a:lnSpc>
              <a:buFont typeface="Monotype Sorts"/>
              <a:buNone/>
            </a:pPr>
            <a:r>
              <a:rPr lang="en-GB" sz="2000" b="1" i="1" smtClean="0">
                <a:solidFill>
                  <a:srgbClr val="FF0000"/>
                </a:solidFill>
                <a:latin typeface="Arial" charset="0"/>
              </a:rPr>
              <a:t>Features</a:t>
            </a:r>
          </a:p>
          <a:p>
            <a:pPr>
              <a:lnSpc>
                <a:spcPct val="80000"/>
              </a:lnSpc>
              <a:buClr>
                <a:srgbClr val="FF0066"/>
              </a:buClr>
              <a:buFont typeface="Wingdings" pitchFamily="2" charset="2"/>
              <a:buChar char="§"/>
            </a:pPr>
            <a:r>
              <a:rPr lang="en-GB" sz="1800" smtClean="0">
                <a:latin typeface="Arial" charset="0"/>
              </a:rPr>
              <a:t>Needs and provision,      Special needs,     Vision that is shared</a:t>
            </a:r>
          </a:p>
          <a:p>
            <a:pPr>
              <a:lnSpc>
                <a:spcPct val="80000"/>
              </a:lnSpc>
              <a:buClr>
                <a:srgbClr val="FF0066"/>
              </a:buClr>
              <a:buFont typeface="Wingdings" pitchFamily="2" charset="2"/>
              <a:buChar char="§"/>
            </a:pPr>
            <a:r>
              <a:rPr lang="en-GB" sz="1800" smtClean="0">
                <a:latin typeface="Arial" charset="0"/>
              </a:rPr>
              <a:t>Representation, 	Empowerment</a:t>
            </a:r>
          </a:p>
          <a:p>
            <a:pPr>
              <a:lnSpc>
                <a:spcPct val="80000"/>
              </a:lnSpc>
              <a:buClr>
                <a:srgbClr val="FF0066"/>
              </a:buClr>
              <a:buFont typeface="Wingdings" pitchFamily="2" charset="2"/>
              <a:buChar char="§"/>
            </a:pPr>
            <a:r>
              <a:rPr lang="en-GB" sz="1800" smtClean="0">
                <a:latin typeface="Arial" charset="0"/>
              </a:rPr>
              <a:t>To make a partnership work</a:t>
            </a:r>
          </a:p>
          <a:p>
            <a:pPr lvl="1">
              <a:lnSpc>
                <a:spcPct val="80000"/>
              </a:lnSpc>
              <a:buClr>
                <a:srgbClr val="FF0066"/>
              </a:buClr>
              <a:buFont typeface="Wingdings" pitchFamily="2" charset="2"/>
              <a:buChar char="§"/>
            </a:pPr>
            <a:r>
              <a:rPr lang="en-GB" sz="1800" smtClean="0">
                <a:latin typeface="Arial" charset="0"/>
              </a:rPr>
              <a:t>Co-ordination</a:t>
            </a:r>
          </a:p>
          <a:p>
            <a:pPr lvl="1">
              <a:lnSpc>
                <a:spcPct val="80000"/>
              </a:lnSpc>
              <a:buClr>
                <a:srgbClr val="FF0066"/>
              </a:buClr>
              <a:buFont typeface="Wingdings" pitchFamily="2" charset="2"/>
              <a:buChar char="§"/>
            </a:pPr>
            <a:r>
              <a:rPr lang="en-GB" sz="1800" smtClean="0">
                <a:latin typeface="Arial" charset="0"/>
              </a:rPr>
              <a:t>Effective management structures</a:t>
            </a:r>
          </a:p>
          <a:p>
            <a:pPr lvl="1">
              <a:lnSpc>
                <a:spcPct val="80000"/>
              </a:lnSpc>
              <a:buClr>
                <a:srgbClr val="FF0066"/>
              </a:buClr>
              <a:buFont typeface="Wingdings" pitchFamily="2" charset="2"/>
              <a:buChar char="§"/>
            </a:pPr>
            <a:r>
              <a:rPr lang="en-GB" sz="1800" smtClean="0">
                <a:latin typeface="Arial" charset="0"/>
              </a:rPr>
              <a:t>Link into different programmes</a:t>
            </a:r>
          </a:p>
        </p:txBody>
      </p:sp>
      <p:sp>
        <p:nvSpPr>
          <p:cNvPr id="30724"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(RALE) </a:t>
            </a:r>
          </a:p>
          <a:p>
            <a:r>
              <a:rPr lang="en-GB" sz="1100" i="1" smtClean="0">
                <a:solidFill>
                  <a:srgbClr val="339966"/>
                </a:solidFill>
                <a:latin typeface="Arial" charset="0"/>
                <a:cs typeface="Arial" charset="0"/>
              </a:rPr>
              <a:t>Lecture slides – Lecture 9b</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8"/>
                                        </p:tgtEl>
                                        <p:attrNameLst>
                                          <p:attrName>style.visibility</p:attrName>
                                        </p:attrNameLst>
                                      </p:cBhvr>
                                      <p:to>
                                        <p:strVal val="visible"/>
                                      </p:to>
                                    </p:set>
                                    <p:anim calcmode="lin" valueType="num">
                                      <p:cBhvr additive="base">
                                        <p:cTn id="7" dur="500" fill="hold"/>
                                        <p:tgtEl>
                                          <p:spTgt spid="67588"/>
                                        </p:tgtEl>
                                        <p:attrNameLst>
                                          <p:attrName>ppt_x</p:attrName>
                                        </p:attrNameLst>
                                      </p:cBhvr>
                                      <p:tavLst>
                                        <p:tav tm="0">
                                          <p:val>
                                            <p:strVal val="0-#ppt_w/2"/>
                                          </p:val>
                                        </p:tav>
                                        <p:tav tm="100000">
                                          <p:val>
                                            <p:strVal val="#ppt_x"/>
                                          </p:val>
                                        </p:tav>
                                      </p:tavLst>
                                    </p:anim>
                                    <p:anim calcmode="lin" valueType="num">
                                      <p:cBhvr additive="base">
                                        <p:cTn id="8" dur="500" fill="hold"/>
                                        <p:tgtEl>
                                          <p:spTgt spid="6758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7589">
                                            <p:txEl>
                                              <p:pRg st="0" end="0"/>
                                            </p:txEl>
                                          </p:spTgt>
                                        </p:tgtEl>
                                        <p:attrNameLst>
                                          <p:attrName>style.visibility</p:attrName>
                                        </p:attrNameLst>
                                      </p:cBhvr>
                                      <p:to>
                                        <p:strVal val="visible"/>
                                      </p:to>
                                    </p:set>
                                    <p:anim calcmode="lin" valueType="num">
                                      <p:cBhvr additive="base">
                                        <p:cTn id="13" dur="500" fill="hold"/>
                                        <p:tgtEl>
                                          <p:spTgt spid="6758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7589">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67589">
                                            <p:txEl>
                                              <p:pRg st="1" end="1"/>
                                            </p:txEl>
                                          </p:spTgt>
                                        </p:tgtEl>
                                        <p:attrNameLst>
                                          <p:attrName>style.visibility</p:attrName>
                                        </p:attrNameLst>
                                      </p:cBhvr>
                                      <p:to>
                                        <p:strVal val="visible"/>
                                      </p:to>
                                    </p:set>
                                    <p:anim calcmode="lin" valueType="num">
                                      <p:cBhvr additive="base">
                                        <p:cTn id="17" dur="500" fill="hold"/>
                                        <p:tgtEl>
                                          <p:spTgt spid="67589">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7589">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67589">
                                            <p:txEl>
                                              <p:pRg st="2" end="2"/>
                                            </p:txEl>
                                          </p:spTgt>
                                        </p:tgtEl>
                                        <p:attrNameLst>
                                          <p:attrName>style.visibility</p:attrName>
                                        </p:attrNameLst>
                                      </p:cBhvr>
                                      <p:to>
                                        <p:strVal val="visible"/>
                                      </p:to>
                                    </p:set>
                                    <p:anim calcmode="lin" valueType="num">
                                      <p:cBhvr additive="base">
                                        <p:cTn id="21" dur="500" fill="hold"/>
                                        <p:tgtEl>
                                          <p:spTgt spid="67589">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7589">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67589">
                                            <p:txEl>
                                              <p:pRg st="3" end="3"/>
                                            </p:txEl>
                                          </p:spTgt>
                                        </p:tgtEl>
                                        <p:attrNameLst>
                                          <p:attrName>style.visibility</p:attrName>
                                        </p:attrNameLst>
                                      </p:cBhvr>
                                      <p:to>
                                        <p:strVal val="visible"/>
                                      </p:to>
                                    </p:set>
                                    <p:anim calcmode="lin" valueType="num">
                                      <p:cBhvr additive="base">
                                        <p:cTn id="25" dur="500" fill="hold"/>
                                        <p:tgtEl>
                                          <p:spTgt spid="6758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7589">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67589">
                                            <p:txEl>
                                              <p:pRg st="4" end="4"/>
                                            </p:txEl>
                                          </p:spTgt>
                                        </p:tgtEl>
                                        <p:attrNameLst>
                                          <p:attrName>style.visibility</p:attrName>
                                        </p:attrNameLst>
                                      </p:cBhvr>
                                      <p:to>
                                        <p:strVal val="visible"/>
                                      </p:to>
                                    </p:set>
                                    <p:anim calcmode="lin" valueType="num">
                                      <p:cBhvr additive="base">
                                        <p:cTn id="29" dur="500" fill="hold"/>
                                        <p:tgtEl>
                                          <p:spTgt spid="67589">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7589">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67589">
                                            <p:txEl>
                                              <p:pRg st="5" end="5"/>
                                            </p:txEl>
                                          </p:spTgt>
                                        </p:tgtEl>
                                        <p:attrNameLst>
                                          <p:attrName>style.visibility</p:attrName>
                                        </p:attrNameLst>
                                      </p:cBhvr>
                                      <p:to>
                                        <p:strVal val="visible"/>
                                      </p:to>
                                    </p:set>
                                    <p:anim calcmode="lin" valueType="num">
                                      <p:cBhvr additive="base">
                                        <p:cTn id="33" dur="500" fill="hold"/>
                                        <p:tgtEl>
                                          <p:spTgt spid="67589">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7589">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67589">
                                            <p:txEl>
                                              <p:pRg st="6" end="6"/>
                                            </p:txEl>
                                          </p:spTgt>
                                        </p:tgtEl>
                                        <p:attrNameLst>
                                          <p:attrName>style.visibility</p:attrName>
                                        </p:attrNameLst>
                                      </p:cBhvr>
                                      <p:to>
                                        <p:strVal val="visible"/>
                                      </p:to>
                                    </p:set>
                                    <p:anim calcmode="lin" valueType="num">
                                      <p:cBhvr additive="base">
                                        <p:cTn id="37" dur="500" fill="hold"/>
                                        <p:tgtEl>
                                          <p:spTgt spid="67589">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7589">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67589">
                                            <p:txEl>
                                              <p:pRg st="7" end="7"/>
                                            </p:txEl>
                                          </p:spTgt>
                                        </p:tgtEl>
                                        <p:attrNameLst>
                                          <p:attrName>style.visibility</p:attrName>
                                        </p:attrNameLst>
                                      </p:cBhvr>
                                      <p:to>
                                        <p:strVal val="visible"/>
                                      </p:to>
                                    </p:set>
                                    <p:anim calcmode="lin" valueType="num">
                                      <p:cBhvr additive="base">
                                        <p:cTn id="41" dur="500" fill="hold"/>
                                        <p:tgtEl>
                                          <p:spTgt spid="67589">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6758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67589">
                                            <p:txEl>
                                              <p:pRg st="8" end="8"/>
                                            </p:txEl>
                                          </p:spTgt>
                                        </p:tgtEl>
                                        <p:attrNameLst>
                                          <p:attrName>style.visibility</p:attrName>
                                        </p:attrNameLst>
                                      </p:cBhvr>
                                      <p:to>
                                        <p:strVal val="visible"/>
                                      </p:to>
                                    </p:set>
                                    <p:anim calcmode="lin" valueType="num">
                                      <p:cBhvr additive="base">
                                        <p:cTn id="47" dur="500" fill="hold"/>
                                        <p:tgtEl>
                                          <p:spTgt spid="67589">
                                            <p:txEl>
                                              <p:pRg st="8" end="8"/>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67589">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67589">
                                            <p:txEl>
                                              <p:pRg st="9" end="9"/>
                                            </p:txEl>
                                          </p:spTgt>
                                        </p:tgtEl>
                                        <p:attrNameLst>
                                          <p:attrName>style.visibility</p:attrName>
                                        </p:attrNameLst>
                                      </p:cBhvr>
                                      <p:to>
                                        <p:strVal val="visible"/>
                                      </p:to>
                                    </p:set>
                                    <p:anim calcmode="lin" valueType="num">
                                      <p:cBhvr additive="base">
                                        <p:cTn id="53" dur="500" fill="hold"/>
                                        <p:tgtEl>
                                          <p:spTgt spid="67589">
                                            <p:txEl>
                                              <p:pRg st="9" end="9"/>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67589">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67589">
                                            <p:txEl>
                                              <p:pRg st="10" end="10"/>
                                            </p:txEl>
                                          </p:spTgt>
                                        </p:tgtEl>
                                        <p:attrNameLst>
                                          <p:attrName>style.visibility</p:attrName>
                                        </p:attrNameLst>
                                      </p:cBhvr>
                                      <p:to>
                                        <p:strVal val="visible"/>
                                      </p:to>
                                    </p:set>
                                    <p:anim calcmode="lin" valueType="num">
                                      <p:cBhvr additive="base">
                                        <p:cTn id="59" dur="500" fill="hold"/>
                                        <p:tgtEl>
                                          <p:spTgt spid="67589">
                                            <p:txEl>
                                              <p:pRg st="10" end="10"/>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67589">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67589">
                                            <p:txEl>
                                              <p:pRg st="11" end="11"/>
                                            </p:txEl>
                                          </p:spTgt>
                                        </p:tgtEl>
                                        <p:attrNameLst>
                                          <p:attrName>style.visibility</p:attrName>
                                        </p:attrNameLst>
                                      </p:cBhvr>
                                      <p:to>
                                        <p:strVal val="visible"/>
                                      </p:to>
                                    </p:set>
                                    <p:anim calcmode="lin" valueType="num">
                                      <p:cBhvr additive="base">
                                        <p:cTn id="65" dur="500" fill="hold"/>
                                        <p:tgtEl>
                                          <p:spTgt spid="67589">
                                            <p:txEl>
                                              <p:pRg st="11" end="11"/>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67589">
                                            <p:txEl>
                                              <p:pRg st="11" end="11"/>
                                            </p:txEl>
                                          </p:spTgt>
                                        </p:tgtEl>
                                        <p:attrNameLst>
                                          <p:attrName>ppt_y</p:attrName>
                                        </p:attrNameLst>
                                      </p:cBhvr>
                                      <p:tavLst>
                                        <p:tav tm="0">
                                          <p:val>
                                            <p:strVal val="#ppt_y"/>
                                          </p:val>
                                        </p:tav>
                                        <p:tav tm="100000">
                                          <p:val>
                                            <p:strVal val="#ppt_y"/>
                                          </p:val>
                                        </p:tav>
                                      </p:tavLst>
                                    </p:anim>
                                  </p:childTnLst>
                                </p:cTn>
                              </p:par>
                              <p:par>
                                <p:cTn id="67" presetID="2" presetClass="entr" presetSubtype="8" fill="hold" grpId="0" nodeType="withEffect">
                                  <p:stCondLst>
                                    <p:cond delay="0"/>
                                  </p:stCondLst>
                                  <p:childTnLst>
                                    <p:set>
                                      <p:cBhvr>
                                        <p:cTn id="68" dur="1" fill="hold">
                                          <p:stCondLst>
                                            <p:cond delay="0"/>
                                          </p:stCondLst>
                                        </p:cTn>
                                        <p:tgtEl>
                                          <p:spTgt spid="67589">
                                            <p:txEl>
                                              <p:pRg st="12" end="12"/>
                                            </p:txEl>
                                          </p:spTgt>
                                        </p:tgtEl>
                                        <p:attrNameLst>
                                          <p:attrName>style.visibility</p:attrName>
                                        </p:attrNameLst>
                                      </p:cBhvr>
                                      <p:to>
                                        <p:strVal val="visible"/>
                                      </p:to>
                                    </p:set>
                                    <p:anim calcmode="lin" valueType="num">
                                      <p:cBhvr additive="base">
                                        <p:cTn id="69" dur="500" fill="hold"/>
                                        <p:tgtEl>
                                          <p:spTgt spid="67589">
                                            <p:txEl>
                                              <p:pRg st="12" end="12"/>
                                            </p:txEl>
                                          </p:spTgt>
                                        </p:tgtEl>
                                        <p:attrNameLst>
                                          <p:attrName>ppt_x</p:attrName>
                                        </p:attrNameLst>
                                      </p:cBhvr>
                                      <p:tavLst>
                                        <p:tav tm="0">
                                          <p:val>
                                            <p:strVal val="0-#ppt_w/2"/>
                                          </p:val>
                                        </p:tav>
                                        <p:tav tm="100000">
                                          <p:val>
                                            <p:strVal val="#ppt_x"/>
                                          </p:val>
                                        </p:tav>
                                      </p:tavLst>
                                    </p:anim>
                                    <p:anim calcmode="lin" valueType="num">
                                      <p:cBhvr additive="base">
                                        <p:cTn id="70" dur="500" fill="hold"/>
                                        <p:tgtEl>
                                          <p:spTgt spid="67589">
                                            <p:txEl>
                                              <p:pRg st="12" end="12"/>
                                            </p:txEl>
                                          </p:spTgt>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67589">
                                            <p:txEl>
                                              <p:pRg st="13" end="13"/>
                                            </p:txEl>
                                          </p:spTgt>
                                        </p:tgtEl>
                                        <p:attrNameLst>
                                          <p:attrName>style.visibility</p:attrName>
                                        </p:attrNameLst>
                                      </p:cBhvr>
                                      <p:to>
                                        <p:strVal val="visible"/>
                                      </p:to>
                                    </p:set>
                                    <p:anim calcmode="lin" valueType="num">
                                      <p:cBhvr additive="base">
                                        <p:cTn id="73" dur="500" fill="hold"/>
                                        <p:tgtEl>
                                          <p:spTgt spid="67589">
                                            <p:txEl>
                                              <p:pRg st="13" end="13"/>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67589">
                                            <p:txEl>
                                              <p:pRg st="13" end="13"/>
                                            </p:txEl>
                                          </p:spTgt>
                                        </p:tgtEl>
                                        <p:attrNameLst>
                                          <p:attrName>ppt_y</p:attrName>
                                        </p:attrNameLst>
                                      </p:cBhvr>
                                      <p:tavLst>
                                        <p:tav tm="0">
                                          <p:val>
                                            <p:strVal val="#ppt_y"/>
                                          </p:val>
                                        </p:tav>
                                        <p:tav tm="100000">
                                          <p:val>
                                            <p:strVal val="#ppt_y"/>
                                          </p:val>
                                        </p:tav>
                                      </p:tavLst>
                                    </p:anim>
                                  </p:childTnLst>
                                </p:cTn>
                              </p:par>
                              <p:par>
                                <p:cTn id="75" presetID="2" presetClass="entr" presetSubtype="8" fill="hold" grpId="0" nodeType="withEffect">
                                  <p:stCondLst>
                                    <p:cond delay="0"/>
                                  </p:stCondLst>
                                  <p:childTnLst>
                                    <p:set>
                                      <p:cBhvr>
                                        <p:cTn id="76" dur="1" fill="hold">
                                          <p:stCondLst>
                                            <p:cond delay="0"/>
                                          </p:stCondLst>
                                        </p:cTn>
                                        <p:tgtEl>
                                          <p:spTgt spid="67589">
                                            <p:txEl>
                                              <p:pRg st="14" end="14"/>
                                            </p:txEl>
                                          </p:spTgt>
                                        </p:tgtEl>
                                        <p:attrNameLst>
                                          <p:attrName>style.visibility</p:attrName>
                                        </p:attrNameLst>
                                      </p:cBhvr>
                                      <p:to>
                                        <p:strVal val="visible"/>
                                      </p:to>
                                    </p:set>
                                    <p:anim calcmode="lin" valueType="num">
                                      <p:cBhvr additive="base">
                                        <p:cTn id="77" dur="500" fill="hold"/>
                                        <p:tgtEl>
                                          <p:spTgt spid="67589">
                                            <p:txEl>
                                              <p:pRg st="14" end="14"/>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67589">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animBg="1" autoUpdateAnimBg="0"/>
      <p:bldP spid="6758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Slide Number Placeholder 6"/>
          <p:cNvSpPr>
            <a:spLocks noGrp="1"/>
          </p:cNvSpPr>
          <p:nvPr>
            <p:ph type="sldNum" sz="quarter" idx="12"/>
          </p:nvPr>
        </p:nvSpPr>
        <p:spPr>
          <a:noFill/>
        </p:spPr>
        <p:txBody>
          <a:bodyPr/>
          <a:lstStyle/>
          <a:p>
            <a:r>
              <a:rPr lang="en-US" smtClean="0">
                <a:cs typeface="Arial" charset="0"/>
              </a:rPr>
              <a:t>Slide </a:t>
            </a:r>
            <a:fld id="{CC78B49B-4860-4B2B-9566-1C2737D3E1CF}" type="slidenum">
              <a:rPr lang="en-US" smtClean="0">
                <a:cs typeface="Arial" charset="0"/>
              </a:rPr>
              <a:pPr/>
              <a:t>9</a:t>
            </a:fld>
            <a:endParaRPr lang="en-US" smtClean="0">
              <a:cs typeface="Arial" charset="0"/>
            </a:endParaRPr>
          </a:p>
        </p:txBody>
      </p:sp>
      <p:sp>
        <p:nvSpPr>
          <p:cNvPr id="65539" name="Rectangle 3"/>
          <p:cNvSpPr>
            <a:spLocks noGrp="1" noChangeArrowheads="1"/>
          </p:cNvSpPr>
          <p:nvPr>
            <p:ph type="title"/>
          </p:nvPr>
        </p:nvSpPr>
        <p:spPr bwMode="auto">
          <a:xfrm>
            <a:off x="685800" y="1066800"/>
            <a:ext cx="7772400" cy="685800"/>
          </a:xfrm>
          <a:noFill/>
          <a:ln>
            <a:miter lim="800000"/>
            <a:headEnd/>
            <a:tailEnd/>
          </a:ln>
        </p:spPr>
        <p:txBody>
          <a:bodyPr vert="horz" wrap="square" lIns="91440" tIns="45720" rIns="91440" bIns="45720" numCol="1" anchor="t" anchorCtr="0" compatLnSpc="1">
            <a:prstTxWarp prst="textNoShape">
              <a:avLst/>
            </a:prstTxWarp>
          </a:bodyPr>
          <a:lstStyle/>
          <a:p>
            <a:pPr algn="ctr"/>
            <a:r>
              <a:rPr lang="en-GB" sz="3200" i="1" smtClean="0">
                <a:solidFill>
                  <a:srgbClr val="FF0000"/>
                </a:solidFill>
                <a:latin typeface="Arial" charset="0"/>
              </a:rPr>
              <a:t>Capacity Building</a:t>
            </a:r>
          </a:p>
        </p:txBody>
      </p:sp>
      <p:sp>
        <p:nvSpPr>
          <p:cNvPr id="65538" name="Rectangle 2"/>
          <p:cNvSpPr>
            <a:spLocks noGrp="1" noChangeArrowheads="1"/>
          </p:cNvSpPr>
          <p:nvPr>
            <p:ph type="body" sz="half" idx="1"/>
          </p:nvPr>
        </p:nvSpPr>
        <p:spPr>
          <a:xfrm>
            <a:off x="838200" y="1752600"/>
            <a:ext cx="3810000" cy="2895600"/>
          </a:xfrm>
        </p:spPr>
        <p:txBody>
          <a:bodyPr/>
          <a:lstStyle/>
          <a:p>
            <a:pPr>
              <a:lnSpc>
                <a:spcPct val="150000"/>
              </a:lnSpc>
              <a:buFont typeface="Monotype Sorts"/>
              <a:buNone/>
            </a:pPr>
            <a:r>
              <a:rPr lang="en-GB" sz="2400" b="1" i="1" smtClean="0">
                <a:solidFill>
                  <a:srgbClr val="FF0000"/>
                </a:solidFill>
                <a:latin typeface="Arial" charset="0"/>
              </a:rPr>
              <a:t>Ingredients</a:t>
            </a:r>
          </a:p>
          <a:p>
            <a:pPr>
              <a:lnSpc>
                <a:spcPct val="150000"/>
              </a:lnSpc>
              <a:buClr>
                <a:srgbClr val="FF0066"/>
              </a:buClr>
              <a:buFont typeface="Wingdings" pitchFamily="2" charset="2"/>
              <a:buChar char="§"/>
            </a:pPr>
            <a:r>
              <a:rPr lang="en-GB" sz="2000" smtClean="0">
                <a:latin typeface="Arial" charset="0"/>
              </a:rPr>
              <a:t>Skills</a:t>
            </a:r>
          </a:p>
          <a:p>
            <a:pPr>
              <a:lnSpc>
                <a:spcPct val="150000"/>
              </a:lnSpc>
              <a:buClr>
                <a:srgbClr val="FF0066"/>
              </a:buClr>
              <a:buFont typeface="Wingdings" pitchFamily="2" charset="2"/>
              <a:buChar char="§"/>
            </a:pPr>
            <a:r>
              <a:rPr lang="en-GB" sz="2000" smtClean="0">
                <a:latin typeface="Arial" charset="0"/>
              </a:rPr>
              <a:t>Acquiring knowledge</a:t>
            </a:r>
          </a:p>
          <a:p>
            <a:pPr>
              <a:lnSpc>
                <a:spcPct val="150000"/>
              </a:lnSpc>
              <a:buClr>
                <a:srgbClr val="FF0066"/>
              </a:buClr>
              <a:buFont typeface="Wingdings" pitchFamily="2" charset="2"/>
              <a:buChar char="§"/>
            </a:pPr>
            <a:r>
              <a:rPr lang="en-GB" sz="2000" smtClean="0">
                <a:latin typeface="Arial" charset="0"/>
              </a:rPr>
              <a:t>The availability of resources</a:t>
            </a:r>
          </a:p>
          <a:p>
            <a:pPr>
              <a:lnSpc>
                <a:spcPct val="150000"/>
              </a:lnSpc>
              <a:buClr>
                <a:srgbClr val="FF0066"/>
              </a:buClr>
              <a:buFont typeface="Wingdings" pitchFamily="2" charset="2"/>
              <a:buChar char="§"/>
            </a:pPr>
            <a:r>
              <a:rPr lang="en-GB" sz="2000" smtClean="0">
                <a:latin typeface="Arial" charset="0"/>
              </a:rPr>
              <a:t>Ability to influence</a:t>
            </a:r>
          </a:p>
        </p:txBody>
      </p:sp>
      <p:sp>
        <p:nvSpPr>
          <p:cNvPr id="65540" name="Rectangle 4"/>
          <p:cNvSpPr>
            <a:spLocks noGrp="1" noChangeArrowheads="1"/>
          </p:cNvSpPr>
          <p:nvPr>
            <p:ph type="body" sz="half" idx="2"/>
          </p:nvPr>
        </p:nvSpPr>
        <p:spPr>
          <a:xfrm>
            <a:off x="4800600" y="1752600"/>
            <a:ext cx="3810000" cy="2819400"/>
          </a:xfrm>
        </p:spPr>
        <p:txBody>
          <a:bodyPr/>
          <a:lstStyle/>
          <a:p>
            <a:pPr>
              <a:lnSpc>
                <a:spcPct val="150000"/>
              </a:lnSpc>
              <a:buClr>
                <a:srgbClr val="FF0066"/>
              </a:buClr>
              <a:buFont typeface="Monotype Sorts"/>
              <a:buNone/>
            </a:pPr>
            <a:r>
              <a:rPr lang="en-GB" sz="2400" b="1" smtClean="0">
                <a:solidFill>
                  <a:srgbClr val="FF0000"/>
                </a:solidFill>
                <a:latin typeface="Arial" charset="0"/>
              </a:rPr>
              <a:t>Operation</a:t>
            </a:r>
          </a:p>
          <a:p>
            <a:pPr>
              <a:lnSpc>
                <a:spcPct val="150000"/>
              </a:lnSpc>
              <a:buClr>
                <a:srgbClr val="FF0066"/>
              </a:buClr>
              <a:buFont typeface="Wingdings" pitchFamily="2" charset="2"/>
              <a:buChar char="§"/>
            </a:pPr>
            <a:r>
              <a:rPr lang="en-GB" sz="2000" smtClean="0">
                <a:latin typeface="Arial" charset="0"/>
              </a:rPr>
              <a:t>Programme Bending</a:t>
            </a:r>
          </a:p>
          <a:p>
            <a:pPr>
              <a:lnSpc>
                <a:spcPct val="150000"/>
              </a:lnSpc>
              <a:buClr>
                <a:srgbClr val="FF0066"/>
              </a:buClr>
              <a:buFont typeface="Wingdings" pitchFamily="2" charset="2"/>
              <a:buChar char="§"/>
            </a:pPr>
            <a:r>
              <a:rPr lang="en-GB" sz="2000" smtClean="0">
                <a:latin typeface="Arial" charset="0"/>
              </a:rPr>
              <a:t>Community Linking</a:t>
            </a:r>
          </a:p>
          <a:p>
            <a:pPr>
              <a:lnSpc>
                <a:spcPct val="150000"/>
              </a:lnSpc>
              <a:buClr>
                <a:srgbClr val="FF0066"/>
              </a:buClr>
              <a:buFont typeface="Wingdings" pitchFamily="2" charset="2"/>
              <a:buChar char="§"/>
            </a:pPr>
            <a:r>
              <a:rPr lang="en-GB" sz="2000" smtClean="0">
                <a:latin typeface="Arial" charset="0"/>
              </a:rPr>
              <a:t>Mainstream</a:t>
            </a:r>
          </a:p>
          <a:p>
            <a:pPr>
              <a:lnSpc>
                <a:spcPct val="150000"/>
              </a:lnSpc>
              <a:buClr>
                <a:srgbClr val="FF0066"/>
              </a:buClr>
              <a:buFont typeface="Wingdings" pitchFamily="2" charset="2"/>
              <a:buChar char="§"/>
            </a:pPr>
            <a:r>
              <a:rPr lang="en-GB" sz="2000" smtClean="0">
                <a:latin typeface="Arial" charset="0"/>
              </a:rPr>
              <a:t>Localist</a:t>
            </a:r>
            <a:endParaRPr lang="en-GB" sz="2400" smtClean="0"/>
          </a:p>
        </p:txBody>
      </p:sp>
      <p:pic>
        <p:nvPicPr>
          <p:cNvPr id="65541" name="Picture 5" descr="C:\WINDOWS\Application Data\Microsoft\Media Catalog\Downloaded Clips\cl45\j0172592.gif"/>
          <p:cNvPicPr>
            <a:picLocks noChangeAspect="1" noChangeArrowheads="1" noCrop="1"/>
          </p:cNvPicPr>
          <p:nvPr/>
        </p:nvPicPr>
        <p:blipFill>
          <a:blip r:embed="rId2"/>
          <a:srcRect/>
          <a:stretch>
            <a:fillRect/>
          </a:stretch>
        </p:blipFill>
        <p:spPr bwMode="auto">
          <a:xfrm>
            <a:off x="4953000" y="4572000"/>
            <a:ext cx="3695700" cy="1677988"/>
          </a:xfrm>
          <a:prstGeom prst="rect">
            <a:avLst/>
          </a:prstGeom>
          <a:noFill/>
          <a:ln w="9525">
            <a:noFill/>
            <a:miter lim="800000"/>
            <a:headEnd/>
            <a:tailEnd/>
          </a:ln>
        </p:spPr>
      </p:pic>
      <p:sp>
        <p:nvSpPr>
          <p:cNvPr id="31750" name="Footer Placeholder 4"/>
          <p:cNvSpPr>
            <a:spLocks noGrp="1"/>
          </p:cNvSpPr>
          <p:nvPr>
            <p:ph type="ftr" sz="quarter" idx="11"/>
          </p:nvPr>
        </p:nvSpPr>
        <p:spPr>
          <a:noFill/>
        </p:spPr>
        <p:txBody>
          <a:bodyPr/>
          <a:lstStyle/>
          <a:p>
            <a:r>
              <a:rPr lang="en-GB" sz="1100" i="1" smtClean="0">
                <a:solidFill>
                  <a:srgbClr val="339966"/>
                </a:solidFill>
                <a:latin typeface="Arial" charset="0"/>
                <a:cs typeface="Arial" charset="0"/>
              </a:rPr>
              <a:t>Regional and Local Economics (RALE) </a:t>
            </a:r>
          </a:p>
          <a:p>
            <a:r>
              <a:rPr lang="en-GB" sz="1100" i="1" smtClean="0">
                <a:solidFill>
                  <a:srgbClr val="339966"/>
                </a:solidFill>
                <a:latin typeface="Arial" charset="0"/>
                <a:cs typeface="Arial" charset="0"/>
              </a:rPr>
              <a:t>Lecture slides – Lecture 9b</a:t>
            </a:r>
            <a:endParaRPr lang="en-GB" sz="1100" smtClean="0">
              <a:latin typeface="Arial" charset="0"/>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9"/>
                                        </p:tgtEl>
                                        <p:attrNameLst>
                                          <p:attrName>style.visibility</p:attrName>
                                        </p:attrNameLst>
                                      </p:cBhvr>
                                      <p:to>
                                        <p:strVal val="visible"/>
                                      </p:to>
                                    </p:set>
                                    <p:anim calcmode="lin" valueType="num">
                                      <p:cBhvr additive="base">
                                        <p:cTn id="7" dur="500" fill="hold"/>
                                        <p:tgtEl>
                                          <p:spTgt spid="65539"/>
                                        </p:tgtEl>
                                        <p:attrNameLst>
                                          <p:attrName>ppt_x</p:attrName>
                                        </p:attrNameLst>
                                      </p:cBhvr>
                                      <p:tavLst>
                                        <p:tav tm="0">
                                          <p:val>
                                            <p:strVal val="0-#ppt_w/2"/>
                                          </p:val>
                                        </p:tav>
                                        <p:tav tm="100000">
                                          <p:val>
                                            <p:strVal val="#ppt_x"/>
                                          </p:val>
                                        </p:tav>
                                      </p:tavLst>
                                    </p:anim>
                                    <p:anim calcmode="lin" valueType="num">
                                      <p:cBhvr additive="base">
                                        <p:cTn id="8" dur="500" fill="hold"/>
                                        <p:tgtEl>
                                          <p:spTgt spid="6553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5541"/>
                                        </p:tgtEl>
                                        <p:attrNameLst>
                                          <p:attrName>style.visibility</p:attrName>
                                        </p:attrNameLst>
                                      </p:cBhvr>
                                      <p:to>
                                        <p:strVal val="visible"/>
                                      </p:to>
                                    </p:set>
                                    <p:anim calcmode="lin" valueType="num">
                                      <p:cBhvr additive="base">
                                        <p:cTn id="13" dur="500" fill="hold"/>
                                        <p:tgtEl>
                                          <p:spTgt spid="65541"/>
                                        </p:tgtEl>
                                        <p:attrNameLst>
                                          <p:attrName>ppt_x</p:attrName>
                                        </p:attrNameLst>
                                      </p:cBhvr>
                                      <p:tavLst>
                                        <p:tav tm="0">
                                          <p:val>
                                            <p:strVal val="0-#ppt_w/2"/>
                                          </p:val>
                                        </p:tav>
                                        <p:tav tm="100000">
                                          <p:val>
                                            <p:strVal val="#ppt_x"/>
                                          </p:val>
                                        </p:tav>
                                      </p:tavLst>
                                    </p:anim>
                                    <p:anim calcmode="lin" valueType="num">
                                      <p:cBhvr additive="base">
                                        <p:cTn id="14" dur="500" fill="hold"/>
                                        <p:tgtEl>
                                          <p:spTgt spid="6554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5538">
                                            <p:txEl>
                                              <p:pRg st="0" end="0"/>
                                            </p:txEl>
                                          </p:spTgt>
                                        </p:tgtEl>
                                        <p:attrNameLst>
                                          <p:attrName>style.visibility</p:attrName>
                                        </p:attrNameLst>
                                      </p:cBhvr>
                                      <p:to>
                                        <p:strVal val="visible"/>
                                      </p:to>
                                    </p:set>
                                    <p:anim calcmode="lin" valueType="num">
                                      <p:cBhvr additive="base">
                                        <p:cTn id="19" dur="500" fill="hold"/>
                                        <p:tgtEl>
                                          <p:spTgt spid="65538">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553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5538">
                                            <p:txEl>
                                              <p:pRg st="1" end="1"/>
                                            </p:txEl>
                                          </p:spTgt>
                                        </p:tgtEl>
                                        <p:attrNameLst>
                                          <p:attrName>style.visibility</p:attrName>
                                        </p:attrNameLst>
                                      </p:cBhvr>
                                      <p:to>
                                        <p:strVal val="visible"/>
                                      </p:to>
                                    </p:set>
                                    <p:anim calcmode="lin" valueType="num">
                                      <p:cBhvr additive="base">
                                        <p:cTn id="25" dur="500" fill="hold"/>
                                        <p:tgtEl>
                                          <p:spTgt spid="65538">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553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5538">
                                            <p:txEl>
                                              <p:pRg st="2" end="2"/>
                                            </p:txEl>
                                          </p:spTgt>
                                        </p:tgtEl>
                                        <p:attrNameLst>
                                          <p:attrName>style.visibility</p:attrName>
                                        </p:attrNameLst>
                                      </p:cBhvr>
                                      <p:to>
                                        <p:strVal val="visible"/>
                                      </p:to>
                                    </p:set>
                                    <p:anim calcmode="lin" valueType="num">
                                      <p:cBhvr additive="base">
                                        <p:cTn id="31" dur="500" fill="hold"/>
                                        <p:tgtEl>
                                          <p:spTgt spid="65538">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553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5538">
                                            <p:txEl>
                                              <p:pRg st="3" end="3"/>
                                            </p:txEl>
                                          </p:spTgt>
                                        </p:tgtEl>
                                        <p:attrNameLst>
                                          <p:attrName>style.visibility</p:attrName>
                                        </p:attrNameLst>
                                      </p:cBhvr>
                                      <p:to>
                                        <p:strVal val="visible"/>
                                      </p:to>
                                    </p:set>
                                    <p:anim calcmode="lin" valueType="num">
                                      <p:cBhvr additive="base">
                                        <p:cTn id="37" dur="500" fill="hold"/>
                                        <p:tgtEl>
                                          <p:spTgt spid="65538">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553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5538">
                                            <p:txEl>
                                              <p:pRg st="4" end="4"/>
                                            </p:txEl>
                                          </p:spTgt>
                                        </p:tgtEl>
                                        <p:attrNameLst>
                                          <p:attrName>style.visibility</p:attrName>
                                        </p:attrNameLst>
                                      </p:cBhvr>
                                      <p:to>
                                        <p:strVal val="visible"/>
                                      </p:to>
                                    </p:set>
                                    <p:anim calcmode="lin" valueType="num">
                                      <p:cBhvr additive="base">
                                        <p:cTn id="43" dur="500" fill="hold"/>
                                        <p:tgtEl>
                                          <p:spTgt spid="65538">
                                            <p:txEl>
                                              <p:pRg st="4" end="4"/>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553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5540">
                                            <p:txEl>
                                              <p:pRg st="0" end="0"/>
                                            </p:txEl>
                                          </p:spTgt>
                                        </p:tgtEl>
                                        <p:attrNameLst>
                                          <p:attrName>style.visibility</p:attrName>
                                        </p:attrNameLst>
                                      </p:cBhvr>
                                      <p:to>
                                        <p:strVal val="visible"/>
                                      </p:to>
                                    </p:set>
                                    <p:anim calcmode="lin" valueType="num">
                                      <p:cBhvr additive="base">
                                        <p:cTn id="49" dur="500" fill="hold"/>
                                        <p:tgtEl>
                                          <p:spTgt spid="65540">
                                            <p:txEl>
                                              <p:pRg st="0" end="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6554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65540">
                                            <p:txEl>
                                              <p:pRg st="1" end="1"/>
                                            </p:txEl>
                                          </p:spTgt>
                                        </p:tgtEl>
                                        <p:attrNameLst>
                                          <p:attrName>style.visibility</p:attrName>
                                        </p:attrNameLst>
                                      </p:cBhvr>
                                      <p:to>
                                        <p:strVal val="visible"/>
                                      </p:to>
                                    </p:set>
                                    <p:anim calcmode="lin" valueType="num">
                                      <p:cBhvr additive="base">
                                        <p:cTn id="55" dur="500" fill="hold"/>
                                        <p:tgtEl>
                                          <p:spTgt spid="65540">
                                            <p:txEl>
                                              <p:pRg st="1" end="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6554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65540">
                                            <p:txEl>
                                              <p:pRg st="2" end="2"/>
                                            </p:txEl>
                                          </p:spTgt>
                                        </p:tgtEl>
                                        <p:attrNameLst>
                                          <p:attrName>style.visibility</p:attrName>
                                        </p:attrNameLst>
                                      </p:cBhvr>
                                      <p:to>
                                        <p:strVal val="visible"/>
                                      </p:to>
                                    </p:set>
                                    <p:anim calcmode="lin" valueType="num">
                                      <p:cBhvr additive="base">
                                        <p:cTn id="61" dur="500" fill="hold"/>
                                        <p:tgtEl>
                                          <p:spTgt spid="65540">
                                            <p:txEl>
                                              <p:pRg st="2" end="2"/>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6554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65540">
                                            <p:txEl>
                                              <p:pRg st="3" end="3"/>
                                            </p:txEl>
                                          </p:spTgt>
                                        </p:tgtEl>
                                        <p:attrNameLst>
                                          <p:attrName>style.visibility</p:attrName>
                                        </p:attrNameLst>
                                      </p:cBhvr>
                                      <p:to>
                                        <p:strVal val="visible"/>
                                      </p:to>
                                    </p:set>
                                    <p:anim calcmode="lin" valueType="num">
                                      <p:cBhvr additive="base">
                                        <p:cTn id="67" dur="500" fill="hold"/>
                                        <p:tgtEl>
                                          <p:spTgt spid="65540">
                                            <p:txEl>
                                              <p:pRg st="3" end="3"/>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6554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65540">
                                            <p:txEl>
                                              <p:pRg st="4" end="4"/>
                                            </p:txEl>
                                          </p:spTgt>
                                        </p:tgtEl>
                                        <p:attrNameLst>
                                          <p:attrName>style.visibility</p:attrName>
                                        </p:attrNameLst>
                                      </p:cBhvr>
                                      <p:to>
                                        <p:strVal val="visible"/>
                                      </p:to>
                                    </p:set>
                                    <p:anim calcmode="lin" valueType="num">
                                      <p:cBhvr additive="base">
                                        <p:cTn id="73" dur="500" fill="hold"/>
                                        <p:tgtEl>
                                          <p:spTgt spid="65540">
                                            <p:txEl>
                                              <p:pRg st="4" end="4"/>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6554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animBg="1" autoUpdateAnimBg="0"/>
      <p:bldP spid="65538" grpId="0" build="p" autoUpdateAnimBg="0"/>
      <p:bldP spid="65540" grpId="0" build="p" autoUpdateAnimBg="0"/>
    </p:bldLst>
  </p:timing>
</p:sld>
</file>

<file path=ppt/theme/theme1.xml><?xml version="1.0" encoding="utf-8"?>
<a:theme xmlns:a="http://schemas.openxmlformats.org/drawingml/2006/main" name="Professional">
  <a:themeElements>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Profess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rofessional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rofessional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\\Wa01\milton\WIN95APP\OFFPR97\MSOFFICE\TEMPLATE\DESIGNS\PORTNOTE.POT</Template>
  <TotalTime>21342</TotalTime>
  <Words>1152</Words>
  <Application>Microsoft PowerPoint</Application>
  <PresentationFormat>On-screen Show (4:3)</PresentationFormat>
  <Paragraphs>265</Paragraphs>
  <Slides>13</Slides>
  <Notes>7</Notes>
  <HiddenSlides>0</HiddenSlides>
  <MMClips>0</MMClips>
  <ScaleCrop>false</ScaleCrop>
  <HeadingPairs>
    <vt:vector size="8" baseType="variant">
      <vt:variant>
        <vt:lpstr>Fonts Used</vt:lpstr>
      </vt:variant>
      <vt:variant>
        <vt:i4>4</vt:i4>
      </vt:variant>
      <vt:variant>
        <vt:lpstr>Design Template</vt:lpstr>
      </vt:variant>
      <vt:variant>
        <vt:i4>2</vt:i4>
      </vt:variant>
      <vt:variant>
        <vt:lpstr>Embedded OLE Servers</vt:lpstr>
      </vt:variant>
      <vt:variant>
        <vt:i4>1</vt:i4>
      </vt:variant>
      <vt:variant>
        <vt:lpstr>Slide Titles</vt:lpstr>
      </vt:variant>
      <vt:variant>
        <vt:i4>13</vt:i4>
      </vt:variant>
    </vt:vector>
  </HeadingPairs>
  <TitlesOfParts>
    <vt:vector size="20" baseType="lpstr">
      <vt:lpstr>Times New Roman</vt:lpstr>
      <vt:lpstr>Arial</vt:lpstr>
      <vt:lpstr>Monotype Sorts</vt:lpstr>
      <vt:lpstr>Wingdings</vt:lpstr>
      <vt:lpstr>Professional</vt:lpstr>
      <vt:lpstr>Professional</vt:lpstr>
      <vt:lpstr>CorelDRAW</vt:lpstr>
      <vt:lpstr>Lecture 9b The Renaissance of local economic regeneration in the UK – Main themes and activities</vt:lpstr>
      <vt:lpstr>Slide 2</vt:lpstr>
      <vt:lpstr>Urban Regeneration:  A Handbook (2001)</vt:lpstr>
      <vt:lpstr>Phases of Urban Policy</vt:lpstr>
      <vt:lpstr>Generic Initiatives/Programmes</vt:lpstr>
      <vt:lpstr>Competitive Bidding and Funding</vt:lpstr>
      <vt:lpstr>Physical regeneration</vt:lpstr>
      <vt:lpstr>Social and Community Issues</vt:lpstr>
      <vt:lpstr>Capacity Building</vt:lpstr>
      <vt:lpstr>Employment, Education and Training</vt:lpstr>
      <vt:lpstr>Labour Market Policy</vt:lpstr>
      <vt:lpstr>Education, training &amp; future</vt:lpstr>
      <vt:lpstr>Conclusions </vt:lpstr>
    </vt:vector>
  </TitlesOfParts>
  <Company>UNIVERSITY OF PORTSMOUTH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Renaissance of local economic regeneration in the UK: themes and activities</dc:title>
  <dc:subject>Regional and local economics</dc:subject>
  <dc:creator>Jeff Grainger</dc:creator>
  <cp:lastModifiedBy>plmlp</cp:lastModifiedBy>
  <cp:revision>107</cp:revision>
  <cp:lastPrinted>2001-03-19T22:41:12Z</cp:lastPrinted>
  <dcterms:created xsi:type="dcterms:W3CDTF">1998-10-23T14:37:10Z</dcterms:created>
  <dcterms:modified xsi:type="dcterms:W3CDTF">2010-02-23T16:37:28Z</dcterms:modified>
</cp:coreProperties>
</file>