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305" r:id="rId3"/>
    <p:sldId id="257" r:id="rId4"/>
    <p:sldId id="335" r:id="rId5"/>
    <p:sldId id="306" r:id="rId6"/>
    <p:sldId id="314" r:id="rId7"/>
    <p:sldId id="307" r:id="rId8"/>
    <p:sldId id="308" r:id="rId9"/>
    <p:sldId id="302" r:id="rId10"/>
    <p:sldId id="315" r:id="rId11"/>
    <p:sldId id="319" r:id="rId12"/>
    <p:sldId id="320" r:id="rId13"/>
    <p:sldId id="318" r:id="rId14"/>
    <p:sldId id="323" r:id="rId15"/>
    <p:sldId id="324" r:id="rId16"/>
    <p:sldId id="321" r:id="rId17"/>
    <p:sldId id="317" r:id="rId18"/>
    <p:sldId id="325" r:id="rId19"/>
    <p:sldId id="326" r:id="rId20"/>
    <p:sldId id="327" r:id="rId21"/>
    <p:sldId id="336" r:id="rId22"/>
    <p:sldId id="268" r:id="rId23"/>
    <p:sldId id="269" r:id="rId24"/>
    <p:sldId id="338" r:id="rId25"/>
    <p:sldId id="337" r:id="rId26"/>
    <p:sldId id="272" r:id="rId27"/>
    <p:sldId id="328" r:id="rId28"/>
    <p:sldId id="329" r:id="rId29"/>
    <p:sldId id="33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 varScale="1">
        <p:scale>
          <a:sx n="108" d="100"/>
          <a:sy n="108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DFD29-60FE-4938-8606-11C839ED0AE4}" type="datetimeFigureOut">
              <a:rPr lang="en-GB" smtClean="0"/>
              <a:pPr/>
              <a:t>02/12/2013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A400A-0A54-4861-AC92-D7A10BE29A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0056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Pareto principle does not allow trade offs pg.216, but compensation could help (could be costly)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A400A-0A54-4861-AC92-D7A10BE29A33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Pareto principle does not allow trade offs pg.216, but compensation could help </a:t>
            </a:r>
            <a:r>
              <a:rPr lang="en-GB" smtClean="0"/>
              <a:t>(could be costly)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A400A-0A54-4861-AC92-D7A10BE29A33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Pareto principle does not allow trade offs pg.216, but compensation could help </a:t>
            </a:r>
            <a:r>
              <a:rPr lang="en-GB" smtClean="0"/>
              <a:t>(could be costly)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A400A-0A54-4861-AC92-D7A10BE29A33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Pareto principle does not allow trade offs pg.216, but compensation could help </a:t>
            </a:r>
            <a:r>
              <a:rPr lang="en-GB" smtClean="0"/>
              <a:t>(could be costly)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A400A-0A54-4861-AC92-D7A10BE29A33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Pareto principle does not allow trade offs pg.216, but compensation could help </a:t>
            </a:r>
            <a:r>
              <a:rPr lang="en-GB" smtClean="0"/>
              <a:t>(could be costly)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A400A-0A54-4861-AC92-D7A10BE29A33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Pareto principle does not allow trade offs pg.216, but compensation could help </a:t>
            </a:r>
            <a:r>
              <a:rPr lang="en-GB" smtClean="0"/>
              <a:t>(could be costly)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A400A-0A54-4861-AC92-D7A10BE29A33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Pareto principle does not allow trade offs pg.216, but compensation could help </a:t>
            </a:r>
            <a:r>
              <a:rPr lang="en-GB" smtClean="0"/>
              <a:t>(could be costly)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A400A-0A54-4861-AC92-D7A10BE29A33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2CA2A6-0FBB-4AE1-BC1A-5BEFE7B2751A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564F5896-8BBF-4C44-98E0-F938F166E5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533C49-0DE6-4E50-A40A-0E557322A853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564F5896-8BBF-4C44-98E0-F938F166E5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641084" cy="490537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4525963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42C68-10EF-4136-BFA7-6999B5B94C4A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564F5896-8BBF-4C44-98E0-F938F166E5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612FEB-7DFF-4932-9AE4-D4A34AE2AEEC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564F5896-8BBF-4C44-98E0-F938F166E5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59A0F-6D39-499B-BD29-3CBC23A6F6A9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564F5896-8BBF-4C44-98E0-F938F166E5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B184F-0692-4F52-AF7F-9769AEFC0ED3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564F5896-8BBF-4C44-98E0-F938F166E5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29B68F-BE51-4466-883A-522549850527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564F5896-8BBF-4C44-98E0-F938F166E5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E6224B-1A14-43A9-AEE5-0F7EE2A62214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564F5896-8BBF-4C44-98E0-F938F166E5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79388" y="188913"/>
            <a:ext cx="735488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2684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CF7BE5F5-A1A5-485A-937D-D3B5B318193E}" type="datetime1">
              <a:rPr lang="en-GB" smtClean="0"/>
              <a:pPr/>
              <a:t>02/12/2013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80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76200">
            <a:solidFill>
              <a:srgbClr val="7A2C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092825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90805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ln w="76200">
            <a:solidFill>
              <a:srgbClr val="7A2C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4" descr="mche2.bmp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6" descr="mche.bmp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65850"/>
            <a:ext cx="28384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35825" y="6162675"/>
            <a:ext cx="155733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William.whittaker@manchester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Economic Evaluation </a:t>
            </a:r>
            <a:br>
              <a:rPr lang="en-GB" dirty="0" smtClean="0"/>
            </a:br>
            <a:r>
              <a:rPr lang="en-GB" dirty="0" smtClean="0"/>
              <a:t>in Health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William Whittaker</a:t>
            </a:r>
          </a:p>
          <a:p>
            <a:r>
              <a:rPr lang="en-GB" dirty="0" smtClean="0">
                <a:hlinkClick r:id="rId2"/>
              </a:rPr>
              <a:t>William.whittaker@manchester.ac.uk</a:t>
            </a:r>
            <a:r>
              <a:rPr lang="en-GB" dirty="0" smtClean="0"/>
              <a:t> </a:t>
            </a:r>
          </a:p>
          <a:p>
            <a:r>
              <a:rPr lang="en-GB" dirty="0" smtClean="0"/>
              <a:t>4.304 Jean McFarlane</a:t>
            </a:r>
          </a:p>
          <a:p>
            <a:r>
              <a:rPr lang="en-GB" dirty="0" err="1" smtClean="0"/>
              <a:t>Zweifel</a:t>
            </a:r>
            <a:r>
              <a:rPr lang="en-GB" dirty="0" smtClean="0"/>
              <a:t> (Ch.2)</a:t>
            </a:r>
          </a:p>
          <a:p>
            <a:r>
              <a:rPr lang="en-GB" dirty="0" smtClean="0"/>
              <a:t>Morris et al. (Ch.1, Ch8-10)</a:t>
            </a:r>
          </a:p>
          <a:p>
            <a:r>
              <a:rPr lang="en-GB" dirty="0" smtClean="0"/>
              <a:t>Elgar Companion (Ch.33-Ch.50)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err="1" smtClean="0"/>
              <a:t>Welfarism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GB" dirty="0" smtClean="0"/>
              <a:t>Social welfare function is the sum of </a:t>
            </a:r>
            <a:r>
              <a:rPr lang="en-GB" i="1" dirty="0" smtClean="0"/>
              <a:t>individual</a:t>
            </a:r>
            <a:r>
              <a:rPr lang="en-GB" dirty="0" smtClean="0"/>
              <a:t> utility</a:t>
            </a:r>
          </a:p>
          <a:p>
            <a:pPr lvl="1"/>
            <a:r>
              <a:rPr lang="en-GB" dirty="0" smtClean="0"/>
              <a:t>Individuals maximise their own utility so their valuation of a service is what matters</a:t>
            </a:r>
          </a:p>
          <a:p>
            <a:pPr lvl="1"/>
            <a:r>
              <a:rPr lang="en-GB" dirty="0" smtClean="0"/>
              <a:t>Valuations by health care professionals and others are irrelevant </a:t>
            </a:r>
          </a:p>
          <a:p>
            <a:r>
              <a:rPr lang="en-GB" dirty="0" smtClean="0"/>
              <a:t>Consequentialist</a:t>
            </a:r>
          </a:p>
          <a:p>
            <a:pPr lvl="1"/>
            <a:r>
              <a:rPr lang="en-GB" dirty="0" smtClean="0"/>
              <a:t>Concerned with only consequences (outcomes) of consumption on utility not how it is delivered</a:t>
            </a:r>
          </a:p>
          <a:p>
            <a:r>
              <a:rPr lang="en-GB" dirty="0" smtClean="0"/>
              <a:t>Consistent ranking of all states in terms of utility obtained</a:t>
            </a:r>
          </a:p>
          <a:p>
            <a:pPr lvl="1"/>
            <a:r>
              <a:rPr lang="en-GB" dirty="0" smtClean="0"/>
              <a:t>Decisions based on the Pareto principle </a:t>
            </a:r>
          </a:p>
          <a:p>
            <a:pPr lvl="2"/>
            <a:r>
              <a:rPr lang="en-GB" dirty="0" smtClean="0"/>
              <a:t>Weak </a:t>
            </a:r>
            <a:r>
              <a:rPr lang="en-GB" dirty="0" err="1" smtClean="0"/>
              <a:t>pareto</a:t>
            </a:r>
            <a:r>
              <a:rPr lang="en-GB" dirty="0" smtClean="0"/>
              <a:t> improvement </a:t>
            </a:r>
          </a:p>
          <a:p>
            <a:pPr lvl="2"/>
            <a:r>
              <a:rPr lang="en-GB" dirty="0" smtClean="0"/>
              <a:t>Strong </a:t>
            </a:r>
            <a:r>
              <a:rPr lang="en-GB" dirty="0" err="1" smtClean="0"/>
              <a:t>pareto</a:t>
            </a:r>
            <a:r>
              <a:rPr lang="en-GB" dirty="0" smtClean="0"/>
              <a:t> improvement</a:t>
            </a:r>
          </a:p>
          <a:p>
            <a:pPr lvl="2"/>
            <a:r>
              <a:rPr lang="en-GB" dirty="0" smtClean="0"/>
              <a:t>Pareto optimal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err="1" smtClean="0"/>
              <a:t>Welfarism</a:t>
            </a:r>
            <a:r>
              <a:rPr lang="en-GB" sz="3600" dirty="0" smtClean="0"/>
              <a:t> – Pareto principle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GB" dirty="0" smtClean="0"/>
              <a:t>Pareto principle</a:t>
            </a:r>
          </a:p>
          <a:p>
            <a:pPr lvl="1"/>
            <a:r>
              <a:rPr lang="en-GB" dirty="0" smtClean="0"/>
              <a:t>Weak Pareto improvement (both improved)</a:t>
            </a:r>
          </a:p>
          <a:p>
            <a:pPr lvl="1"/>
            <a:r>
              <a:rPr lang="en-GB" dirty="0" smtClean="0"/>
              <a:t>Strong Pareto improvement (one improved, other same)</a:t>
            </a:r>
          </a:p>
          <a:p>
            <a:pPr lvl="1"/>
            <a:r>
              <a:rPr lang="en-GB" dirty="0" smtClean="0"/>
              <a:t>Pareto optimal (none can be improved without sacrificing another)</a:t>
            </a:r>
          </a:p>
          <a:p>
            <a:r>
              <a:rPr lang="en-GB" dirty="0" smtClean="0"/>
              <a:t>Equity</a:t>
            </a:r>
          </a:p>
          <a:p>
            <a:pPr lvl="1"/>
            <a:r>
              <a:rPr lang="en-GB" dirty="0" smtClean="0"/>
              <a:t>Not concerned with equity (who gets the improvement?)</a:t>
            </a:r>
          </a:p>
          <a:p>
            <a:r>
              <a:rPr lang="en-GB" dirty="0" smtClean="0"/>
              <a:t>Potential improvements</a:t>
            </a:r>
          </a:p>
          <a:p>
            <a:pPr lvl="1"/>
            <a:r>
              <a:rPr lang="en-GB" dirty="0" smtClean="0"/>
              <a:t>Cannot rank non-optimal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4203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Welfarism</a:t>
            </a:r>
            <a:r>
              <a:rPr lang="en-US" dirty="0" smtClean="0"/>
              <a:t> – Pareto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 possibilities frontier gives the Pareto optimal points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2987824" y="3140968"/>
            <a:ext cx="3088640" cy="2400300"/>
            <a:chOff x="0" y="0"/>
            <a:chExt cx="3088640" cy="24003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342900" y="2057400"/>
              <a:ext cx="2743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342900" y="0"/>
              <a:ext cx="0" cy="2057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342900" y="342900"/>
              <a:ext cx="1943100" cy="1694688"/>
            </a:xfrm>
            <a:custGeom>
              <a:avLst/>
              <a:gdLst>
                <a:gd name="connsiteX0" fmla="*/ 0 w 3005328"/>
                <a:gd name="connsiteY0" fmla="*/ 0 h 1694688"/>
                <a:gd name="connsiteX1" fmla="*/ 1310640 w 3005328"/>
                <a:gd name="connsiteY1" fmla="*/ 457200 h 1694688"/>
                <a:gd name="connsiteX2" fmla="*/ 1798320 w 3005328"/>
                <a:gd name="connsiteY2" fmla="*/ 1164336 h 1694688"/>
                <a:gd name="connsiteX3" fmla="*/ 2791968 w 3005328"/>
                <a:gd name="connsiteY3" fmla="*/ 1438656 h 1694688"/>
                <a:gd name="connsiteX4" fmla="*/ 3005328 w 3005328"/>
                <a:gd name="connsiteY4" fmla="*/ 1694688 h 1694688"/>
                <a:gd name="connsiteX5" fmla="*/ 3005328 w 3005328"/>
                <a:gd name="connsiteY5" fmla="*/ 1694688 h 1694688"/>
                <a:gd name="connsiteX6" fmla="*/ 3005328 w 3005328"/>
                <a:gd name="connsiteY6" fmla="*/ 1694688 h 169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05328" h="1694688">
                  <a:moveTo>
                    <a:pt x="0" y="0"/>
                  </a:moveTo>
                  <a:cubicBezTo>
                    <a:pt x="505460" y="131572"/>
                    <a:pt x="1010920" y="263144"/>
                    <a:pt x="1310640" y="457200"/>
                  </a:cubicBezTo>
                  <a:cubicBezTo>
                    <a:pt x="1610360" y="651256"/>
                    <a:pt x="1551432" y="1000760"/>
                    <a:pt x="1798320" y="1164336"/>
                  </a:cubicBezTo>
                  <a:cubicBezTo>
                    <a:pt x="2045208" y="1327912"/>
                    <a:pt x="2590800" y="1350264"/>
                    <a:pt x="2791968" y="1438656"/>
                  </a:cubicBezTo>
                  <a:cubicBezTo>
                    <a:pt x="2993136" y="1527048"/>
                    <a:pt x="3005328" y="1694688"/>
                    <a:pt x="3005328" y="1694688"/>
                  </a:cubicBezTo>
                  <a:lnTo>
                    <a:pt x="3005328" y="1694688"/>
                  </a:lnTo>
                  <a:lnTo>
                    <a:pt x="3005328" y="1694688"/>
                  </a:lnTo>
                </a:path>
              </a:pathLst>
            </a:cu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Text Box 44"/>
            <p:cNvSpPr txBox="1"/>
            <p:nvPr/>
          </p:nvSpPr>
          <p:spPr>
            <a:xfrm>
              <a:off x="2743200" y="2057400"/>
              <a:ext cx="34544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U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A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1" name="Text Box 40"/>
            <p:cNvSpPr txBox="1"/>
            <p:nvPr/>
          </p:nvSpPr>
          <p:spPr>
            <a:xfrm>
              <a:off x="0" y="0"/>
              <a:ext cx="34417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U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B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07136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err="1" smtClean="0"/>
              <a:t>Welfarism</a:t>
            </a:r>
            <a:r>
              <a:rPr lang="en-GB" sz="3600" dirty="0" smtClean="0"/>
              <a:t> – social welfare functions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How do we decide which Pareto optimal choice to undertake?</a:t>
            </a:r>
          </a:p>
          <a:p>
            <a:r>
              <a:rPr lang="en-GB" dirty="0" smtClean="0"/>
              <a:t>W</a:t>
            </a:r>
            <a:r>
              <a:rPr lang="en-GB" baseline="-25000" dirty="0" smtClean="0"/>
              <a:t>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=</a:t>
            </a:r>
            <a:r>
              <a:rPr lang="en-GB" i="1" dirty="0" smtClean="0"/>
              <a:t>f</a:t>
            </a:r>
            <a:r>
              <a:rPr lang="en-GB" dirty="0" smtClean="0"/>
              <a:t>(U</a:t>
            </a:r>
            <a:r>
              <a:rPr lang="en-GB" baseline="-25000" dirty="0" smtClean="0"/>
              <a:t>A(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,U</a:t>
            </a:r>
            <a:r>
              <a:rPr lang="en-GB" baseline="-25000" dirty="0" smtClean="0"/>
              <a:t>B(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,…,U</a:t>
            </a:r>
            <a:r>
              <a:rPr lang="en-GB" baseline="-25000" dirty="0" smtClean="0"/>
              <a:t>n(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)</a:t>
            </a:r>
          </a:p>
          <a:p>
            <a:r>
              <a:rPr lang="en-GB" dirty="0" smtClean="0"/>
              <a:t>Alternative views</a:t>
            </a:r>
          </a:p>
          <a:p>
            <a:pPr lvl="1"/>
            <a:r>
              <a:rPr lang="en-GB" dirty="0"/>
              <a:t>Utilitarian: W</a:t>
            </a:r>
            <a:r>
              <a:rPr lang="en-GB" baseline="-25000" dirty="0"/>
              <a:t>(</a:t>
            </a:r>
            <a:r>
              <a:rPr lang="en-GB" i="1" baseline="-25000" dirty="0"/>
              <a:t>x</a:t>
            </a:r>
            <a:r>
              <a:rPr lang="en-GB" baseline="-25000" dirty="0"/>
              <a:t>)</a:t>
            </a:r>
            <a:r>
              <a:rPr lang="en-GB" dirty="0" smtClean="0"/>
              <a:t>=(</a:t>
            </a:r>
            <a:r>
              <a:rPr lang="en-GB" dirty="0"/>
              <a:t>U</a:t>
            </a:r>
            <a:r>
              <a:rPr lang="en-GB" baseline="-25000" dirty="0"/>
              <a:t>A(</a:t>
            </a:r>
            <a:r>
              <a:rPr lang="en-GB" i="1" baseline="-25000" dirty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+U</a:t>
            </a:r>
            <a:r>
              <a:rPr lang="en-GB" baseline="-25000" dirty="0" smtClean="0"/>
              <a:t>B</a:t>
            </a:r>
            <a:r>
              <a:rPr lang="en-GB" baseline="-25000" dirty="0"/>
              <a:t>(</a:t>
            </a:r>
            <a:r>
              <a:rPr lang="en-GB" i="1" baseline="-25000" dirty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+…+U</a:t>
            </a:r>
            <a:r>
              <a:rPr lang="en-GB" baseline="-25000" dirty="0" smtClean="0"/>
              <a:t>n</a:t>
            </a:r>
            <a:r>
              <a:rPr lang="en-GB" baseline="-25000" dirty="0"/>
              <a:t>(</a:t>
            </a:r>
            <a:r>
              <a:rPr lang="en-GB" i="1" baseline="-25000" dirty="0"/>
              <a:t>x</a:t>
            </a:r>
            <a:r>
              <a:rPr lang="en-GB" baseline="-25000" dirty="0"/>
              <a:t>)</a:t>
            </a:r>
            <a:r>
              <a:rPr lang="en-GB" dirty="0" smtClean="0"/>
              <a:t>) </a:t>
            </a:r>
          </a:p>
          <a:p>
            <a:pPr lvl="2"/>
            <a:r>
              <a:rPr lang="en-GB" dirty="0" smtClean="0"/>
              <a:t>maximise the sum of utilities </a:t>
            </a:r>
          </a:p>
          <a:p>
            <a:pPr lvl="2"/>
            <a:r>
              <a:rPr lang="en-GB" dirty="0" smtClean="0"/>
              <a:t>a 1:1 relationship between increases and decreases in utility for social welfare to be unchanged. Slope=-1</a:t>
            </a:r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dirty="0" smtClean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dirty="0" smtClean="0"/>
          </a:p>
          <a:p>
            <a:pPr marL="914400" lvl="2" indent="0">
              <a:buNone/>
            </a:pPr>
            <a:r>
              <a:rPr lang="en-GB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5364088" y="3645024"/>
            <a:ext cx="3088640" cy="2447290"/>
            <a:chOff x="0" y="0"/>
            <a:chExt cx="3088640" cy="244729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42900" y="2131695"/>
              <a:ext cx="2743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342900" y="117475"/>
              <a:ext cx="0" cy="201422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42900" y="417195"/>
              <a:ext cx="1943100" cy="17145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 Box 49"/>
            <p:cNvSpPr txBox="1"/>
            <p:nvPr/>
          </p:nvSpPr>
          <p:spPr>
            <a:xfrm>
              <a:off x="2171700" y="1788795"/>
              <a:ext cx="389255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W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U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0" name="Text Box 50"/>
            <p:cNvSpPr txBox="1"/>
            <p:nvPr/>
          </p:nvSpPr>
          <p:spPr>
            <a:xfrm>
              <a:off x="2743200" y="2104390"/>
              <a:ext cx="34544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U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A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1" name="Text Box 46"/>
            <p:cNvSpPr txBox="1"/>
            <p:nvPr/>
          </p:nvSpPr>
          <p:spPr>
            <a:xfrm>
              <a:off x="0" y="0"/>
              <a:ext cx="34417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U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B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74688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err="1" smtClean="0"/>
              <a:t>Welfarism</a:t>
            </a:r>
            <a:r>
              <a:rPr lang="en-GB" sz="3600" dirty="0" smtClean="0"/>
              <a:t> – social welfare functions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 we decide which Pareto optimal choice to undertake?</a:t>
            </a:r>
          </a:p>
          <a:p>
            <a:r>
              <a:rPr lang="en-GB" dirty="0" smtClean="0"/>
              <a:t>W</a:t>
            </a:r>
            <a:r>
              <a:rPr lang="en-GB" baseline="-25000" dirty="0" smtClean="0"/>
              <a:t>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=</a:t>
            </a:r>
            <a:r>
              <a:rPr lang="en-GB" i="1" dirty="0" smtClean="0"/>
              <a:t>f</a:t>
            </a:r>
            <a:r>
              <a:rPr lang="en-GB" dirty="0" smtClean="0"/>
              <a:t>(U</a:t>
            </a:r>
            <a:r>
              <a:rPr lang="en-GB" baseline="-25000" dirty="0" smtClean="0"/>
              <a:t>A(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,U</a:t>
            </a:r>
            <a:r>
              <a:rPr lang="en-GB" baseline="-25000" dirty="0" smtClean="0"/>
              <a:t>B(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,…,U</a:t>
            </a:r>
            <a:r>
              <a:rPr lang="en-GB" baseline="-25000" dirty="0" smtClean="0"/>
              <a:t>n(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)</a:t>
            </a:r>
          </a:p>
          <a:p>
            <a:r>
              <a:rPr lang="en-GB" dirty="0" smtClean="0"/>
              <a:t>Alternative views</a:t>
            </a:r>
          </a:p>
          <a:p>
            <a:pPr lvl="1"/>
            <a:r>
              <a:rPr lang="en-GB" dirty="0" smtClean="0"/>
              <a:t>Bernoulli-Nash: </a:t>
            </a:r>
            <a:r>
              <a:rPr lang="en-GB" dirty="0"/>
              <a:t> W</a:t>
            </a:r>
            <a:r>
              <a:rPr lang="en-GB" baseline="-25000" dirty="0"/>
              <a:t>(</a:t>
            </a:r>
            <a:r>
              <a:rPr lang="en-GB" i="1" baseline="-25000" dirty="0"/>
              <a:t>x</a:t>
            </a:r>
            <a:r>
              <a:rPr lang="en-GB" baseline="-25000" dirty="0"/>
              <a:t>)</a:t>
            </a:r>
            <a:r>
              <a:rPr lang="en-GB" dirty="0" smtClean="0"/>
              <a:t>=((</a:t>
            </a:r>
            <a:r>
              <a:rPr lang="en-GB" dirty="0"/>
              <a:t>U</a:t>
            </a:r>
            <a:r>
              <a:rPr lang="en-GB" baseline="-25000" dirty="0"/>
              <a:t>A(</a:t>
            </a:r>
            <a:r>
              <a:rPr lang="en-GB" i="1" baseline="-25000" dirty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)(U</a:t>
            </a:r>
            <a:r>
              <a:rPr lang="en-GB" baseline="-25000" dirty="0" smtClean="0"/>
              <a:t>B</a:t>
            </a:r>
            <a:r>
              <a:rPr lang="en-GB" baseline="-25000" dirty="0"/>
              <a:t>(</a:t>
            </a:r>
            <a:r>
              <a:rPr lang="en-GB" i="1" baseline="-25000" dirty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)…(U</a:t>
            </a:r>
            <a:r>
              <a:rPr lang="en-GB" baseline="-25000" dirty="0" smtClean="0"/>
              <a:t>n</a:t>
            </a:r>
            <a:r>
              <a:rPr lang="en-GB" baseline="-25000" dirty="0"/>
              <a:t>(</a:t>
            </a:r>
            <a:r>
              <a:rPr lang="en-GB" i="1" baseline="-25000" dirty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))</a:t>
            </a:r>
          </a:p>
          <a:p>
            <a:pPr lvl="2"/>
            <a:r>
              <a:rPr lang="en-GB" dirty="0" smtClean="0"/>
              <a:t>equal utility is preferred to unequal distribution</a:t>
            </a:r>
          </a:p>
          <a:p>
            <a:pPr lvl="2"/>
            <a:r>
              <a:rPr lang="en-GB" dirty="0" smtClean="0"/>
              <a:t>utility is weighted (usually smaller for individual’s with higher utility) </a:t>
            </a:r>
          </a:p>
          <a:p>
            <a:pPr lvl="2"/>
            <a:r>
              <a:rPr lang="en-GB" dirty="0" smtClean="0"/>
              <a:t>Convex curve</a:t>
            </a:r>
          </a:p>
          <a:p>
            <a:pPr marL="914400" lvl="2" indent="0">
              <a:buNone/>
            </a:pPr>
            <a:endParaRPr lang="en-GB" dirty="0" smtClean="0"/>
          </a:p>
          <a:p>
            <a:pPr marL="914400" lvl="2" indent="0">
              <a:buNone/>
            </a:pPr>
            <a:endParaRPr lang="en-GB" dirty="0" smtClean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r>
              <a:rPr lang="en-GB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5292080" y="2780928"/>
            <a:ext cx="4430395" cy="3339465"/>
            <a:chOff x="0" y="0"/>
            <a:chExt cx="4430395" cy="333946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42900" y="3011170"/>
              <a:ext cx="2743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342900" y="996950"/>
              <a:ext cx="0" cy="201422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42900" y="1296035"/>
              <a:ext cx="1943100" cy="17145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 Box 58"/>
            <p:cNvSpPr txBox="1"/>
            <p:nvPr/>
          </p:nvSpPr>
          <p:spPr>
            <a:xfrm>
              <a:off x="2171700" y="2668270"/>
              <a:ext cx="389255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W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U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0" name="Arc 9"/>
            <p:cNvSpPr/>
            <p:nvPr/>
          </p:nvSpPr>
          <p:spPr>
            <a:xfrm rot="11573617">
              <a:off x="826770" y="0"/>
              <a:ext cx="3603625" cy="2696845"/>
            </a:xfrm>
            <a:prstGeom prst="arc">
              <a:avLst>
                <a:gd name="adj1" fmla="val 16200000"/>
                <a:gd name="adj2" fmla="val 21279061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Text Box 57"/>
            <p:cNvSpPr txBox="1"/>
            <p:nvPr/>
          </p:nvSpPr>
          <p:spPr>
            <a:xfrm>
              <a:off x="2286000" y="2375535"/>
              <a:ext cx="45466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W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BN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2" name="Text Box 59"/>
            <p:cNvSpPr txBox="1"/>
            <p:nvPr/>
          </p:nvSpPr>
          <p:spPr>
            <a:xfrm>
              <a:off x="2743200" y="2996565"/>
              <a:ext cx="34544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U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A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3" name="Text Box 54"/>
            <p:cNvSpPr txBox="1"/>
            <p:nvPr/>
          </p:nvSpPr>
          <p:spPr>
            <a:xfrm>
              <a:off x="0" y="1053465"/>
              <a:ext cx="34417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U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B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94624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err="1" smtClean="0"/>
              <a:t>Welfarism</a:t>
            </a:r>
            <a:r>
              <a:rPr lang="en-GB" sz="3600" dirty="0" smtClean="0"/>
              <a:t> – social welfare functions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How do we decide which Pareto optimal choice to undertake?</a:t>
            </a:r>
          </a:p>
          <a:p>
            <a:r>
              <a:rPr lang="en-GB" dirty="0" smtClean="0"/>
              <a:t>W</a:t>
            </a:r>
            <a:r>
              <a:rPr lang="en-GB" baseline="-25000" dirty="0" smtClean="0"/>
              <a:t>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=</a:t>
            </a:r>
            <a:r>
              <a:rPr lang="en-GB" i="1" dirty="0" smtClean="0"/>
              <a:t>f</a:t>
            </a:r>
            <a:r>
              <a:rPr lang="en-GB" dirty="0" smtClean="0"/>
              <a:t>(U</a:t>
            </a:r>
            <a:r>
              <a:rPr lang="en-GB" baseline="-25000" dirty="0" smtClean="0"/>
              <a:t>A(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,U</a:t>
            </a:r>
            <a:r>
              <a:rPr lang="en-GB" baseline="-25000" dirty="0" smtClean="0"/>
              <a:t>B(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,…,U</a:t>
            </a:r>
            <a:r>
              <a:rPr lang="en-GB" baseline="-25000" dirty="0" smtClean="0"/>
              <a:t>n(</a:t>
            </a:r>
            <a:r>
              <a:rPr lang="en-GB" i="1" baseline="-25000" dirty="0" smtClean="0"/>
              <a:t>x</a:t>
            </a:r>
            <a:r>
              <a:rPr lang="en-GB" baseline="-25000" dirty="0" smtClean="0"/>
              <a:t>)</a:t>
            </a:r>
            <a:r>
              <a:rPr lang="en-GB" dirty="0" smtClean="0"/>
              <a:t>)</a:t>
            </a:r>
          </a:p>
          <a:p>
            <a:r>
              <a:rPr lang="en-GB" dirty="0" smtClean="0"/>
              <a:t>Alternative views</a:t>
            </a:r>
          </a:p>
          <a:p>
            <a:pPr lvl="1"/>
            <a:r>
              <a:rPr lang="en-GB" dirty="0" err="1" smtClean="0"/>
              <a:t>Maximin</a:t>
            </a:r>
            <a:r>
              <a:rPr lang="en-GB" dirty="0" smtClean="0"/>
              <a:t>: </a:t>
            </a:r>
            <a:r>
              <a:rPr lang="en-GB" dirty="0"/>
              <a:t>W</a:t>
            </a:r>
            <a:r>
              <a:rPr lang="en-GB" baseline="-25000" dirty="0"/>
              <a:t>(</a:t>
            </a:r>
            <a:r>
              <a:rPr lang="en-GB" i="1" baseline="-25000" dirty="0"/>
              <a:t>x</a:t>
            </a:r>
            <a:r>
              <a:rPr lang="en-GB" baseline="-25000" dirty="0"/>
              <a:t>)</a:t>
            </a:r>
            <a:r>
              <a:rPr lang="en-GB" dirty="0" smtClean="0"/>
              <a:t>=min(</a:t>
            </a:r>
            <a:r>
              <a:rPr lang="en-GB" dirty="0"/>
              <a:t>U</a:t>
            </a:r>
            <a:r>
              <a:rPr lang="en-GB" baseline="-25000" dirty="0"/>
              <a:t>A(</a:t>
            </a:r>
            <a:r>
              <a:rPr lang="en-GB" i="1" baseline="-25000" dirty="0"/>
              <a:t>x</a:t>
            </a:r>
            <a:r>
              <a:rPr lang="en-GB" baseline="-25000" dirty="0"/>
              <a:t>)</a:t>
            </a:r>
            <a:r>
              <a:rPr lang="en-GB" dirty="0"/>
              <a:t>,U</a:t>
            </a:r>
            <a:r>
              <a:rPr lang="en-GB" baseline="-25000" dirty="0"/>
              <a:t>B(</a:t>
            </a:r>
            <a:r>
              <a:rPr lang="en-GB" i="1" baseline="-25000" dirty="0"/>
              <a:t>x</a:t>
            </a:r>
            <a:r>
              <a:rPr lang="en-GB" baseline="-25000" dirty="0"/>
              <a:t>)</a:t>
            </a:r>
            <a:r>
              <a:rPr lang="en-GB" dirty="0"/>
              <a:t>,…,U</a:t>
            </a:r>
            <a:r>
              <a:rPr lang="en-GB" baseline="-25000" dirty="0"/>
              <a:t>n(</a:t>
            </a:r>
            <a:r>
              <a:rPr lang="en-GB" i="1" baseline="-25000" dirty="0"/>
              <a:t>x</a:t>
            </a:r>
            <a:r>
              <a:rPr lang="en-GB" baseline="-25000" dirty="0"/>
              <a:t>)</a:t>
            </a:r>
            <a:r>
              <a:rPr lang="en-GB" dirty="0" smtClean="0"/>
              <a:t>)</a:t>
            </a:r>
          </a:p>
          <a:p>
            <a:pPr lvl="2"/>
            <a:r>
              <a:rPr lang="en-GB" dirty="0" err="1" smtClean="0"/>
              <a:t>Rawlsian</a:t>
            </a:r>
            <a:r>
              <a:rPr lang="en-GB" dirty="0" smtClean="0"/>
              <a:t> SWF</a:t>
            </a:r>
          </a:p>
          <a:p>
            <a:pPr lvl="2"/>
            <a:r>
              <a:rPr lang="en-GB" dirty="0" smtClean="0"/>
              <a:t>minimum utility is maximised</a:t>
            </a:r>
          </a:p>
          <a:p>
            <a:pPr lvl="2"/>
            <a:r>
              <a:rPr lang="en-GB" dirty="0" smtClean="0"/>
              <a:t>L-shaped curve – only increases in                                                                               both will increase welfare</a:t>
            </a:r>
          </a:p>
          <a:p>
            <a:pPr marL="914400" lvl="2" indent="0">
              <a:buNone/>
            </a:pPr>
            <a:endParaRPr lang="en-GB" dirty="0" smtClean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dirty="0" smtClean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r>
              <a:rPr lang="en-GB" dirty="0" smtClean="0"/>
              <a:t>.</a:t>
            </a:r>
          </a:p>
          <a:p>
            <a:pPr lvl="2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15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5292080" y="2708920"/>
            <a:ext cx="4430395" cy="3378200"/>
            <a:chOff x="0" y="0"/>
            <a:chExt cx="4430395" cy="33782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42900" y="3028950"/>
              <a:ext cx="2743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342900" y="996950"/>
              <a:ext cx="0" cy="201422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42900" y="1296035"/>
              <a:ext cx="1943100" cy="17145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 Box 69"/>
            <p:cNvSpPr txBox="1"/>
            <p:nvPr/>
          </p:nvSpPr>
          <p:spPr>
            <a:xfrm>
              <a:off x="2171700" y="2686050"/>
              <a:ext cx="389255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W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U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0" name="Arc 9"/>
            <p:cNvSpPr/>
            <p:nvPr/>
          </p:nvSpPr>
          <p:spPr>
            <a:xfrm rot="11573617">
              <a:off x="826770" y="0"/>
              <a:ext cx="3603625" cy="2696845"/>
            </a:xfrm>
            <a:prstGeom prst="arc">
              <a:avLst>
                <a:gd name="adj1" fmla="val 16200000"/>
                <a:gd name="adj2" fmla="val 21279061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Text Box 68"/>
            <p:cNvSpPr txBox="1"/>
            <p:nvPr/>
          </p:nvSpPr>
          <p:spPr>
            <a:xfrm>
              <a:off x="2286000" y="2375535"/>
              <a:ext cx="45466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W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BN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cxnSp>
          <p:nvCxnSpPr>
            <p:cNvPr id="12" name="Elbow Connector 11"/>
            <p:cNvCxnSpPr/>
            <p:nvPr/>
          </p:nvCxnSpPr>
          <p:spPr>
            <a:xfrm rot="16200000" flipH="1">
              <a:off x="1371600" y="960120"/>
              <a:ext cx="1257300" cy="1257300"/>
            </a:xfrm>
            <a:prstGeom prst="bentConnector3">
              <a:avLst>
                <a:gd name="adj1" fmla="val 98486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67"/>
            <p:cNvSpPr txBox="1"/>
            <p:nvPr/>
          </p:nvSpPr>
          <p:spPr>
            <a:xfrm>
              <a:off x="2743200" y="1988820"/>
              <a:ext cx="386715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W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R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4" name="Text Box 70"/>
            <p:cNvSpPr txBox="1"/>
            <p:nvPr/>
          </p:nvSpPr>
          <p:spPr>
            <a:xfrm>
              <a:off x="2743200" y="3035300"/>
              <a:ext cx="34544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U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A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5" name="Text Box 65"/>
            <p:cNvSpPr txBox="1"/>
            <p:nvPr/>
          </p:nvSpPr>
          <p:spPr>
            <a:xfrm>
              <a:off x="0" y="1074420"/>
              <a:ext cx="34417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U</a:t>
              </a:r>
              <a:r>
                <a:rPr lang="en-US" sz="1200" baseline="-25000">
                  <a:effectLst/>
                  <a:ea typeface="ＭＳ 明朝"/>
                  <a:cs typeface="Times New Roman"/>
                </a:rPr>
                <a:t>B</a:t>
              </a:r>
              <a:endParaRPr lang="en-GB" sz="1200">
                <a:effectLst/>
                <a:ea typeface="ＭＳ 明朝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898940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err="1" smtClean="0"/>
              <a:t>Welfarism</a:t>
            </a:r>
            <a:r>
              <a:rPr lang="en-GB" sz="3600" dirty="0" smtClean="0"/>
              <a:t> – social welfare functions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Based on ethical beliefs about what is socially optimal</a:t>
            </a:r>
          </a:p>
          <a:p>
            <a:r>
              <a:rPr lang="en-GB" dirty="0" smtClean="0"/>
              <a:t>Rely on being able to measure and compare utility</a:t>
            </a:r>
          </a:p>
          <a:p>
            <a:pPr lvl="1"/>
            <a:r>
              <a:rPr lang="en-GB" dirty="0" smtClean="0"/>
              <a:t>Ordinal measurements may not be comparable between people</a:t>
            </a:r>
          </a:p>
          <a:p>
            <a:pPr lvl="2"/>
            <a:r>
              <a:rPr lang="en-GB" dirty="0" smtClean="0"/>
              <a:t>Dictatorship solves this</a:t>
            </a:r>
          </a:p>
          <a:p>
            <a:pPr lvl="2"/>
            <a:r>
              <a:rPr lang="en-GB" dirty="0" smtClean="0"/>
              <a:t>Arrow’s impossibility theorem shows how rankings can be inconsistent</a:t>
            </a:r>
          </a:p>
          <a:p>
            <a:pPr lvl="1"/>
            <a:r>
              <a:rPr lang="en-GB" dirty="0" smtClean="0"/>
              <a:t>Alternatively, a different perspective is needed…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78798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</a:t>
            </a:r>
            <a:r>
              <a:rPr lang="en-GB" dirty="0" err="1" smtClean="0"/>
              <a:t>welfarism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Two key concerns with </a:t>
            </a:r>
            <a:r>
              <a:rPr lang="en-GB" dirty="0" err="1" smtClean="0"/>
              <a:t>welfarism</a:t>
            </a:r>
            <a:endParaRPr lang="en-GB" dirty="0" smtClean="0"/>
          </a:p>
          <a:p>
            <a:pPr lvl="1"/>
            <a:r>
              <a:rPr lang="en-GB" dirty="0" smtClean="0"/>
              <a:t>individuals assumed to make rational, utility maximising choices</a:t>
            </a:r>
          </a:p>
          <a:p>
            <a:pPr lvl="1"/>
            <a:r>
              <a:rPr lang="en-GB" dirty="0" smtClean="0"/>
              <a:t>conflict between preferences and trade-offs between individuals in society</a:t>
            </a:r>
          </a:p>
          <a:p>
            <a:r>
              <a:rPr lang="en-GB" dirty="0" smtClean="0"/>
              <a:t>Non-</a:t>
            </a:r>
            <a:r>
              <a:rPr lang="en-GB" dirty="0" err="1" smtClean="0"/>
              <a:t>welfarism</a:t>
            </a:r>
            <a:r>
              <a:rPr lang="en-GB" dirty="0" smtClean="0"/>
              <a:t> is any other normative framework that rejects </a:t>
            </a:r>
            <a:r>
              <a:rPr lang="en-GB" dirty="0" err="1" smtClean="0"/>
              <a:t>welfarism</a:t>
            </a:r>
            <a:endParaRPr lang="en-GB" dirty="0"/>
          </a:p>
          <a:p>
            <a:r>
              <a:rPr lang="en-GB" dirty="0" smtClean="0"/>
              <a:t>Key arguments against </a:t>
            </a:r>
            <a:r>
              <a:rPr lang="en-GB" dirty="0" err="1" smtClean="0"/>
              <a:t>welfarism</a:t>
            </a:r>
            <a:endParaRPr lang="en-GB" dirty="0" smtClean="0"/>
          </a:p>
          <a:p>
            <a:pPr lvl="1"/>
            <a:r>
              <a:rPr lang="en-GB" dirty="0" smtClean="0"/>
              <a:t>Not applicable to health care due to market failure (imperfect information/externalities/supplier inducement/moral hazard)</a:t>
            </a:r>
          </a:p>
          <a:p>
            <a:pPr lvl="1"/>
            <a:r>
              <a:rPr lang="en-GB" dirty="0" smtClean="0"/>
              <a:t>Utility may be measured differently by individuals</a:t>
            </a:r>
          </a:p>
          <a:p>
            <a:pPr lvl="1"/>
            <a:r>
              <a:rPr lang="en-GB" dirty="0" smtClean="0"/>
              <a:t>Health is an important construct in determining people’s assessment of well-being</a:t>
            </a:r>
          </a:p>
          <a:p>
            <a:pPr lvl="2"/>
            <a:r>
              <a:rPr lang="en-GB" dirty="0" smtClean="0"/>
              <a:t>In some instances health has even substituted for utility</a:t>
            </a:r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perspective has important implications on the approach taken for economic evaluation</a:t>
            </a:r>
          </a:p>
          <a:p>
            <a:r>
              <a:rPr lang="en-US" dirty="0" smtClean="0"/>
              <a:t>Recall an economic evaluation uses information on the benefits and costs of competing treatments this requires</a:t>
            </a:r>
          </a:p>
          <a:p>
            <a:pPr lvl="1"/>
            <a:r>
              <a:rPr lang="en-US" dirty="0" smtClean="0"/>
              <a:t>A common measurement of benefit</a:t>
            </a:r>
          </a:p>
          <a:p>
            <a:pPr lvl="2"/>
            <a:r>
              <a:rPr lang="en-US" dirty="0" smtClean="0"/>
              <a:t>Who’s perspective of health? Individual or practitioner? Subjective or objective? Specific or general? </a:t>
            </a:r>
          </a:p>
          <a:p>
            <a:pPr lvl="1"/>
            <a:r>
              <a:rPr lang="en-US" dirty="0" smtClean="0"/>
              <a:t>A boundary for cost considerations</a:t>
            </a:r>
          </a:p>
          <a:p>
            <a:pPr lvl="2"/>
            <a:r>
              <a:rPr lang="en-US" dirty="0" smtClean="0"/>
              <a:t>Who’s costs? Individual or health care provider? What about </a:t>
            </a:r>
            <a:r>
              <a:rPr lang="en-US" dirty="0" err="1" smtClean="0"/>
              <a:t>labour</a:t>
            </a:r>
            <a:r>
              <a:rPr lang="en-US" dirty="0" smtClean="0"/>
              <a:t> costs? Familial care?</a:t>
            </a:r>
          </a:p>
          <a:p>
            <a:r>
              <a:rPr lang="en-US" dirty="0" smtClean="0"/>
              <a:t>As such all economic evaluations are normative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3586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Key components:</a:t>
            </a:r>
          </a:p>
          <a:p>
            <a:r>
              <a:rPr lang="en-US" dirty="0" smtClean="0"/>
              <a:t>Average Cost Effectiveness Ratio (ACER)</a:t>
            </a:r>
          </a:p>
          <a:p>
            <a:pPr lvl="1"/>
            <a:r>
              <a:rPr lang="en-US" i="1" dirty="0" smtClean="0"/>
              <a:t>ACER=(costs of intervention)/(benefit of intervention)</a:t>
            </a:r>
          </a:p>
          <a:p>
            <a:pPr lvl="1"/>
            <a:r>
              <a:rPr lang="en-GB" dirty="0" smtClean="0"/>
              <a:t>Gives cost per unit, lower the better</a:t>
            </a:r>
          </a:p>
          <a:p>
            <a:pPr lvl="1"/>
            <a:r>
              <a:rPr lang="en-GB" dirty="0" smtClean="0"/>
              <a:t>If benefits are monetary then this is CBA</a:t>
            </a:r>
          </a:p>
          <a:p>
            <a:endParaRPr lang="en-US" dirty="0" smtClean="0"/>
          </a:p>
          <a:p>
            <a:r>
              <a:rPr lang="en-US" dirty="0" smtClean="0"/>
              <a:t>Incremental Cost Effectiveness Ratio (ICER)</a:t>
            </a:r>
          </a:p>
          <a:p>
            <a:pPr lvl="1"/>
            <a:r>
              <a:rPr lang="en-GB" dirty="0" smtClean="0"/>
              <a:t>Compare two mutually exclusive interventions</a:t>
            </a:r>
          </a:p>
          <a:p>
            <a:pPr lvl="1"/>
            <a:r>
              <a:rPr lang="en-GB" dirty="0" smtClean="0"/>
              <a:t>Additional costs (benefits) than the next most effective </a:t>
            </a:r>
          </a:p>
          <a:p>
            <a:pPr lvl="1"/>
            <a:r>
              <a:rPr lang="en-US" i="1" dirty="0" smtClean="0"/>
              <a:t>ICER=(additional cost of alternative)/(additional benefit of alternative)</a:t>
            </a:r>
          </a:p>
          <a:p>
            <a:pPr lvl="1"/>
            <a:r>
              <a:rPr lang="en-GB" dirty="0" smtClean="0"/>
              <a:t>Related to ACER when the next most effect intervention is doing nothing</a:t>
            </a:r>
          </a:p>
          <a:p>
            <a:pPr lvl="1"/>
            <a:r>
              <a:rPr lang="en-GB" dirty="0" smtClean="0"/>
              <a:t>Can more benefit be produced at a lower cost?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358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an economic evaluation?</a:t>
            </a:r>
          </a:p>
          <a:p>
            <a:r>
              <a:rPr lang="en-GB" dirty="0" smtClean="0"/>
              <a:t>Why is an economic evaluation needed?</a:t>
            </a:r>
          </a:p>
          <a:p>
            <a:r>
              <a:rPr lang="en-GB" dirty="0" smtClean="0"/>
              <a:t>Incremental Cost-Effectiveness Ratio</a:t>
            </a:r>
          </a:p>
          <a:p>
            <a:r>
              <a:rPr lang="en-GB" dirty="0" smtClean="0"/>
              <a:t>Measuring benefits</a:t>
            </a:r>
          </a:p>
          <a:p>
            <a:r>
              <a:rPr lang="en-GB" dirty="0" smtClean="0"/>
              <a:t>Measuring costs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 effectiveness plane </a:t>
            </a:r>
            <a:r>
              <a:rPr lang="en-US" dirty="0" err="1" smtClean="0"/>
              <a:t>summarises</a:t>
            </a:r>
            <a:r>
              <a:rPr lang="en-US" dirty="0" smtClean="0"/>
              <a:t> these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ΔC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Activity dominated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                                            ΔB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Activity dominates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20</a:t>
            </a:fld>
            <a:endParaRPr lang="en-GB"/>
          </a:p>
        </p:txBody>
      </p:sp>
      <p:cxnSp>
        <p:nvCxnSpPr>
          <p:cNvPr id="6" name="Straight Arrow Connector 5"/>
          <p:cNvCxnSpPr>
            <a:stCxn id="3" idx="2"/>
          </p:cNvCxnSpPr>
          <p:nvPr/>
        </p:nvCxnSpPr>
        <p:spPr>
          <a:xfrm flipV="1">
            <a:off x="4572000" y="1700808"/>
            <a:ext cx="0" cy="3960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331640" y="3573016"/>
            <a:ext cx="65527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33586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With multiple alternatives we need to rule out dominated interventions</a:t>
            </a:r>
          </a:p>
          <a:p>
            <a:pPr lvl="1"/>
            <a:r>
              <a:rPr lang="en-GB" dirty="0" smtClean="0"/>
              <a:t>More costly and less effective (dominance)</a:t>
            </a:r>
          </a:p>
          <a:p>
            <a:pPr lvl="1"/>
            <a:r>
              <a:rPr lang="en-GB" dirty="0" smtClean="0"/>
              <a:t>ICER larger than ICER of more expensive intervention (extended dominance)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GB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928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Example with multiple alternatives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Zweifel</a:t>
            </a:r>
            <a:r>
              <a:rPr lang="en-GB" dirty="0" smtClean="0"/>
              <a:t> (pg.20)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ICER (1)</a:t>
            </a:r>
          </a:p>
          <a:p>
            <a:pPr lvl="1"/>
            <a:r>
              <a:rPr lang="en-GB" dirty="0" smtClean="0"/>
              <a:t>Rank by cost</a:t>
            </a:r>
          </a:p>
          <a:p>
            <a:pPr lvl="1"/>
            <a:r>
              <a:rPr lang="en-GB" dirty="0" smtClean="0"/>
              <a:t>A: next most effective is do nothing (ACER=ICER)</a:t>
            </a:r>
          </a:p>
          <a:p>
            <a:pPr lvl="2"/>
            <a:r>
              <a:rPr lang="en-GB" dirty="0" smtClean="0"/>
              <a:t>300/30=£10 per life year gained</a:t>
            </a:r>
          </a:p>
          <a:p>
            <a:pPr lvl="1"/>
            <a:r>
              <a:rPr lang="en-GB" dirty="0" smtClean="0"/>
              <a:t>B: next most effective is A</a:t>
            </a:r>
          </a:p>
          <a:p>
            <a:pPr lvl="2"/>
            <a:r>
              <a:rPr lang="en-GB" dirty="0" smtClean="0"/>
              <a:t>(500-300)/(40-30)=200/10=£20 per life year gained</a:t>
            </a:r>
          </a:p>
          <a:p>
            <a:pPr lvl="1"/>
            <a:r>
              <a:rPr lang="en-GB" dirty="0" smtClean="0"/>
              <a:t>C: next most effective is B</a:t>
            </a:r>
          </a:p>
          <a:p>
            <a:pPr lvl="2"/>
            <a:r>
              <a:rPr lang="en-GB" dirty="0" smtClean="0"/>
              <a:t>(600-500)/(50-40)=100/10=£10 per life year gained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22</a:t>
            </a:fld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47864" y="1628800"/>
          <a:ext cx="4464496" cy="1106223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116124"/>
                <a:gridCol w="1116124"/>
                <a:gridCol w="1116124"/>
                <a:gridCol w="1116124"/>
              </a:tblGrid>
              <a:tr h="41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/>
                        <a:t>Intervention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Cost (£)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Life years gained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ICER (1)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99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300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30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99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500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40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99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600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Example with multiple alternatives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Zweifel</a:t>
            </a:r>
            <a:r>
              <a:rPr lang="en-GB" dirty="0" smtClean="0"/>
              <a:t> (pg.20)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ICER (2)</a:t>
            </a:r>
          </a:p>
          <a:p>
            <a:pPr lvl="1"/>
            <a:r>
              <a:rPr lang="en-GB" dirty="0" smtClean="0"/>
              <a:t>Rank by cost</a:t>
            </a:r>
          </a:p>
          <a:p>
            <a:pPr lvl="1"/>
            <a:r>
              <a:rPr lang="en-GB" dirty="0" smtClean="0"/>
              <a:t>B is ruled out by </a:t>
            </a:r>
            <a:r>
              <a:rPr lang="en-GB" i="1" dirty="0" smtClean="0"/>
              <a:t>extended dominance </a:t>
            </a:r>
            <a:r>
              <a:rPr lang="en-GB" dirty="0" smtClean="0"/>
              <a:t>(has a higher ICER than C which is more expensive)</a:t>
            </a:r>
          </a:p>
          <a:p>
            <a:pPr lvl="1"/>
            <a:r>
              <a:rPr lang="en-GB" dirty="0" smtClean="0"/>
              <a:t> A: next most effective is still do nothing</a:t>
            </a:r>
          </a:p>
          <a:p>
            <a:pPr lvl="2"/>
            <a:r>
              <a:rPr lang="en-GB" dirty="0" smtClean="0"/>
              <a:t>300/30=£10 per life year gained</a:t>
            </a:r>
          </a:p>
          <a:p>
            <a:pPr lvl="1"/>
            <a:r>
              <a:rPr lang="en-GB" dirty="0" smtClean="0"/>
              <a:t>C: next most effective is A</a:t>
            </a:r>
          </a:p>
          <a:p>
            <a:pPr lvl="2"/>
            <a:r>
              <a:rPr lang="en-GB" dirty="0" smtClean="0"/>
              <a:t>(600-300)/(50-30)=300/20=£15 per life year gained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23</a:t>
            </a:fld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47864" y="1628800"/>
          <a:ext cx="5040560" cy="1106223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</a:tblGrid>
              <a:tr h="41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/>
                        <a:t>Intervention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Cost (£)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Life years gained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ICER (1)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/>
                        <a:t>ICER (2)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99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300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30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 smtClean="0"/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99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/>
                        <a:t>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500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40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 smtClean="0"/>
                        <a:t>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99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600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/>
                        <a:t>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 smtClean="0"/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effectiveness threshold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 we make decisions when we are in the North-East or South-west quadrant?</a:t>
            </a:r>
          </a:p>
          <a:p>
            <a:pPr lvl="1"/>
            <a:r>
              <a:rPr lang="en-GB" dirty="0" smtClean="0"/>
              <a:t>Cost effectiveness threshold – ceiling (ratio of cost to benefit, </a:t>
            </a:r>
            <a:r>
              <a:rPr lang="en-GB" dirty="0" err="1" smtClean="0"/>
              <a:t>Rc</a:t>
            </a:r>
            <a:r>
              <a:rPr lang="en-GB" dirty="0" smtClean="0"/>
              <a:t>) that an intervention must meet to be seen as cost effective</a:t>
            </a:r>
          </a:p>
          <a:p>
            <a:pPr lvl="1"/>
            <a:endParaRPr lang="en-GB" dirty="0" smtClean="0"/>
          </a:p>
          <a:p>
            <a:endParaRPr lang="en-US" dirty="0" smtClean="0"/>
          </a:p>
          <a:p>
            <a:endParaRPr lang="en-GB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17159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effectiveness threshold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 effectiveness threshold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ΔC                    </a:t>
            </a:r>
            <a:r>
              <a:rPr lang="en-GB" dirty="0" err="1" smtClean="0"/>
              <a:t>Rc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   Activity unacceptable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                                            ΔB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Activity acceptable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25</a:t>
            </a:fld>
            <a:endParaRPr lang="en-GB"/>
          </a:p>
        </p:txBody>
      </p:sp>
      <p:cxnSp>
        <p:nvCxnSpPr>
          <p:cNvPr id="6" name="Straight Arrow Connector 5"/>
          <p:cNvCxnSpPr>
            <a:stCxn id="3" idx="2"/>
          </p:cNvCxnSpPr>
          <p:nvPr/>
        </p:nvCxnSpPr>
        <p:spPr>
          <a:xfrm flipV="1">
            <a:off x="4572000" y="1700808"/>
            <a:ext cx="0" cy="3960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331640" y="3573016"/>
            <a:ext cx="65527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635896" y="1772816"/>
            <a:ext cx="2160240" cy="3672408"/>
          </a:xfrm>
          <a:prstGeom prst="line">
            <a:avLst/>
          </a:prstGeom>
          <a:ln>
            <a:solidFill>
              <a:srgbClr val="FF66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9003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effectiveness threshold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Threshold values have been employed to identify whether an intervention should be taken</a:t>
            </a:r>
          </a:p>
          <a:p>
            <a:r>
              <a:rPr lang="en-GB" dirty="0" smtClean="0"/>
              <a:t>National Institute for health and Clinical Excellence (NICE) in the UK</a:t>
            </a:r>
          </a:p>
          <a:p>
            <a:pPr lvl="1"/>
            <a:r>
              <a:rPr lang="en-GB" dirty="0" smtClean="0"/>
              <a:t>Intervention adopted if ICUR&lt;£20,000 per QALY</a:t>
            </a:r>
          </a:p>
          <a:p>
            <a:pPr lvl="1"/>
            <a:r>
              <a:rPr lang="en-GB" dirty="0" smtClean="0"/>
              <a:t>Further evidence needed if £20,000≤ICUR≤£30,000</a:t>
            </a:r>
          </a:p>
          <a:p>
            <a:pPr lvl="1"/>
            <a:r>
              <a:rPr lang="en-GB" dirty="0" smtClean="0"/>
              <a:t>Further stronger evidence needed if ICR&gt;£30,000	 </a:t>
            </a:r>
          </a:p>
          <a:p>
            <a:pPr lvl="1"/>
            <a:r>
              <a:rPr lang="en-GB" dirty="0" smtClean="0"/>
              <a:t>New guidelines have special thresholds applicable to certain areas of health</a:t>
            </a:r>
          </a:p>
          <a:p>
            <a:pPr lvl="2"/>
            <a:r>
              <a:rPr lang="en-GB" dirty="0" smtClean="0"/>
              <a:t>End of life – less than 2 years life expectancy and the treatment extends life by 3 months or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effectiveness threshold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Thresholds do not guarantee budgets maximise benefits</a:t>
            </a:r>
          </a:p>
          <a:p>
            <a:pPr lvl="1"/>
            <a:r>
              <a:rPr lang="en-GB" dirty="0" smtClean="0"/>
              <a:t>Marginal opportunity cost of the resources should be assessed, this requires all current and potential interventions to be taken into account and all reassessed when budgets and interventions change</a:t>
            </a:r>
          </a:p>
          <a:p>
            <a:pPr lvl="1"/>
            <a:r>
              <a:rPr lang="en-GB" dirty="0" smtClean="0"/>
              <a:t>The scope is important, are we maximising utility from the health sector or entire State budget?</a:t>
            </a:r>
          </a:p>
          <a:p>
            <a:pPr lvl="2"/>
            <a:r>
              <a:rPr lang="en-GB" dirty="0" smtClean="0"/>
              <a:t>Consider the utility gained from more regular refuse collections…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27</a:t>
            </a:fld>
            <a:endParaRPr lang="en-GB"/>
          </a:p>
        </p:txBody>
      </p:sp>
      <p:pic>
        <p:nvPicPr>
          <p:cNvPr id="1026" name="Picture 2" descr="https://encrypted-tbn1.gstatic.com/images?q=tbn:ANd9GcQSFcdRl9QjKSgEewYI2DdFW-eM0vUD4zH0AB_vApXH7UgMixP5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05064"/>
            <a:ext cx="2705100" cy="1695451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hISEA8PEBQQFBAPEA8PDxQQFRAUDxAPFRAVFBQSFBQYHCYfFxkjGhQXHy8gJCcpLC4sGB8xNTAqNSYrLCoBCQoKDgwOGg8PGi4kHyQvNSwsLDQsLS0tLC0pLyksLDQpLS8sKSwsLS0sLCwvLCwpKSwsLiwsLSwsLCwsLCwsLP/AABEIANAA8gMBIgACEQEDEQH/xAAcAAEAAQUBAQAAAAAAAAAAAAAABgECAwUHBAj/xABIEAABAwIDBQMGCgcHBQEAAAABAAIDBBEFEiEGBxMxQVFhgRQiIzJxkRdCUlOCkqHR0tNUYmSTo7HBJDNDcoPC8DRjpLLhFf/EABsBAQACAwEBAAAAAAAAAAAAAAADBAECBQYH/8QANxEAAgEDAgMEBwcEAwAAAAAAAAECAwQREiEFMVEiQWFxEzKRobHB0QYUI0JSgfAVM3LhgpKy/9oADAMBAAIRAxEAPwDuKIiAKmVVVCUBaQrSFlVuVAY8qpZZMqpZAYyFSyyEKlkBYqWVyWQFtlWyrZVsgKWSyusgCABqvAVAFeEAAVURAEREAREQBEVHOAFzoBzJ5BAVRYoKlj9WOa4DnlIcB7llQBERAEREAREQGOeTK0kC55NHK7joBfpr1Xy3txiFTiFdVl80klPT1Xk7czrRtd6QDhxg2FxFIR1s3Uk3J+g8exEQvfVyE8KjpauoA+S5gDGm3VzryC/YBa1zfg1LBlwzDzck1ctfWTXtq8SMp2dOQEUn1ytKktMWzeEdUkiQbB7bzUD42SSSyURs2RkjnPMTeXEjzattzyjQi+l7LvjHggOBBBAII5EHkQvl667fumxjjYe2Jx86keYP9KwdF4BpDfoFV6FRt4ZPWppLKJoqEKqK2VS0hWkLIiAxAKlllyqmVAWWVbK7KqgICzKq2V1lWyAoqoiAIiIAiIgCIiAtkkDQXOIDWglxOgAAuSSvnfb7a2TEpXjM8UTSRBCC5rXtB0lkb8ZxtcA+qLAAG5PVN7mMmHDzE31qt4g9kVi6XwLW5PphcMKq16jT0otUYJrLPJgrpsPlp6+KWSOEVQgmfFzbYNeWvZyeDG64B55XDS119W0U5expdlz2s8NN25rdD2HmO4hfN9BTtlosYp3X/wCjZXR/qyUswuR3lsxae5dS3eY2JWYdNmdnqcODZBqA99HMKeZ5HLNeWM37Gnt0npy1RTIJx0ywdFREW5oEREAVHGwJ7BdVXjxXEI4YnSTPYxnq3kexjcx0AzOIF/FAcm3kYs8020LcxAi//Hw9lj8W/HkNuhPGc09oaFCJf+nwxvQYbGbd7q2rcT9oWLazbEVDMUZG05a3EophfmI4oy0faFinrRwMN56Ye1h/zMrasEKGssxwiajtLLAlGYtvqOn/ADw94XRNzFdlq6iHpNDm+lE8WHiJX+5QbAWRPkohKLRSHEJqot0kdHG6zGg+yID6ZUk2XxeloMQc98pMbXAttbNlMcrTG83sSDI3UHUsvYclXjTlGaJpVFKLO7ooZ8LmG/PM/eU35i00O+yEvkzRRtiDHGJwqaZ8jnj1Q9rXWaD3E2V1tIqxi2dMRcfo99s2aTjR0mUsfwuFJctlynJnJd5zSbA2sVn2e32Euf5c2LIAS11IHEtII0c1zuVjzuOS09Iu8sK1nLOlp4WcJ+32HWUUA+GzDv2j6kf41Q77cP8Ak1P1IvzFvkrYOgIufHffh/yar6sP5isO/Kg+bq/q0/5qZGDoiLnXw6UHzVZ9Wm/OVDv0oPmqv3U35qZQwdGRc4+HWh+aq/dT/mqnw7UPzNX7qf8ANTKGDpCLmx37UXzFX7qf8xW/DrSE5WwVeY3tfyfLe19fSclhySNoU5TkoxW7OlouEYPvkq2Tl9Q8TQOzXibHG1zCWHJkcLaBxbe5Ol+q9uE77qhsl6pjJYSDpCzJK0/FsS7KRfnfW3uOqqJk1S3cG1qTx5/Q7Ui5XBv7hy+lo6nP14Lonst0855Yb+Cv+Hym/Q63/wAf8a31IgcWjVb68QzVlNT/ADNOZO68shuP4LfeudOmAcGm93ctNL2J/ot5j+Px4hiLql3Fiim4MTQ4DPG1rQ0lxBI9a50vovHtDUwtMwiaGNlpqOZjAS5rJm1rGOaxxFz5mcntVOUHKbLSmoxRmwPliPfhGJN/htd/tW53WYgfJ8HJIHDxXEKEd8U9E2UtP+plP0QolBivDjqiBcy0k1OPbNlZf3ErdbvmEQ4TH8Y7Ruk+jHRwF32PCmo7RwyGrvLKPo5rrgHtAKqtfgGLMqaaCpjvkmja9ocCCOhBBHQghbBTkIREQBa3H8EZVQ8J4bo5r25mhwDhcXse4keK2SLWcFOLi+TNoycWpI+W6/BxFPJCRrDJPGdLXcyQtvbwJVtSwObCz5tj2j2GV0n85CpjvTwsw4lI/wCJVNbMzszZcj236nM3N9MKHOPnN7w4eOhH2XXNbcZNHRilJZL8BmEVQ3PbJ57Tfk1sjS1x9nnE+ClmBsjmqTS+jcfMcZQxjmkvqIIDbtF5s1+4jvUPczW/dY946f8AO9SzdtT5q4HsbEPHyynkt7oifBa6FVmtRt6R04PB0L4MWfORfuGfeuQ7TTSwVVRASGcKV7ABFEPMB813q/GbZ30l9LqF70dnYJqCpqHRtM8EWaOQaSANN7Ej1hYnQ3GqnlZ04rMF72/jk3sr78RKssp7cls/ccHOK1HR7fGOH8K2uy8M+IVVPTOyg5yC9jGANjGr3nLo62XTS17dq6Ls3ukpJ6alqZJKi80Ucr2tMYbdzQSB5twFPMD2WpaMEU0LIy4Wc7V0jhzsXuJNu69lrC2cvWSOlc8Rt6En6DOpZXhnkRb4Kv2t49kFN+FPgo/bJf3MH3KRYvtvQ0xLZp4w9psWMvJID2OawEt8bLRv3xYeDYccjtDG2+1wK3dG2jzx7TnU58QqrMItr/FfQwjdR+2Tfu4fuV7d1f7XN+7h+5bCi3o4dIQOMWE/Ose1vi6xaPEqTUtZHK0Piex7HcnMcHNPsIW0aFvLkkaVbm+o/wBxNecUvkQv4Lh+lz/u4Pwp8Fo/S6j6kI/2qdK2SUNBc4gNGpLiAAO0krb7pR/SQf1G5/V7l9CDfBU39MqvdD+FPgpb+mVf8H8K2OIbz8OiJbxxI4fMNdIPrgZftWo+GyivbhVdr2vlht7f7y60dO2Xci5D+pTWYxf/AFX0M43Vt/TKz+B+Baja/ds6OjlfBLVTvblPDcIjmbfUgNYCSOfgpPhu87DpiGicRuPScOjH1z5v2qUtcCARYg6gjkQtvu9Ca7KRF98vLaopVMrDzhrGfcfKIxGc+YJpWRsaAwNyg2HIebb7Vaa2Yc5Zz/qSf0K+kcZ2Doaol00DM5OYvjvHIT2uc22bxuuf1uxdJHjmH0UMZMXDdUVAeS9pAEhAdfp5gH0goZUHF92DrW9/bVIy7L1Yb6rb+dCu6zAX1cE8kzp2xNe1sDnEEv0PE1cDcA25dpHRTg7BRfOzfw/wqSRQta0NYA1rRZrWgBoHYAOSvUv3Ki95R3OFVv6sptxeF0OD7UVHk9X5NdxitnLj64y1c8Q0A1HoQe+5UUx2YSzMDDeNjWxsJFiWtFy4g9p/mpXvRgAri4c/Sxnuyycf+VUD4qHBut+vL2BVnTjTn2diZVZThiRYyAZh7Cf5fepXss8mowqJuhbVzSC3P0ohYXe6J3uUZYfOPcAPE6n+ine6bCjNiHFPqUcZd/qPu1g+2Q/RWVmUkjWWIxbOzUdKI42RtvlY0NF+Z7ysyIunFKKwjmttvLCIiyYCIiAie8fZE11L6IDymnJkg5DPp58VzyzAC3e1vRcBrA5jrOa4OY/zmuBDmkaOaQdQbEhfVSge8vYA1jW1NMB5VE3K5hsPKIxqG5joHjWxOhuQehFatSz2kWqFXT2WcWKl26SF0mKAC/Dp43TyW5F4Y6NjHfv81u4di0D9navicLyaq4l8thDLz9trW772XY92WxjqGne+YAVNSQ6QAh3DYL5Iy4aF2pJI6m1yACoKMHqzglrSSiTNabbSLNhuID9kqSPaInH+i3K82Jw54ZmfLikb72EK+90U6b0yT8TR7uqoOwmifcWENiegyOc03PdZQDazeRJVSupqZz46NrsjpIzaWe363xWE9BqRz52XibtKYtnKSlYbSVMlTEbdIWyudJ787R7CVGKKPRp6Aad7jzK51as8KC6HseG8MhOpO4qLPaen28zFX4WBd0d7fJPMeztWvaV6q/ETctYbAaEjmT3LwByq4PRa0nselpXvwnFJ4JA+mkkjkNv7v43YHM5P9hBWsa5bzAJWC/znf8nuWiTySzlGUGpLK6E3pt9UrIXMmp81UPNYWnLE49r2nzmkdgvfuUJ2jxyuq3Zqlz3NvdsbdIWf5Yx17zcr24pIC6B1hmDnC9hmtw3aXXlll5knQc1NOpKSw2c21sLenJ1IQSftx5dCPEql1krKkPdcCw7ep7ysIKjwXNW56qKkMj2sHX1j2N6lTPB9q5cKljax7pqR9zJA71o2k+tGeQdzOlgdbjkVB4Ji1wc02IW6qncaJso5tu147B/zXxW0ZOO6I6tvC4WipumfROHYhHPFHPC4OjlaHsI6g93Q9yg2zfp9oMUqL3ZSxMpWjnZxyg2PcYpPetTua2gymoopD5gaamG/JtrCRo94Nu5y3e6GMvp6utcLGtrJpR25L6X+k566UJ+lUX/NjxFe1dlKtB9El5SefgieoiKycU4hvogMVfC4gcOojL2u/wC9ZscgPdljh8T3qDr6D282PbiFNwrtbNGc8DnXyh1rFjrfFcOfYQDY2XIhu0xIP4fkrvWy5xJBw7fKzZ728L9yo1oPVlIu0ZrThsj+EYbLPLwoWOkkkcS1reenUnkABa5Oi+gdiNlRQUoiJDpnni1DhydIQBZv6oAAHv6leDd/sE3D2OkkLX1UoAkc2+SNl78OO+tr6k6XIHKwAl6mo0tPafMjr1dbwuQREVgrBERAEREAREQBERAEIREB8wGMxnyeVxyU8tSxthrcPyuA7L2V02KCxDWkaWby07FsdtKDh19Yz9pmePZI7iD/ANlonxBcKT7TR9VtoP0EZR70n7dzyFFldGrCxbZI3Boq0rNFKQQQbEahYLK9pWrJIPGxs6nGM3CuLZXEvPTkRce9eSvrs3mt9UfaV5ZFjWyNJSxlIrdXBWgLI2NGYgmyrQt7s8712nlobe8FadjF66eZzNWGxPsUerDLkaLlHBt6qnfSf2iBxu+KpjaPkZoS069dHOI9gXadg8N4GG0UViDwGSOBvcPk9I4G/W7iuL0tYap9NSvAGeZkZcOZ4hEfLuDivoZrQAAOQFh7Ffs8NvHI8f8AaPVHRGfrPn5LOPiyqIi6B5IIiIAiIgCIiAIiIAiIgCIiAIiIAiIgOJ72sNMdeZfi1MbJL/rNHDcPc1p8VBZF2re7gnFpGVDRd1K4l1r/AN0+wd7iGn2Ari7wuJcQ01X47n0/glwq9jHrHsv9uXuwedwVpCyFWEKNFySLUsq2QLJHgskCoGLIqWWcmrgs5ACyAKjQrwFq2TwiXsCyK1quUTL0FhEj3eUXExKkFrhjzK7uDGl1/eB7139ct3M4Ibz1rhpbgRHXXUOkP2NF/aupLsWcNNPPU+b/AGjuFVvNK/KsfvzfxCIiuHnQiIgCIiAIiIAiIgCIiAIiIAiIgCIiAx1FO2Rj43gOY9rmPB5OaRYg+C+eNqtnX0VTJA65aDmicfjxE+a729D3gr6LUb242RbXU+UWE8d3QPPb1Y4/JdbwNj0VW6o+kjlc0d3gnEvuVbE/Uls/Do/r4Hz24K0heuto3xPfFI0texxa9ruYIXlK5CPokknuuRZZUsr7JZbZI3EssqgKtlUBMhRKgK9oVAFkAWjZYhEqF6sLw2Somjp4heSV2Vt+XaSe4AEnuC8zW3IA1J0AHMldr3b7E+SRmonH9pmaNDzhj55P8x5nwHTWSjSdWWClxTiELGi5fmfqrq/ou8lGC4Symp4qeP1Ymht9Ludzc495Nz4r3Ii7qSSwj5TOTnJyk8t7hERZNQiIgCIiAIiIAiIgCIiAIiIAiIgCIiAIiICI7dbBMrmcWOzKpgs13xZAOTH/AND0XDsQw6SGR0UzHMkYbOa4WI+8d40K+n1zzb2nZX1tLhcTWcRvp6qawL6enHxAe11xp3t7VRubdS7UefxPUcG4tUo/g1N4JZz+lL5eHsOMkKim+0m62qp8z4hx4RqDGPSNH60fP3X8FC3sI0PMaFc6UZReJI9nQr0riOulJNfzmu79yyyuAVFla1atliMcgNV8bC4hrQS5xAaACSSTYADqVv8AZzYaqrCDGzJF1lku2O3XL1cfZ9imWzOCtwvFW00wbI2rhBpJ3NAc2Vo9JGBrlJv28i0dSpKdCU8N7LqUbvitC21Rg9U0s6V4dX3eXM9u7/dvwC2rqwDP60UZsRD+s7tf/L28uhoi7NOnGmsRPmt3eVbuo6tV7+5eCCIikKgREQBERAEREAREQBERAEREAREQBERAEREAREQHkxfEm08E1Q/1YY3yEDmbC4aO8nTxUZ3a4W4QSV8+tTiL/KHn5MRJ4TB2Cxv4gdFZvTcXUtPSg28srKeBx/VzZv5tapjFEGta1os1oDWgcgALAKL1p+XzLz/DtVjnN+6P1b9xetDtBsTSVgJljAkP+LHZsvieTvEFb5FvKKksNFalWnRlrptp9Ucdr9y1SJPQSwvjPIyF7HjXkQA4eIPgpVs3uppoLPqP7RKOjxaBvPkz43P41/YFOEUMbanF5wdOtxu8qw9G54XfjZvza+RRosLDkNAorvJwZ09C6WLSoo3CrgI9YOj1cB7W307QFK1RzQQQeR0PeFNKOpYOZRqOlUU13M12zmMCqpKepbb0sbXOA5B/J7fBwIWyUI3XnhNr6Ek/2OtlZGDzETj5ngcpPipusU5aopkl3TVKtKMeXd5Pde4IiLcrBERAEREAREQBERAEREAREQBERAEREAREQBEQlAQzeZ5rMOnPqQYjTPkPRrNfOPdcD3qZrS7WYWKyiqaZpaXvjJj1/wAVpD2XtyGZoWPYjHPKqKGQ/wB4wcGcH1mzM0dcdCdHeKiW034/IvTWu1i1+VtP/luvgzfIiKUohERAEREBCtlhbGcbaOR8kd48O/8AUqaqFbLG+M424ch5I3x4dv6FTS6iper+7+Jevv7i/wAY/wDlFUVMyoXqUo4LkVnEVOIsZM4MiKwSK66zkxgqiIgCIiAIiICl1TMqFWOKGcFxkVplWNxWJz1g2SM5qFQ1C8jnrBJMsG6ijY+VIKtaSasIWpq8YeOS11EqpJm+2l2sjo6d87/OPqxsBsZJDybfoOpPYCuIY9tNV1bs1RI7K/VsbSRE0X0sy9vE6969+1WLOnm9Ibx04LQOjpDYu/oPBRyWQuJcev2DsXKuKzm8dx7zgvDIUIKpJdp756dEvmZKWJ9w6PMCNQ4XFj23Uh2d2xqMPkkDQ14kc10rXlxDzzzA30cb87a9eS0c2ImzWM83kNOZNuQC92E7OTTEOLHW/WBufaooRlnse06N5Kg4NXKWH3d7O64PtFFUQxzNNuI0Oym2Zp7CvcKoKDYDgb4gOl+aksLSOa7EZvG583rUKcZPQ9jbCVXB614kVj6qy31Fb0WeRtFjqqpkbHSSOa1jAXOc42a0dpK0VTjT2cgT/Jc+292kqKiPgEWYHh/mmxeQDYHtGt/aAtZVMLZblihZ66iU5Yj3vojxwbfvpqjEpqdjHurajNG9+ezYmlwZ6PTUh1+fgtZV7f4hISXVErdTpHaMDu80BR1k2vOzh0Ojh4LN5ZpZwuO77lxnOb2bPo9KytI/iQgpZxvz5LHw6EnwjeZXQuBfJxmdWS2JI7ngXB9/sXWdn9o4qyETQnue0+tG75J+/qvncTC/YOl1vdlNoX0c4lbcxusyZo5OYetu0cx/9Klo15QeJcihxLg9C5pudCKjNdNs+D+TO+3VQVqqTFmyNa5pBa4BzSORB1BXtjmuuqpJng50pR2Z6wVeCsDSsrSskLRlDlW6sCuBWyI2XIqBVWTAREQGMq0tWWyZUM5POY1ZwV67JZYwZ1Hj8lVDRX6L3ImDOtmtdhYK19fswXg5SAel1IkWNKN41pR5HHH7o697rPfTBlyS7PIXOJNy7Lk5nsutvh+5VgsZ53P7RE0Mae65ufcQumIoVbU13HTnxy9mtOvC8EkRnDd31HB6kYv2u1cfaTqtzFhMbfVAHgvaimUIrkjmTr1J+tJmIUzVUwBZEWcEWpmLyYLG6kXpRMGVJo1s2F5lpcQ2MZKNQpYi1cEyWNxOPI5Vim6ficvDtHsI1Ci9bumrWXMLsw6B4zD36H7V31Fo6MXzLVPiNWm8xePJtHzRWbIYjH69K947YtT7jb+a8MQnjdYw1IPIh8MtiOovaxC+pbKllE7SDOhT+0FzHnh+f+sHN930UpgDXMka0OJjEjSHBh1tr0ve3cp5DR25r2opoU1FYOXc3kq83PGMmIQK4Rq9FJgp5ZbkVbKqLJgIiIAiIgP/2Q=="/>
          <p:cNvSpPr>
            <a:spLocks noChangeAspect="1" noChangeArrowheads="1"/>
          </p:cNvSpPr>
          <p:nvPr/>
        </p:nvSpPr>
        <p:spPr bwMode="auto">
          <a:xfrm>
            <a:off x="0" y="-1182688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http://the-trainers-edge.com/wp-content/uploads/2013/01/How-to-Have-a-Healthy-He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861048"/>
            <a:ext cx="2304256" cy="1976728"/>
          </a:xfrm>
          <a:prstGeom prst="rect">
            <a:avLst/>
          </a:prstGeom>
          <a:noFill/>
        </p:spPr>
      </p:pic>
      <p:sp>
        <p:nvSpPr>
          <p:cNvPr id="1032" name="AutoShape 8" descr="data:image/jpeg;base64,/9j/4AAQSkZJRgABAQAAAQABAAD/2wCEAAkGBxQSEhUUExQVFRUVGBgYGBgXGB4YGBwdFxgWFxkYHRUYHSghHBsnGxsWITEhJSkrLi4uFx8zODMsNygtLisBCgoKDg0OGxAQGywkICU3NDUsNy80NywsLC8yLDE3NC4vLCw0LDQsMCw3MCwsLCwsLCwsLCwsLCwsLCwuLCwsLP/AABEIAK8BIQMBIgACEQEDEQH/xAAcAAEAAwEAAwEAAAAAAAAAAAAABQYHBAIDCAH/xABLEAACAAQDBAYECAoKAwEBAAABAgADBBESITEFBkFRBxMiYXGBFJGhsSMycnOCksHRMzRCUmKis8LS8BckNUN0g5Oy4fEVU1TiCP/EABkBAQADAQEAAAAAAAAAAAAAAAACAwQBBf/EADERAAICAQMDAgQFAwUAAAAAAAABAgMRBBIhEzFBUWEFMqHwInGRweEU0fEVM0KBsf/aAAwDAQACEQMRAD8A3GEIQAhCEAIQhACEIQAhCEAIQjxmTAoJYgAakmwHmYA8oRW63f3ZsokPW09xqFcOfCyXzjkoekvZ0y96gSrG3wowX7wdLecAW+EcWzdryKgYpE6VNHOW6v8A7THbACEIQAhCEAIQhACEIQAhCEAIQhACEIQAhCEAIQhACEIQAhCEAIQhACEIQAhCEAIQhACEIzHpl389DlejSGInTFu7KbGWhyABGjtnY6gAnI2MAeXSL0ryqEtJpgs2eLhmOctCOFgbu9+AIA4m+RwTeLe2qrmLVE53HBSeyPBBZR5ARDTppY3P890e2ip8bAcNT4QB1bMpMXbbTh39/hHjOqTLnMRpcXHPIRMKthYaCIDaP4RvH7BAE7TuLiYhKtqHUlWHgy5iL/un0rVVKQlWTVSNC2XXoOd8hMHcc++Mp2VU4WwnRvfE1HQfVux9qyaqSk6Q4mS3Fww9oI1BGhBzEdsfMu4e9z7LqA9yaWaQJ8sZ24Cao/OHG2oy5EfS0icrqroQysAysMwQRcEHkRHAeyEIQAhCEAIQhACEIQAhCEAIQhACEIQAhCEAIQhACEIQAhCEAIQhACEIQAhCOWbtKSps02Wp5F1B9RMAeG2dpJTSJs+Z8SUjOeZsL2HeTkO8x8g707VmVNQ8yabu7F35XbgO5RZR3AR9M9I+zZ9fTS6ekKETJima5eyKidoXK3JJfBkAb2OkUuR0BSiLzayYXOZKSwq59zEn2wBgUTuy5GFL8Wz+7+e+LhvX0MVlKQ0g+lyiwBwKRNW5tnKubjTME8SQBnEzs3okr5gBfqZI5O5L+qWrD9aAKFFf2j+Ebx+wRqe3OjGvplL4EnoMz1LFmA5lGUE/RvFJ2PuhV7RnutLKLgEBnPZlrkNXOV+4XPdAFZEWOjnY0B48fERdP6Ba/Dfr6XFyxTLfW6vXyjj2R0X7SWo9GeThDdrrr4pIAsGONeOllyY8rXIArjLcWOhjY+gPeMzJE2hmNd6Y3l31Mpjp9FvYyjhHZSdDNKEtMnz3fiy4EF+5Sp9pMc2xujSds3aMmrppvXST8HNRgFmBHFsVx2XAOFjoezkDAGqwhCAEIQgBCEIAQhCAEIQgBCEIAQhCAEIQgBCEIAQhCAEIQgBCEIARX99d7JWzZHWzAXdjhlSlNmduVzoo1LcBzNgbBHzN0g7wmurps295UsmVJF8sCEhnHymBa/LDygDh3x3+rKonrZzAHSTLJSUo7wDd/pE+UUV2vy8hb3R5VE3ExY8Y9cAdmzNqzqdscibMlNzRiunOxzHcY3Por6XTUOtJXlRNYhZU4DCHOgRwMg5OhFgdLA64BH6DbMQB9xQiodFW8p2hs6VNc3mpeVNPEslu0e9lKt9Ixb4ARDbrylWXNCgC9TUHIWzM17nLjEzETu38Sb/iKj9q0AS0IQgBCEIAQjl2ptBKeU02YbIuvE5mwAHMkgRw7u7xya1WMrEChGJWABF72ORIsbH1RLa8bscEHZBSUG+WTEIQiJMQhCAEIQgBCEIAQhCAEIQgBCEIAQhCAEIQgBCEIAQhCAIffHaBp6GqnKbNLkTGX5QQ4f1rR8pVfYkkclA9wjbOlvf+m6mr2cvWGcQqFuwJYOJGZSWcN8XkpFzrrGHV04OhUWubaun8UAQ0I9/orc0+uv8AFD0VuafXX+KAPRCPf6K3NPrr/FD0VuafXX+KANl//mraNplXTk5FUmqPkkox/WT1CN3j5X6J945ey6x588FkaS0u0tpbNcvLYZM6i3ZPGPpnYO2JVZTy6iSby5gut8jkSpBHMEEeUAe6trklAFza+mRJPkIh9gbSlqGQmxedNZcjpMmErnwuCI69v7ME1cVzilq2EXABLYdb+HtitbGku01CqPZXsThZQCh7QLEZEWI9kYb77oWJRXBorrhKOW+S9wiD3w276HT9YoDOxCoDpcgm5twAB9kc+4235lZJdpiqGR8PZuAcgdCTbWPR6ctm/wAGHrw6vS8lkhFQ25v5LpqgyTLZwtsbKRcEi9gp1sLcRFrpp4mIrqbq6hge5hceyEoSik2u52F0JycYvLXcg9/peKgn9wU/VdT9kU3omm2qJq85V/quo/ei+b2reiqPmnPqUmM76LWtWnvkuP1pZ+yNNXNEkedqeNbW/vya1CEIxnrH47WBJ0GcZ10e7en1FZNEx2ZXRnCkkhSGWwUaAWYjLui77em4Kaew1WVMPqQxm/RQv9bc8pLe15caaorpzbPO1VjWoqin6mrwiodJO2WkU6pLYq84kXGRCrm1jwOajzMZ9S7NrTKNTLE3qxc41exy1IGLEQOduBjlen3R3N4JX67p2bIxcmu+PBuEIo24G9rTz1E83mAXR9CwGqn9IDO/EX5Z3mKrIOEsM1UXRuhviIQhEC0QhCAEIQgBCEIAQhCAEIQgBCEIAz7enc3ZlTUTJk2mLzmAxOJjoLgADsqwBNrZ2iB/o02b/wDOf9WZ/HGl7S2anbmZg2uQNCREFHg623UQsw5Y9Meh6NEK5R4RRK/cjZUmZTy3pmJqZhlKRNmZMApz7elifV3x2/0a7N/+c/6sz+OLVQbXk4SJioXUkrjtdGsVJBPdfMc44Zu2ZakjNrcRp4R2fXcYxg5buc9/U5HpptyxjwVXae5GypDU4emYioqEpwRNmdlpgbCx7eYxADzju/o02b/85/1Zn8cWyh2vItdgjWIZcdrqy3sQDoczmI9NHUiYCRoDYHnYDP13iFtlqqi05JrO7v68HYRg5vhY8divU/Rxspbl6UsLZATpo/fjS9g0kmTTypdOuCSi2Rc8h4kkk3vcnUxEbNoxNJBJFhfLxixSJIRQq5AZCN3w+V0o5m8x+pRqVBPCXJU+kXexaCXLD061CziwKs+EdjCcwUa+vsinyulX0YFfRMfWM02/XYbdcTMw/gze17X490evp4rAZtNKBzSW7kfOMqr/ALGin0FAaitpJIF8ZkA/JADP+qGPlHsRisJs8udktzSZq3SyT1Mjh22uPo/9x59Ex+AnfOfuCPf0rSb0qN+bNF/Aqw99oh+j6sCUdab2wLj9ctre1YvXOnx7/uYZPbr8v0/YpO0anrZsyYfy3ZvrEmNb6Oa/raJAT2pRMs+AzX9UqPKMloKB52PAL9XLaY3yVtfzzi39FW0cE95JOU1bj5Sf/kn6sX6mKdfHgxfD7XC9N9pGgbzfidT8xN/ZtGadGH47/lv+7Glbzm1HU/MzfajRl/R5UCVUvMb4suRMc+C4Yz0f7UjfrHjVVM2OEYrMr63aE5sBdmsWEtWwqqg8BcDiBfUxLblb0TZM8U9QzFGbBZ7lke9hmc7XyI4a87xlpZJZzz6FkPicJTScWk+Ey/71n+pVHzT/AO0xQ+iZf6xOPKWB62H3Rfd6VvR1PzMz2KTGV7m7wrRNNdkZy6AKBYZg3zJ0HkYlTFypkkV6ucYaquUu3JK9LE69TKXgsq/mzN/CI0DduVhpKdbf3Uv2qCYx3eXbbVk7rWQJ2QoAN8gSdTxziwUXSPOloqGTLIVQosWGQFhziyyibrjFeCijWVR1Flknw+xwbXo2o9pgSlOUxHlqNSGIOEDl8ZfKNkjN5HSYxYA0oJJA7L9rwAwZnuiR3n3+WTeXIAeaMmLfFQ8Rl8ZhpkbDnwiu2Fk3FNcl+mu09KnKM+G+2MY9l6l2Jj9jA9qbRnzZmOc7mYuYxdkrxFlyw88hGwV+8cunpJVRMDMJgSwXUl1xcchkD6ors07hjzkv0+vhbuysKPqTkIhdnbzyJtM1TcoiXDhtQRbLLUm4tbW4jNNt70VNbNwyy6qTZJcskE8r4c2PsEcrolNtdsE79bXVFNc57YNlhGLTttVyWo+tcMrlLK13LE2w9Ze+RNsjbxj9kbSrdnTx1hmA5FpbtiVlPfcjnmNPZFn9I/VGf/VI55i8eX6M2iEeigq1nS0mJmrqGHmL+uPfGTsemmmsoQhCB0QhCAEIQgDn2h+Cf5JirRxdJW+cmTTvKkz0NSGSyLdrYXUsrlch2QciReKHT9JM0ZPIRs7XVivsIMedrtFdc1KCyX0auqvMZM0F6KWWLFASef3aR5eip+Yv1R90ejcraK7SlO6fBvLbC8s9oi+atcWuDnw1U8ogt8N95ezqo006TNZsIdWXDhZSD2hiYHIhhnxUx50tLq1w0/1/k1xupfKaLC9BKOqL5C3uj3S5YUAAWA0EdUymwU5qJx6pVl9Y6tmy9nEVNsiw0y4xm03pL/NpuNu1M+5YktFq7FjDx7v+SMtVRX3f0NW3f+O3yftEd+3KppVPMmKQCi3F9MoxrYPSW61KzJ62lBX7EoHEzGwUEs1iOMRO+m/U/aBCn4KQLkS1N7kaM7flEcBoPHOPa0WlnVWoSPO1GqhKW6JGb4bYasq505gRiIVVOqqvZVfHie8mNJ6Kt3yZ71bjKWiyZfe2EdYw8Pi35lhwiq7j7u1O0HDkKklbYqgoMZtqqE/Gfhe1hx5HdqKkSUiy5a4UQWA/54niTxjXOWODPVDL3Mit9aPraKeo1C4x/lkP9hHnGPUO0mlSp0saTlVT3YXDe7EPpRvbqCCDmCLHzjAdqUZkzpko/wB27L5A5HzFj5xq0bTTi/zPN+LRcZRsXuvv9WXLonpw0yoYi9kVfJySR+rFdrJbbPrjh/uZgZe9dQL96Gx8TFu6Ik7NSeZlj1Bz9sOlXZN1l1Kj4vwb+BN0PruPpCJb8XuL7P8AsVulvRQsj3jl/X7ZYd7q1Ts6bMU3V5YwnmJhUD/dGa7q05ZawjO1K/8AuQ+5THkd4b7O9Fa+ITFw/Iza1+5gPIjlFh6Jqa/pLEXBCJ68ZI90FF1Vyz6nZWLVaiGPTn2fJA7ibcl0k93m3wtLK3Aub3DDLvsR6o/JSPtDaBeUhUNMVj+iq2GIkZA5esx4b37tPRzCQCZLHsPrb9BjwYe312n919+KenkCW8gqy6mUq2e35TXIOLnr9kTl26lay2UVrDVF72qLz+f/AGXjeWqly6WcZhspRl7yWBUADiTeMv6OqeXMqjLmorq0tsmAIuCpuL8bA595j2V+0Z+16lJaLhQHJRmFHGY54m33DXPn3S+A2nLUn4sx5frDp77RCFeyuSzyX3ahXaiEkvwp4/P1O7pI2LJpnlGSmATA9wCSLqVzzOWvCLxu/samelkOaeQS0pCSZakklQSSSNYrvS7Lypm5GYPWEP2GLPuTNxUNOeSW+qSv2RVZJumLyaaK4LV2RwsYX7EPvtWyqGThp5cuXOnXAKIqlV/Ka6jXMAePdEBujseVIkGvqhdVuZSHiQbBrHVi2Q5a8rc/SiW9MF9OqXD4Xa/tvHAKyor/AEekRQFlqqqBp2QFM1z4X9eWZi6EH0lz37v2Ml1y/qHlZ28RXv6/fsRVfNmTmee4Pwjm7W7OI9rCD3AjLlFwrG6/YiHU07gH6LFB+q6mLLtrdZP/ABxp5Qu0sY1Ns2dcyfFhiHn3RQ90dpDBPpXPZqUYJ3TMJw+vIeIWO71ZHMf+L+hx0yos2Tfzp/r/AJ/9ID0l8HV4jgxY8PDFYC/ebfbGpdHW7okyhUTB8LNF1v8AkodPM6nyHOM32BQ9fUSZR0dwD8kZt+qDG9AWiGrswtq8k/hVG6Tsl44RjG2ZwkbUeYRcJUCYRxIDBz5x078bdSunSlkKzYLqDbNy5XILrw9sT3SNusXJqpK3NvhVGpt+WB4ZHwvzivbk7ySqNm62TixaTFAMxeBXMjsnuI8+E4NSipxWWiq2Mq7JUze2MnnJpu7NE1PSSpcw9pF7WeQuSxF+69vKIfZW+Bqa0yJMvFJCtd+ORHa7l1AyJJI0ir7077NVL1FOjKj5G/4R7/kgLewPLMn33Lcfd70SR2vwsyxfTLkgI5e8mM0q9sXKfd9j0a73bZGul/hj3f7FjhCEZT0hCEIA9VTULLRndgqICzMcgAMySYwvfrpHnVZaVTs0qn5jszJmdrsdVU/mjz5Ca6at5SXWilnsgY51uJtdE8AO0R3ryigbqbCauqZdOpsGF3b81FN2bxtkO8iLoRSWWZbbG3ticUvZs1pMycqHqpRUO+igsQoF+JuRkOcc/H6QjdukvZ0un2LMkyVCIhkgAfOpmTxJ1JOpjCeP0hFkZbuSiyGx4LH0f7xGhrEmE/BPeXNHDCbdrxU2PhccY0PpcWl9J2TMni7elAZHWV2S9+ah+qPgW5xjA+/3R4717cnVAo0m9pKeX1a8zdzr34MC/QiFsfJdp54/CzZum/b+CSlIh7U2zzO5FPZB+U4/UMY5x+lHXtnak2qmNOnHFMZZYNtOyirkOGl/EnnHJx+lE4RwsFNs90sktulsBq6oSQjqhIZsTAkWW18hqY13YHRPSSCGns1Sw4MMMv8A0wc/BiRFB6G/7ST5qb+7G/RXZJp4NFEItZaPCVLCgKoCqBYACwAHAAaCPOEcG35hWmnFSQQjWI1GUUmk74ynpS2dgqVmgZTlz+Ulgf1Svtj3tIGnHCWAxtcgAk5eRIHG2ovHvl7SHViVMlyp8tSSgmEFgeNiOGZz8c+EW02dOWTNq9P169nnwS3RZTYaRnP95MYjwUKvvDRaq+jWdLeU4urgqfPiO/jFFod5XluMKoklQB1KiwAvmR+lck98du/cws8kB7KVZtbDUZ24m0RnPdNyJ01KupVv0M729saZSTTKmeKtwZeDD7RwMaX0Y0Rl0mIixmuWHyQAo9xPnEEu2l6pJc6UlQEN1MwfFy0/SHjb3Ry7SrHdlmiZmbBVXs4cNrAKCcOZyHdF1upc4bTJpvh6puc0+PBqM+SrqVdQynIgi4PiDFan7gUbNcI69yube29o4t+pjY5K3NsDEi9s8s9R/wBXirBsr3PrPu5feIojOUezNtlNdnzpM1LZeypNMuCSgQcbanvLHM+cQ6blyBVmqxPix9ZguMOI3JOl7XzteKQmIYcBYvwC4rg8OGflGjbw7Y9GlXsC7ZIOF+JPcPujqnJZ57nJU1ySTS47exX+leTellt+bNF/Blf7beuOvozn4qFR+Y7r6zj/AHohJO28STEql69HN2ByI0zU5YbHlxta3Hzm1QWWFowZcqXZiVHbxWIJd+OV+eQ9U+ouls9ylaeS1PVT4awXTauxpFSAJ0sPh0JuCL62YZx5bM2TJpwRJlqgOthmfFjmY4N2NtmoUq+UxLXtowOjAfzw5xUaztPMd21mOLliPymwgW5AeAEVbnjGeDR047t2Fn6mlRTNodH0qZUdakwy1JxMgW+d79k37IJ4WP3VyfKsSLkEE4gXyAva44nn9keVFtGdKYYJpXPQm6eYJMShOUPlZG2mFqSms4Ljs3cynkVJqExAi5VL9lcQse86njleLFeKvtba3W0AmgEXZA6gkaNZlvrY29RilZtdvii+i99zYAn7Y5KTl3JV1wrWIrBr0V3aW5VJOYuZZRjqUOG/0dL+UV/dCrwVSqCwV8SkFr6C6k5WvkRlziyb5VRSnwqcJmMqXvawzY58rC3nCMnHsxOuE1iSTPbsbdmmpTilS+3+exxN5E6eVomYyGahBIzFu/uvE7ubN/rQAJAZXuL5G2YyudPExxycnlnYQjBYisI0GEIRwkI/GawJOgj9jl2rKZ5M1EtjaW6rfIXKkC55XgD5h2ztA1FRNntrNmTG8j8UeS2HlGndBFALVM8jPsSlPrdvXdPVFFrtzaiQQsxpQYsUAxEkseAAW54nuAJOUbB0VbAm0dIyzsN5kzrFwm/ZKIBe4GeRix3VyWIvJlrqmp7pI/el/wDsqf8AKlftUj59DZ99xH03vhsL06kmU+Pq8eE4sOK2Flb4txfTnGRbZ6KauQjzRMkOksFzmytZQSbKVIvbviVckkL4SbykUIcPP3R4MoNrjQE+d4/Vce+LJR7hbQnJLmy6Ysjywyt1koXD2ZTYvcXFjnaLW15M0Yt9iuNx8F9wjyY2J+VHdt3Ys+jcS6mX1bsisBiVss1vdGI1U+qPfuxu9N2hOMqQUDKDMJmEqMIZRwUm92GVoZXcbXnBP9DX9pJ81N/djf4zncLo4mUNQKibPRiEZcCKbdq2eMkaW5Ro0Z5tN8G6mLjHDERu8n4rO+Q3uiSiN3k/FZ3yG90QLShiQyqXsAMBswJvmLAjiBex/wC4tO0NnShQhgihklq4Nhe4AOZ43OoOt4gNn1KjFLbsh0AB4XAyGRtrmD3m8ftfVv1YkmfjlrYAAWxBRcEnUgYbeNtYAhHQi49xyzvf7fV4xYN62P8AVc7fAjP6ucQc2QzGwF2c2AGeZOgPn/OsWHfGXheQuuGUR6rC8AcG6cpGqUVgpsHNjmLgZGxyOhMaGlKgNwig8wojL5TKcyRYNkbkFRkQV1Y6eUJ1UyklJz4gcu2fKxv4Zf8AMAWHfdQZ8oEYvg2yuRob8I9G7lMRVy8dzZGOdjnYaWzta1r/APXt30zmyr5fBm/rF/8AqOCZMdJiTEez3K4iAARpmDryNxcYfUBosUjf0nrpWeiEj1/8COVt6ale1jQgcCoF7Wy521z7o9+/x+FlfNn2kwB4buSA1RJVgCqozAWABYZXsMsr69wiQ25QK1YFF162UcRXLMH4xyOoAEcG6EwmoQH8lJg9qZfyTrEjvQR6QtyBeRMGZsM8s7wBwbqm1ZyvLa45fFNvX/OkRrUzM72VT8K+Z4ds+3wvrEpu5NxVozuMDkeZHA5jQZRwSasSpzMRkJ0wm3DMi+XHu5EwBYd16KVNlTGdFfFMYXYYjawsLnPK8U2qk4XYD4oZlFuSkqL99he51t4xOTKtpIbqqiyPdrBdMsrMQcJYDKIOdL4g9lcufPM624/yRcCYQX2awN/w41z4rEC5Y+ROVzlzy74sc2lKbLGIWLzA1jyLC3sAPnFfo5QZhfPS4J4ZDIA3Nr6ZQB76CYZbo/5jrMtb8m4ub6kHTl64t+8Mgz6mTKGYVWduWZCi9+GRj0bJ2N1slrsRcFAtwVsDcE2FidSGByvkbZRw7TWbJcMzqZlkAbIBVW9jc3zJvcZX4cYAjtrUvVMV4LiFhc5AqL59xHM58rGPfuaP60nyHz56i/dpby74j62bcsO0c9b3zJGInSzEgcvigRI7nH+tIOSzOHn9+UAaHCEIARFbzbY9EkGbhxm4UC9hc31PLKJWKp0lfiY+cT3NFd0nGDaJ1pOaTMv2ptGfPqHqJji5lhAFFsIBZiFOovdeNzhFzkIvHRFUu61OJmaxlAYmJtk+l4oEz4refui/dDtMwlT5hBCOyBTzwBsVvC4F/HlHn6WTlZlmy9KMMI0SIzef8TqfmJv7Nok4ovSVvlKpEanJQtOlsp7XaUOpW5QAkaixNr+u3qHnvsfP4/n2x9P7kf2dRf4aR+zWPloVSfnr6x3x9T7mIV2fRgixFPJBH+WsXWPgz6dNNmSdOn4/K/w6ftZ0Ogv8fm/4dv2kqPzp5YLXSSxABp1AJOpWZMuPaPXFe6Ot65VDUtNYqwaXgtc6F0YnsgnRT/zoWfwHMPqn0tCObZ1Ys6UkxCpV1BurB1z1AZcjY5XHKOmKTUIjd5PxWd8hvdElEbvH+Kzvm290AZ3LnFe0TnYEZ2GXhwAyGmuWRju2nQGQshgzN1sskjlkpa1uFiPV6ojrVt+VoRYEcR3jnraLXvUtqSle17BV+tLvwN/yYAit1XtVyydCWHgSrW93tiS3+/CyvkN7x6vGK/smotUSm0AmJl3Ege6LBv8AH4WV8hveM4A5d3pKTJ8pWGJQr3UgYLrfP9LMnM34eAu6bNkggiVLBGYIRQfXaKHu3UpKnyy7AJhYYjkLsAdfG45Zd8XpNqyCQBOlknQYx98AVbfprTpfzbD298RO7tCs6ckt74bMzC9rkX4jO2Y4/wDErv5brpdza8tuF+PHujh3L/Glz0R8tbcdfP2wBa13XpQQervY3sWYj1E2MV/f78NLzt2Dr8rui8xSd+5OKdK1zRraZkG9sz4euAOXc6ZeqXulsOH6IGY8I7N92Iny7f8Ara4va4vmIh92doS5VQjN2VwspPK+YJ7uF49++O0Zc6cMDYlVMNxoTcnLmLcfugD27nNerU5fg27vzc/PWI2e3wky5IAmzL2y1Y6cych77RI7jjFU3AsFlnv4qNf50iIrnAmzb3v1j5j5ZtlbxgCQ9CL0syoxm6TFXCPikdganPUg68PVFVDEkk3uNb6nibiLTslA+zqi17XmML69lVbh4RUZk24tYDnrn64A0HfNr0lxxZLesRSpKqQeJxIBqeyTnfPL8kWPOLTt2bi2bLbmJX2XipSMmUX4ra/ey3I5jLjy5wBcaGrWleollSFEwYQgFwJgxDI2yubDM+EQFdtEs7s5DE30tYLiPYvplxOfxR4x2b6S8NTfO0yWPWpPceQ0iuljmNb5ZcNAM+WkASO0acSpdOQAGeUzE21JNxrxANh5R07n39LUHXC9/MDj5e+Onfa8ppAXK0or6iPuji3J/G1+S/ugDSIQhACIreTY3pcnqseDtBr2xaXytcc4lYRyUVJYZ1Np5RQf6NF0NQbHW0sA2454ovFFSpKlrLlqFRAFUDgBHuhEIVQh8qJTslP5mRm8tZNk0s6ZIlmbOVT1aAXux7KmwzIBNz3Ax8zVu4m1Jzs82RUO7kszNLYkk5knKPqyEWED5Nboz2iAD6NOsb27BJy5qMx5jPhH1Hu+CKWnDKVYSZYKtkQQi3BHMGO+EAYx067tVNZUU5kSZkxUlNdkQsLs+mXGwv5iM1mdGm0Va3o064/NQsOeTLcR9YwgDFuhii2jRVBkT5M70acCbsjBZbqLhrnIBgCp5kpyjaYQgBHDtuSXp5qqLsUYAczbSO6EAZF/46d/6pv1G+6L1vDs92oVQKS8sSzYZnsgKbAa5ExY4QBkknZ87ELSpl7i3Ybn4Ra996V2eUyozKFIOFS3EZG2njFwhAGUS6WaP7qbY2v8GwvYg205jWPJ6Ka5ykzcRsM0OvO4Ue3SNVhAFK36opjNKZUZgFIOEFrG4Odo5tyaGYtRiaW6qFa5ZSBnawzi/QgBEdtzZK1MvA2RGatyP2jmIkYQBltfu9USjYy2YfnICwPqzHmI8KTYVRMNllOO9gVHraNVhAERu7sRaVCL4na2JuGWgHcM4oe1dmzhOm/BTM3cghSQQWJBBA5RqcIArm6dCwo2R1Kly+TCxsQF0MUVtmzgbGVMuMj2G+6NdhAFPn0c07LVMDY1IOG3asHNuzrpY2iuUVFUM6L1c22JdVIFgwOZtpxjU4QBVd+6B5iy3RWYoWBwi5s1s7DPUe2K3sXZU158sGU4UMGYlSBYG5uTl3Rp0IApm/tHMd5TIjMArA4QWsbg520ji3LoJoqQzS3VQrXLKQMxYaxoEIAQhCAP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" name="AutoShape 10" descr="data:image/jpeg;base64,/9j/4AAQSkZJRgABAQAAAQABAAD/2wCEAAkGBxQSEhUUExQVFRUVGBgYGBgXGB4YGBwdFxgWFxkYHRUYHSghHBsnGxsWITEhJSkrLi4uFx8zODMsNygtLisBCgoKDg0OGxAQGywkICU3NDUsNy80NywsLC8yLDE3NC4vLCw0LDQsMCw3MCwsLCwsLCwsLCwsLCwsLCwuLCwsLP/AABEIAK8BIQMBIgACEQEDEQH/xAAcAAEAAwEAAwEAAAAAAAAAAAAABQYHBAIDCAH/xABLEAACAAQDBAYECAoKAwEBAAABAgADBBESITEFBkFRBxMiYXGBFJGhsSMycnOCksHRMzRCUmKis8LS8BckNUN0g5Oy4fEVU1TiCP/EABkBAQADAQEAAAAAAAAAAAAAAAACAwQBBf/EADERAAICAQMDAgQFAwUAAAAAAAABAgMRBBIhEzFBUWEFMqHwInGRweEU0fEVM0KBsf/aAAwDAQACEQMRAD8A3GEIQAhCEAIQhACEIQAhCEAIQjxmTAoJYgAakmwHmYA8oRW63f3ZsokPW09xqFcOfCyXzjkoekvZ0y96gSrG3wowX7wdLecAW+EcWzdryKgYpE6VNHOW6v8A7THbACEIQAhCEAIQhACEIQAhCEAIQhACEIQAhCEAIQhACEIQAhCEAIQhACEIQAhCEAIQhACEIzHpl389DlejSGInTFu7KbGWhyABGjtnY6gAnI2MAeXSL0ryqEtJpgs2eLhmOctCOFgbu9+AIA4m+RwTeLe2qrmLVE53HBSeyPBBZR5ARDTppY3P890e2ip8bAcNT4QB1bMpMXbbTh39/hHjOqTLnMRpcXHPIRMKthYaCIDaP4RvH7BAE7TuLiYhKtqHUlWHgy5iL/un0rVVKQlWTVSNC2XXoOd8hMHcc++Mp2VU4WwnRvfE1HQfVux9qyaqSk6Q4mS3Fww9oI1BGhBzEdsfMu4e9z7LqA9yaWaQJ8sZ24Cao/OHG2oy5EfS0icrqroQysAysMwQRcEHkRHAeyEIQAhCEAIQhACEIQAhCEAIQhACEIQAhCEAIQhACEIQAhCEAIQhACEIQAhCOWbtKSps02Wp5F1B9RMAeG2dpJTSJs+Z8SUjOeZsL2HeTkO8x8g707VmVNQ8yabu7F35XbgO5RZR3AR9M9I+zZ9fTS6ekKETJima5eyKidoXK3JJfBkAb2OkUuR0BSiLzayYXOZKSwq59zEn2wBgUTuy5GFL8Wz+7+e+LhvX0MVlKQ0g+lyiwBwKRNW5tnKubjTME8SQBnEzs3okr5gBfqZI5O5L+qWrD9aAKFFf2j+Ebx+wRqe3OjGvplL4EnoMz1LFmA5lGUE/RvFJ2PuhV7RnutLKLgEBnPZlrkNXOV+4XPdAFZEWOjnY0B48fERdP6Ba/Dfr6XFyxTLfW6vXyjj2R0X7SWo9GeThDdrrr4pIAsGONeOllyY8rXIArjLcWOhjY+gPeMzJE2hmNd6Y3l31Mpjp9FvYyjhHZSdDNKEtMnz3fiy4EF+5Sp9pMc2xujSds3aMmrppvXST8HNRgFmBHFsVx2XAOFjoezkDAGqwhCAEIQgBCEIAQhCAEIQgBCEIAQhCAEIQgBCEIAQhCAEIQgBCEIARX99d7JWzZHWzAXdjhlSlNmduVzoo1LcBzNgbBHzN0g7wmurps295UsmVJF8sCEhnHymBa/LDygDh3x3+rKonrZzAHSTLJSUo7wDd/pE+UUV2vy8hb3R5VE3ExY8Y9cAdmzNqzqdscibMlNzRiunOxzHcY3Por6XTUOtJXlRNYhZU4DCHOgRwMg5OhFgdLA64BH6DbMQB9xQiodFW8p2hs6VNc3mpeVNPEslu0e9lKt9Ixb4ARDbrylWXNCgC9TUHIWzM17nLjEzETu38Sb/iKj9q0AS0IQgBCEIAQjl2ptBKeU02YbIuvE5mwAHMkgRw7u7xya1WMrEChGJWABF72ORIsbH1RLa8bscEHZBSUG+WTEIQiJMQhCAEIQgBCEIAQhCAEIQgBCEIAQhCAEIQgBCEIAQhCAIffHaBp6GqnKbNLkTGX5QQ4f1rR8pVfYkkclA9wjbOlvf+m6mr2cvWGcQqFuwJYOJGZSWcN8XkpFzrrGHV04OhUWubaun8UAQ0I9/orc0+uv8AFD0VuafXX+KAPRCPf6K3NPrr/FD0VuafXX+KANl//mraNplXTk5FUmqPkkox/WT1CN3j5X6J945ey6x588FkaS0u0tpbNcvLYZM6i3ZPGPpnYO2JVZTy6iSby5gut8jkSpBHMEEeUAe6trklAFza+mRJPkIh9gbSlqGQmxedNZcjpMmErnwuCI69v7ME1cVzilq2EXABLYdb+HtitbGku01CqPZXsThZQCh7QLEZEWI9kYb77oWJRXBorrhKOW+S9wiD3w276HT9YoDOxCoDpcgm5twAB9kc+4235lZJdpiqGR8PZuAcgdCTbWPR6ctm/wAGHrw6vS8lkhFQ25v5LpqgyTLZwtsbKRcEi9gp1sLcRFrpp4mIrqbq6hge5hceyEoSik2u52F0JycYvLXcg9/peKgn9wU/VdT9kU3omm2qJq85V/quo/ei+b2reiqPmnPqUmM76LWtWnvkuP1pZ+yNNXNEkedqeNbW/vya1CEIxnrH47WBJ0GcZ10e7en1FZNEx2ZXRnCkkhSGWwUaAWYjLui77em4Kaew1WVMPqQxm/RQv9bc8pLe15caaorpzbPO1VjWoqin6mrwiodJO2WkU6pLYq84kXGRCrm1jwOajzMZ9S7NrTKNTLE3qxc41exy1IGLEQOduBjlen3R3N4JX67p2bIxcmu+PBuEIo24G9rTz1E83mAXR9CwGqn9IDO/EX5Z3mKrIOEsM1UXRuhviIQhEC0QhCAEIQgBCEIAQhCAEIQgBCEIAz7enc3ZlTUTJk2mLzmAxOJjoLgADsqwBNrZ2iB/o02b/wDOf9WZ/HGl7S2anbmZg2uQNCREFHg623UQsw5Y9Meh6NEK5R4RRK/cjZUmZTy3pmJqZhlKRNmZMApz7elifV3x2/0a7N/+c/6sz+OLVQbXk4SJioXUkrjtdGsVJBPdfMc44Zu2ZakjNrcRp4R2fXcYxg5buc9/U5HpptyxjwVXae5GypDU4emYioqEpwRNmdlpgbCx7eYxADzju/o02b/85/1Zn8cWyh2vItdgjWIZcdrqy3sQDoczmI9NHUiYCRoDYHnYDP13iFtlqqi05JrO7v68HYRg5vhY8divU/Rxspbl6UsLZATpo/fjS9g0kmTTypdOuCSi2Rc8h4kkk3vcnUxEbNoxNJBJFhfLxixSJIRQq5AZCN3w+V0o5m8x+pRqVBPCXJU+kXexaCXLD061CziwKs+EdjCcwUa+vsinyulX0YFfRMfWM02/XYbdcTMw/gze17X490evp4rAZtNKBzSW7kfOMqr/ALGin0FAaitpJIF8ZkA/JADP+qGPlHsRisJs8udktzSZq3SyT1Mjh22uPo/9x59Ex+AnfOfuCPf0rSb0qN+bNF/Aqw99oh+j6sCUdab2wLj9ctre1YvXOnx7/uYZPbr8v0/YpO0anrZsyYfy3ZvrEmNb6Oa/raJAT2pRMs+AzX9UqPKMloKB52PAL9XLaY3yVtfzzi39FW0cE95JOU1bj5Sf/kn6sX6mKdfHgxfD7XC9N9pGgbzfidT8xN/ZtGadGH47/lv+7Glbzm1HU/MzfajRl/R5UCVUvMb4suRMc+C4Yz0f7UjfrHjVVM2OEYrMr63aE5sBdmsWEtWwqqg8BcDiBfUxLblb0TZM8U9QzFGbBZ7lke9hmc7XyI4a87xlpZJZzz6FkPicJTScWk+Ey/71n+pVHzT/AO0xQ+iZf6xOPKWB62H3Rfd6VvR1PzMz2KTGV7m7wrRNNdkZy6AKBYZg3zJ0HkYlTFypkkV6ucYaquUu3JK9LE69TKXgsq/mzN/CI0DduVhpKdbf3Uv2qCYx3eXbbVk7rWQJ2QoAN8gSdTxziwUXSPOloqGTLIVQosWGQFhziyyibrjFeCijWVR1Flknw+xwbXo2o9pgSlOUxHlqNSGIOEDl8ZfKNkjN5HSYxYA0oJJA7L9rwAwZnuiR3n3+WTeXIAeaMmLfFQ8Rl8ZhpkbDnwiu2Fk3FNcl+mu09KnKM+G+2MY9l6l2Jj9jA9qbRnzZmOc7mYuYxdkrxFlyw88hGwV+8cunpJVRMDMJgSwXUl1xcchkD6ors07hjzkv0+vhbuysKPqTkIhdnbzyJtM1TcoiXDhtQRbLLUm4tbW4jNNt70VNbNwyy6qTZJcskE8r4c2PsEcrolNtdsE79bXVFNc57YNlhGLTttVyWo+tcMrlLK13LE2w9Ze+RNsjbxj9kbSrdnTx1hmA5FpbtiVlPfcjnmNPZFn9I/VGf/VI55i8eX6M2iEeigq1nS0mJmrqGHmL+uPfGTsemmmsoQhCB0QhCAEIQgDn2h+Cf5JirRxdJW+cmTTvKkz0NSGSyLdrYXUsrlch2QciReKHT9JM0ZPIRs7XVivsIMedrtFdc1KCyX0auqvMZM0F6KWWLFASef3aR5eip+Yv1R90ejcraK7SlO6fBvLbC8s9oi+atcWuDnw1U8ogt8N95ezqo006TNZsIdWXDhZSD2hiYHIhhnxUx50tLq1w0/1/k1xupfKaLC9BKOqL5C3uj3S5YUAAWA0EdUymwU5qJx6pVl9Y6tmy9nEVNsiw0y4xm03pL/NpuNu1M+5YktFq7FjDx7v+SMtVRX3f0NW3f+O3yftEd+3KppVPMmKQCi3F9MoxrYPSW61KzJ62lBX7EoHEzGwUEs1iOMRO+m/U/aBCn4KQLkS1N7kaM7flEcBoPHOPa0WlnVWoSPO1GqhKW6JGb4bYasq505gRiIVVOqqvZVfHie8mNJ6Kt3yZ71bjKWiyZfe2EdYw8Pi35lhwiq7j7u1O0HDkKklbYqgoMZtqqE/Gfhe1hx5HdqKkSUiy5a4UQWA/54niTxjXOWODPVDL3Mit9aPraKeo1C4x/lkP9hHnGPUO0mlSp0saTlVT3YXDe7EPpRvbqCCDmCLHzjAdqUZkzpko/wB27L5A5HzFj5xq0bTTi/zPN+LRcZRsXuvv9WXLonpw0yoYi9kVfJySR+rFdrJbbPrjh/uZgZe9dQL96Gx8TFu6Ik7NSeZlj1Bz9sOlXZN1l1Kj4vwb+BN0PruPpCJb8XuL7P8AsVulvRQsj3jl/X7ZYd7q1Ts6bMU3V5YwnmJhUD/dGa7q05ZawjO1K/8AuQ+5THkd4b7O9Fa+ITFw/Iza1+5gPIjlFh6Jqa/pLEXBCJ68ZI90FF1Vyz6nZWLVaiGPTn2fJA7ibcl0k93m3wtLK3Aub3DDLvsR6o/JSPtDaBeUhUNMVj+iq2GIkZA5esx4b37tPRzCQCZLHsPrb9BjwYe312n919+KenkCW8gqy6mUq2e35TXIOLnr9kTl26lay2UVrDVF72qLz+f/AGXjeWqly6WcZhspRl7yWBUADiTeMv6OqeXMqjLmorq0tsmAIuCpuL8bA595j2V+0Z+16lJaLhQHJRmFHGY54m33DXPn3S+A2nLUn4sx5frDp77RCFeyuSzyX3ahXaiEkvwp4/P1O7pI2LJpnlGSmATA9wCSLqVzzOWvCLxu/samelkOaeQS0pCSZakklQSSSNYrvS7Lypm5GYPWEP2GLPuTNxUNOeSW+qSv2RVZJumLyaaK4LV2RwsYX7EPvtWyqGThp5cuXOnXAKIqlV/Ka6jXMAePdEBujseVIkGvqhdVuZSHiQbBrHVi2Q5a8rc/SiW9MF9OqXD4Xa/tvHAKyor/AEekRQFlqqqBp2QFM1z4X9eWZi6EH0lz37v2Ml1y/qHlZ28RXv6/fsRVfNmTmee4Pwjm7W7OI9rCD3AjLlFwrG6/YiHU07gH6LFB+q6mLLtrdZP/ABxp5Qu0sY1Ns2dcyfFhiHn3RQ90dpDBPpXPZqUYJ3TMJw+vIeIWO71ZHMf+L+hx0yos2Tfzp/r/AJ/9ID0l8HV4jgxY8PDFYC/ebfbGpdHW7okyhUTB8LNF1v8AkodPM6nyHOM32BQ9fUSZR0dwD8kZt+qDG9AWiGrswtq8k/hVG6Tsl44RjG2ZwkbUeYRcJUCYRxIDBz5x078bdSunSlkKzYLqDbNy5XILrw9sT3SNusXJqpK3NvhVGpt+WB4ZHwvzivbk7ySqNm62TixaTFAMxeBXMjsnuI8+E4NSipxWWiq2Mq7JUze2MnnJpu7NE1PSSpcw9pF7WeQuSxF+69vKIfZW+Bqa0yJMvFJCtd+ORHa7l1AyJJI0ir7077NVL1FOjKj5G/4R7/kgLewPLMn33Lcfd70SR2vwsyxfTLkgI5e8mM0q9sXKfd9j0a73bZGul/hj3f7FjhCEZT0hCEIA9VTULLRndgqICzMcgAMySYwvfrpHnVZaVTs0qn5jszJmdrsdVU/mjz5Ca6at5SXWilnsgY51uJtdE8AO0R3ryigbqbCauqZdOpsGF3b81FN2bxtkO8iLoRSWWZbbG3ticUvZs1pMycqHqpRUO+igsQoF+JuRkOcc/H6QjdukvZ0un2LMkyVCIhkgAfOpmTxJ1JOpjCeP0hFkZbuSiyGx4LH0f7xGhrEmE/BPeXNHDCbdrxU2PhccY0PpcWl9J2TMni7elAZHWV2S9+ah+qPgW5xjA+/3R4717cnVAo0m9pKeX1a8zdzr34MC/QiFsfJdp54/CzZum/b+CSlIh7U2zzO5FPZB+U4/UMY5x+lHXtnak2qmNOnHFMZZYNtOyirkOGl/EnnHJx+lE4RwsFNs90sktulsBq6oSQjqhIZsTAkWW18hqY13YHRPSSCGns1Sw4MMMv8A0wc/BiRFB6G/7ST5qb+7G/RXZJp4NFEItZaPCVLCgKoCqBYACwAHAAaCPOEcG35hWmnFSQQjWI1GUUmk74ynpS2dgqVmgZTlz+Ulgf1Svtj3tIGnHCWAxtcgAk5eRIHG2ovHvl7SHViVMlyp8tSSgmEFgeNiOGZz8c+EW02dOWTNq9P169nnwS3RZTYaRnP95MYjwUKvvDRaq+jWdLeU4urgqfPiO/jFFod5XluMKoklQB1KiwAvmR+lck98du/cws8kB7KVZtbDUZ24m0RnPdNyJ01KupVv0M729saZSTTKmeKtwZeDD7RwMaX0Y0Rl0mIixmuWHyQAo9xPnEEu2l6pJc6UlQEN1MwfFy0/SHjb3Ry7SrHdlmiZmbBVXs4cNrAKCcOZyHdF1upc4bTJpvh6puc0+PBqM+SrqVdQynIgi4PiDFan7gUbNcI69yube29o4t+pjY5K3NsDEi9s8s9R/wBXirBsr3PrPu5feIojOUezNtlNdnzpM1LZeypNMuCSgQcbanvLHM+cQ6blyBVmqxPix9ZguMOI3JOl7XzteKQmIYcBYvwC4rg8OGflGjbw7Y9GlXsC7ZIOF+JPcPujqnJZ57nJU1ySTS47exX+leTellt+bNF/Blf7beuOvozn4qFR+Y7r6zj/AHohJO28STEql69HN2ByI0zU5YbHlxta3Hzm1QWWFowZcqXZiVHbxWIJd+OV+eQ9U+ouls9ylaeS1PVT4awXTauxpFSAJ0sPh0JuCL62YZx5bM2TJpwRJlqgOthmfFjmY4N2NtmoUq+UxLXtowOjAfzw5xUaztPMd21mOLliPymwgW5AeAEVbnjGeDR047t2Fn6mlRTNodH0qZUdakwy1JxMgW+d79k37IJ4WP3VyfKsSLkEE4gXyAva44nn9keVFtGdKYYJpXPQm6eYJMShOUPlZG2mFqSms4Ljs3cynkVJqExAi5VL9lcQse86njleLFeKvtba3W0AmgEXZA6gkaNZlvrY29RilZtdvii+i99zYAn7Y5KTl3JV1wrWIrBr0V3aW5VJOYuZZRjqUOG/0dL+UV/dCrwVSqCwV8SkFr6C6k5WvkRlziyb5VRSnwqcJmMqXvawzY58rC3nCMnHsxOuE1iSTPbsbdmmpTilS+3+exxN5E6eVomYyGahBIzFu/uvE7ubN/rQAJAZXuL5G2YyudPExxycnlnYQjBYisI0GEIRwkI/GawJOgj9jl2rKZ5M1EtjaW6rfIXKkC55XgD5h2ztA1FRNntrNmTG8j8UeS2HlGndBFALVM8jPsSlPrdvXdPVFFrtzaiQQsxpQYsUAxEkseAAW54nuAJOUbB0VbAm0dIyzsN5kzrFwm/ZKIBe4GeRix3VyWIvJlrqmp7pI/el/wDsqf8AKlftUj59DZ99xH03vhsL06kmU+Pq8eE4sOK2Flb4txfTnGRbZ6KauQjzRMkOksFzmytZQSbKVIvbviVckkL4SbykUIcPP3R4MoNrjQE+d4/Vce+LJR7hbQnJLmy6Ysjywyt1koXD2ZTYvcXFjnaLW15M0Yt9iuNx8F9wjyY2J+VHdt3Ys+jcS6mX1bsisBiVss1vdGI1U+qPfuxu9N2hOMqQUDKDMJmEqMIZRwUm92GVoZXcbXnBP9DX9pJ81N/djf4zncLo4mUNQKibPRiEZcCKbdq2eMkaW5Ro0Z5tN8G6mLjHDERu8n4rO+Q3uiSiN3k/FZ3yG90QLShiQyqXsAMBswJvmLAjiBex/wC4tO0NnShQhgihklq4Nhe4AOZ43OoOt4gNn1KjFLbsh0AB4XAyGRtrmD3m8ftfVv1YkmfjlrYAAWxBRcEnUgYbeNtYAhHQi49xyzvf7fV4xYN62P8AVc7fAjP6ucQc2QzGwF2c2AGeZOgPn/OsWHfGXheQuuGUR6rC8AcG6cpGqUVgpsHNjmLgZGxyOhMaGlKgNwig8wojL5TKcyRYNkbkFRkQV1Y6eUJ1UyklJz4gcu2fKxv4Zf8AMAWHfdQZ8oEYvg2yuRob8I9G7lMRVy8dzZGOdjnYaWzta1r/APXt30zmyr5fBm/rF/8AqOCZMdJiTEez3K4iAARpmDryNxcYfUBosUjf0nrpWeiEj1/8COVt6ale1jQgcCoF7Wy521z7o9+/x+FlfNn2kwB4buSA1RJVgCqozAWABYZXsMsr69wiQ25QK1YFF162UcRXLMH4xyOoAEcG6EwmoQH8lJg9qZfyTrEjvQR6QtyBeRMGZsM8s7wBwbqm1ZyvLa45fFNvX/OkRrUzM72VT8K+Z4ds+3wvrEpu5NxVozuMDkeZHA5jQZRwSasSpzMRkJ0wm3DMi+XHu5EwBYd16KVNlTGdFfFMYXYYjawsLnPK8U2qk4XYD4oZlFuSkqL99he51t4xOTKtpIbqqiyPdrBdMsrMQcJYDKIOdL4g9lcufPM624/yRcCYQX2awN/w41z4rEC5Y+ROVzlzy74sc2lKbLGIWLzA1jyLC3sAPnFfo5QZhfPS4J4ZDIA3Nr6ZQB76CYZbo/5jrMtb8m4ub6kHTl64t+8Mgz6mTKGYVWduWZCi9+GRj0bJ2N1slrsRcFAtwVsDcE2FidSGByvkbZRw7TWbJcMzqZlkAbIBVW9jc3zJvcZX4cYAjtrUvVMV4LiFhc5AqL59xHM58rGPfuaP60nyHz56i/dpby74j62bcsO0c9b3zJGInSzEgcvigRI7nH+tIOSzOHn9+UAaHCEIARFbzbY9EkGbhxm4UC9hc31PLKJWKp0lfiY+cT3NFd0nGDaJ1pOaTMv2ptGfPqHqJji5lhAFFsIBZiFOovdeNzhFzkIvHRFUu61OJmaxlAYmJtk+l4oEz4refui/dDtMwlT5hBCOyBTzwBsVvC4F/HlHn6WTlZlmy9KMMI0SIzef8TqfmJv7Nok4ovSVvlKpEanJQtOlsp7XaUOpW5QAkaixNr+u3qHnvsfP4/n2x9P7kf2dRf4aR+zWPloVSfnr6x3x9T7mIV2fRgixFPJBH+WsXWPgz6dNNmSdOn4/K/w6ftZ0Ogv8fm/4dv2kqPzp5YLXSSxABp1AJOpWZMuPaPXFe6Ot65VDUtNYqwaXgtc6F0YnsgnRT/zoWfwHMPqn0tCObZ1Ys6UkxCpV1BurB1z1AZcjY5XHKOmKTUIjd5PxWd8hvdElEbvH+Kzvm290AZ3LnFe0TnYEZ2GXhwAyGmuWRju2nQGQshgzN1sskjlkpa1uFiPV6ojrVt+VoRYEcR3jnraLXvUtqSle17BV+tLvwN/yYAit1XtVyydCWHgSrW93tiS3+/CyvkN7x6vGK/smotUSm0AmJl3Ege6LBv8AH4WV8hveM4A5d3pKTJ8pWGJQr3UgYLrfP9LMnM34eAu6bNkggiVLBGYIRQfXaKHu3UpKnyy7AJhYYjkLsAdfG45Zd8XpNqyCQBOlknQYx98AVbfprTpfzbD298RO7tCs6ckt74bMzC9rkX4jO2Y4/wDErv5brpdza8tuF+PHujh3L/Glz0R8tbcdfP2wBa13XpQQervY3sWYj1E2MV/f78NLzt2Dr8rui8xSd+5OKdK1zRraZkG9sz4euAOXc6ZeqXulsOH6IGY8I7N92Iny7f8Ara4va4vmIh92doS5VQjN2VwspPK+YJ7uF49++O0Zc6cMDYlVMNxoTcnLmLcfugD27nNerU5fg27vzc/PWI2e3wky5IAmzL2y1Y6cych77RI7jjFU3AsFlnv4qNf50iIrnAmzb3v1j5j5ZtlbxgCQ9CL0syoxm6TFXCPikdganPUg68PVFVDEkk3uNb6nibiLTslA+zqi17XmML69lVbh4RUZk24tYDnrn64A0HfNr0lxxZLesRSpKqQeJxIBqeyTnfPL8kWPOLTt2bi2bLbmJX2XipSMmUX4ra/ey3I5jLjy5wBcaGrWleollSFEwYQgFwJgxDI2yubDM+EQFdtEs7s5DE30tYLiPYvplxOfxR4x2b6S8NTfO0yWPWpPceQ0iuljmNb5ZcNAM+WkASO0acSpdOQAGeUzE21JNxrxANh5R07n39LUHXC9/MDj5e+Onfa8ppAXK0or6iPuji3J/G1+S/ugDSIQhACIreTY3pcnqseDtBr2xaXytcc4lYRyUVJYZ1Np5RQf6NF0NQbHW0sA2454ovFFSpKlrLlqFRAFUDgBHuhEIVQh8qJTslP5mRm8tZNk0s6ZIlmbOVT1aAXux7KmwzIBNz3Ax8zVu4m1Jzs82RUO7kszNLYkk5knKPqyEWED5Nboz2iAD6NOsb27BJy5qMx5jPhH1Hu+CKWnDKVYSZYKtkQQi3BHMGO+EAYx067tVNZUU5kSZkxUlNdkQsLs+mXGwv5iM1mdGm0Va3o064/NQsOeTLcR9YwgDFuhii2jRVBkT5M70acCbsjBZbqLhrnIBgCp5kpyjaYQgBHDtuSXp5qqLsUYAczbSO6EAZF/46d/6pv1G+6L1vDs92oVQKS8sSzYZnsgKbAa5ExY4QBkknZ87ELSpl7i3Ybn4Ra996V2eUyozKFIOFS3EZG2njFwhAGUS6WaP7qbY2v8GwvYg205jWPJ6Ka5ykzcRsM0OvO4Ue3SNVhAFK36opjNKZUZgFIOEFrG4Odo5tyaGYtRiaW6qFa5ZSBnawzi/QgBEdtzZK1MvA2RGatyP2jmIkYQBltfu9USjYy2YfnICwPqzHmI8KTYVRMNllOO9gVHraNVhAERu7sRaVCL4na2JuGWgHcM4oe1dmzhOm/BTM3cghSQQWJBBA5RqcIArm6dCwo2R1Kly+TCxsQF0MUVtmzgbGVMuMj2G+6NdhAFPn0c07LVMDY1IOG3asHNuzrpY2iuUVFUM6L1c22JdVIFgwOZtpxjU4QBVd+6B5iy3RWYoWBwi5s1s7DPUe2K3sXZU158sGU4UMGYlSBYG5uTl3Rp0IApm/tHMd5TIjMArA4QWsbg520ji3LoJoqQzS3VQrXLKQMxYaxoEIAQhCAP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6" name="Picture 12" descr="http://www.coventrypartnership.com/upload/public/Welfare%20Reform%20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077072"/>
            <a:ext cx="2732127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Total State budget</a:t>
            </a:r>
            <a:endParaRPr lang="en-GB" dirty="0"/>
          </a:p>
        </p:txBody>
      </p:sp>
      <p:pic>
        <p:nvPicPr>
          <p:cNvPr id="80898" name="Picture 2" descr="http://static.guim.co.uk/sys-images/Guardian/Pix/pictures/2013/3/20/1363800264587/Budget-spending-and-tax-r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80728"/>
            <a:ext cx="5543550" cy="5019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effectiveness threshold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Thresholds do not factor in equity concerns</a:t>
            </a:r>
          </a:p>
          <a:p>
            <a:pPr lvl="1"/>
            <a:r>
              <a:rPr lang="en-GB" dirty="0" smtClean="0"/>
              <a:t>Not concerned with who gets the benefit or cost saving, nor is it concerned with reallocations of resources 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What if both interventions are inefficient?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1028" name="AutoShape 4" descr="data:image/jpeg;base64,/9j/4AAQSkZJRgABAQAAAQABAAD/2wCEAAkGBhISEA8PEBQQFBAPEA8PDxQQFRAUDxAPFRAVFBQSFBQYHCYfFxkjGhQXHy8gJCcpLC4sGB8xNTAqNSYrLCoBCQoKDgwOGg8PGi4kHyQvNSwsLDQsLS0tLC0pLyksLDQpLS8sKSwsLS0sLCwvLCwpKSwsLiwsLSwsLCwsLCwsLP/AABEIANAA8gMBIgACEQEDEQH/xAAcAAEAAQUBAQAAAAAAAAAAAAAABgECAwUHBAj/xABIEAABAwIDBQMGCgcHBQEAAAABAAIDBBEFEiEGBxMxQVFhgRQiIzJxkRdCUlOCkqHR0tNUYmSTo7HBJDNDcoPC8DRjpLLhFf/EABsBAQACAwEBAAAAAAAAAAAAAAADBAECBQYH/8QANxEAAgEDAgMEBwcEAwAAAAAAAAECAwQREiEFMVEiQWFxEzKRobHB0QYUI0JSgfAVM3LhgpKy/9oADAMBAAIRAxEAPwDuKIiAKmVVVCUBaQrSFlVuVAY8qpZZMqpZAYyFSyyEKlkBYqWVyWQFtlWyrZVsgKWSyusgCABqvAVAFeEAAVURAEREAREQBEVHOAFzoBzJ5BAVRYoKlj9WOa4DnlIcB7llQBERAEREAREQGOeTK0kC55NHK7joBfpr1Xy3txiFTiFdVl80klPT1Xk7czrRtd6QDhxg2FxFIR1s3Uk3J+g8exEQvfVyE8KjpauoA+S5gDGm3VzryC/YBa1zfg1LBlwzDzck1ctfWTXtq8SMp2dOQEUn1ytKktMWzeEdUkiQbB7bzUD42SSSyURs2RkjnPMTeXEjzattzyjQi+l7LvjHggOBBBAII5EHkQvl667fumxjjYe2Jx86keYP9KwdF4BpDfoFV6FRt4ZPWppLKJoqEKqK2VS0hWkLIiAxAKlllyqmVAWWVbK7KqgICzKq2V1lWyAoqoiAIiIAiIgCIiAtkkDQXOIDWglxOgAAuSSvnfb7a2TEpXjM8UTSRBCC5rXtB0lkb8ZxtcA+qLAAG5PVN7mMmHDzE31qt4g9kVi6XwLW5PphcMKq16jT0otUYJrLPJgrpsPlp6+KWSOEVQgmfFzbYNeWvZyeDG64B55XDS119W0U5expdlz2s8NN25rdD2HmO4hfN9BTtlosYp3X/wCjZXR/qyUswuR3lsxae5dS3eY2JWYdNmdnqcODZBqA99HMKeZ5HLNeWM37Gnt0npy1RTIJx0ywdFREW5oEREAVHGwJ7BdVXjxXEI4YnSTPYxnq3kexjcx0AzOIF/FAcm3kYs8020LcxAi//Hw9lj8W/HkNuhPGc09oaFCJf+nwxvQYbGbd7q2rcT9oWLazbEVDMUZG05a3EophfmI4oy0faFinrRwMN56Ye1h/zMrasEKGssxwiajtLLAlGYtvqOn/ADw94XRNzFdlq6iHpNDm+lE8WHiJX+5QbAWRPkohKLRSHEJqot0kdHG6zGg+yID6ZUk2XxeloMQc98pMbXAttbNlMcrTG83sSDI3UHUsvYclXjTlGaJpVFKLO7ooZ8LmG/PM/eU35i00O+yEvkzRRtiDHGJwqaZ8jnj1Q9rXWaD3E2V1tIqxi2dMRcfo99s2aTjR0mUsfwuFJctlynJnJd5zSbA2sVn2e32Euf5c2LIAS11IHEtII0c1zuVjzuOS09Iu8sK1nLOlp4WcJ+32HWUUA+GzDv2j6kf41Q77cP8Ak1P1IvzFvkrYOgIufHffh/yar6sP5isO/Kg+bq/q0/5qZGDoiLnXw6UHzVZ9Wm/OVDv0oPmqv3U35qZQwdGRc4+HWh+aq/dT/mqnw7UPzNX7qf8ANTKGDpCLmx37UXzFX7qf8xW/DrSE5WwVeY3tfyfLe19fSclhySNoU5TkoxW7OlouEYPvkq2Tl9Q8TQOzXibHG1zCWHJkcLaBxbe5Ol+q9uE77qhsl6pjJYSDpCzJK0/FsS7KRfnfW3uOqqJk1S3cG1qTx5/Q7Ui5XBv7hy+lo6nP14Lonst0855Yb+Cv+Hym/Q63/wAf8a31IgcWjVb68QzVlNT/ADNOZO68shuP4LfeudOmAcGm93ctNL2J/ot5j+Px4hiLql3Fiim4MTQ4DPG1rQ0lxBI9a50vovHtDUwtMwiaGNlpqOZjAS5rJm1rGOaxxFz5mcntVOUHKbLSmoxRmwPliPfhGJN/htd/tW53WYgfJ8HJIHDxXEKEd8U9E2UtP+plP0QolBivDjqiBcy0k1OPbNlZf3ErdbvmEQ4TH8Y7Ruk+jHRwF32PCmo7RwyGrvLKPo5rrgHtAKqtfgGLMqaaCpjvkmja9ocCCOhBBHQghbBTkIREQBa3H8EZVQ8J4bo5r25mhwDhcXse4keK2SLWcFOLi+TNoycWpI+W6/BxFPJCRrDJPGdLXcyQtvbwJVtSwObCz5tj2j2GV0n85CpjvTwsw4lI/wCJVNbMzszZcj236nM3N9MKHOPnN7w4eOhH2XXNbcZNHRilJZL8BmEVQ3PbJ57Tfk1sjS1x9nnE+ClmBsjmqTS+jcfMcZQxjmkvqIIDbtF5s1+4jvUPczW/dY946f8AO9SzdtT5q4HsbEPHyynkt7oifBa6FVmtRt6R04PB0L4MWfORfuGfeuQ7TTSwVVRASGcKV7ABFEPMB813q/GbZ30l9LqF70dnYJqCpqHRtM8EWaOQaSANN7Ej1hYnQ3GqnlZ04rMF72/jk3sr78RKssp7cls/ccHOK1HR7fGOH8K2uy8M+IVVPTOyg5yC9jGANjGr3nLo62XTS17dq6Ls3ukpJ6alqZJKi80Ucr2tMYbdzQSB5twFPMD2WpaMEU0LIy4Wc7V0jhzsXuJNu69lrC2cvWSOlc8Rt6En6DOpZXhnkRb4Kv2t49kFN+FPgo/bJf3MH3KRYvtvQ0xLZp4w9psWMvJID2OawEt8bLRv3xYeDYccjtDG2+1wK3dG2jzx7TnU58QqrMItr/FfQwjdR+2Tfu4fuV7d1f7XN+7h+5bCi3o4dIQOMWE/Ose1vi6xaPEqTUtZHK0Piex7HcnMcHNPsIW0aFvLkkaVbm+o/wBxNecUvkQv4Lh+lz/u4Pwp8Fo/S6j6kI/2qdK2SUNBc4gNGpLiAAO0krb7pR/SQf1G5/V7l9CDfBU39MqvdD+FPgpb+mVf8H8K2OIbz8OiJbxxI4fMNdIPrgZftWo+GyivbhVdr2vlht7f7y60dO2Xci5D+pTWYxf/AFX0M43Vt/TKz+B+Baja/ds6OjlfBLVTvblPDcIjmbfUgNYCSOfgpPhu87DpiGicRuPScOjH1z5v2qUtcCARYg6gjkQtvu9Ca7KRF98vLaopVMrDzhrGfcfKIxGc+YJpWRsaAwNyg2HIebb7Vaa2Yc5Zz/qSf0K+kcZ2Doaol00DM5OYvjvHIT2uc22bxuuf1uxdJHjmH0UMZMXDdUVAeS9pAEhAdfp5gH0goZUHF92DrW9/bVIy7L1Yb6rb+dCu6zAX1cE8kzp2xNe1sDnEEv0PE1cDcA25dpHRTg7BRfOzfw/wqSRQta0NYA1rRZrWgBoHYAOSvUv3Ki95R3OFVv6sptxeF0OD7UVHk9X5NdxitnLj64y1c8Q0A1HoQe+5UUx2YSzMDDeNjWxsJFiWtFy4g9p/mpXvRgAri4c/Sxnuyycf+VUD4qHBut+vL2BVnTjTn2diZVZThiRYyAZh7Cf5fepXss8mowqJuhbVzSC3P0ohYXe6J3uUZYfOPcAPE6n+ine6bCjNiHFPqUcZd/qPu1g+2Q/RWVmUkjWWIxbOzUdKI42RtvlY0NF+Z7ysyIunFKKwjmttvLCIiyYCIiAie8fZE11L6IDymnJkg5DPp58VzyzAC3e1vRcBrA5jrOa4OY/zmuBDmkaOaQdQbEhfVSge8vYA1jW1NMB5VE3K5hsPKIxqG5joHjWxOhuQehFatSz2kWqFXT2WcWKl26SF0mKAC/Dp43TyW5F4Y6NjHfv81u4di0D9navicLyaq4l8thDLz9trW772XY92WxjqGne+YAVNSQ6QAh3DYL5Iy4aF2pJI6m1yACoKMHqzglrSSiTNabbSLNhuID9kqSPaInH+i3K82Jw54ZmfLikb72EK+90U6b0yT8TR7uqoOwmifcWENiegyOc03PdZQDazeRJVSupqZz46NrsjpIzaWe363xWE9BqRz52XibtKYtnKSlYbSVMlTEbdIWyudJ787R7CVGKKPRp6Aad7jzK51as8KC6HseG8MhOpO4qLPaen28zFX4WBd0d7fJPMeztWvaV6q/ETctYbAaEjmT3LwByq4PRa0nselpXvwnFJ4JA+mkkjkNv7v43YHM5P9hBWsa5bzAJWC/znf8nuWiTySzlGUGpLK6E3pt9UrIXMmp81UPNYWnLE49r2nzmkdgvfuUJ2jxyuq3Zqlz3NvdsbdIWf5Yx17zcr24pIC6B1hmDnC9hmtw3aXXlll5knQc1NOpKSw2c21sLenJ1IQSftx5dCPEql1krKkPdcCw7ep7ysIKjwXNW56qKkMj2sHX1j2N6lTPB9q5cKljax7pqR9zJA71o2k+tGeQdzOlgdbjkVB4Ji1wc02IW6qncaJso5tu147B/zXxW0ZOO6I6tvC4WipumfROHYhHPFHPC4OjlaHsI6g93Q9yg2zfp9oMUqL3ZSxMpWjnZxyg2PcYpPetTua2gymoopD5gaamG/JtrCRo94Nu5y3e6GMvp6utcLGtrJpR25L6X+k566UJ+lUX/NjxFe1dlKtB9El5SefgieoiKycU4hvogMVfC4gcOojL2u/wC9ZscgPdljh8T3qDr6D282PbiFNwrtbNGc8DnXyh1rFjrfFcOfYQDY2XIhu0xIP4fkrvWy5xJBw7fKzZ728L9yo1oPVlIu0ZrThsj+EYbLPLwoWOkkkcS1reenUnkABa5Oi+gdiNlRQUoiJDpnni1DhydIQBZv6oAAHv6leDd/sE3D2OkkLX1UoAkc2+SNl78OO+tr6k6XIHKwAl6mo0tPafMjr1dbwuQREVgrBERAEREAREQBERAEIREB8wGMxnyeVxyU8tSxthrcPyuA7L2V02KCxDWkaWby07FsdtKDh19Yz9pmePZI7iD/ANlonxBcKT7TR9VtoP0EZR70n7dzyFFldGrCxbZI3Boq0rNFKQQQbEahYLK9pWrJIPGxs6nGM3CuLZXEvPTkRce9eSvrs3mt9UfaV5ZFjWyNJSxlIrdXBWgLI2NGYgmyrQt7s8712nlobe8FadjF66eZzNWGxPsUerDLkaLlHBt6qnfSf2iBxu+KpjaPkZoS069dHOI9gXadg8N4GG0UViDwGSOBvcPk9I4G/W7iuL0tYap9NSvAGeZkZcOZ4hEfLuDivoZrQAAOQFh7Ffs8NvHI8f8AaPVHRGfrPn5LOPiyqIi6B5IIiIAiIgCIiAIiIAiIgCIiAIiIAiIgOJ72sNMdeZfi1MbJL/rNHDcPc1p8VBZF2re7gnFpGVDRd1K4l1r/AN0+wd7iGn2Ari7wuJcQ01X47n0/glwq9jHrHsv9uXuwedwVpCyFWEKNFySLUsq2QLJHgskCoGLIqWWcmrgs5ACyAKjQrwFq2TwiXsCyK1quUTL0FhEj3eUXExKkFrhjzK7uDGl1/eB7139ct3M4Ibz1rhpbgRHXXUOkP2NF/aupLsWcNNPPU+b/AGjuFVvNK/KsfvzfxCIiuHnQiIgCIiAIiIAiIgCIiAIiIAiIgCIiAx1FO2Rj43gOY9rmPB5OaRYg+C+eNqtnX0VTJA65aDmicfjxE+a729D3gr6LUb242RbXU+UWE8d3QPPb1Y4/JdbwNj0VW6o+kjlc0d3gnEvuVbE/Uls/Do/r4Hz24K0heuto3xPfFI0texxa9ruYIXlK5CPokknuuRZZUsr7JZbZI3EssqgKtlUBMhRKgK9oVAFkAWjZYhEqF6sLw2Somjp4heSV2Vt+XaSe4AEnuC8zW3IA1J0AHMldr3b7E+SRmonH9pmaNDzhj55P8x5nwHTWSjSdWWClxTiELGi5fmfqrq/ou8lGC4Symp4qeP1Ymht9Ludzc495Nz4r3Ii7qSSwj5TOTnJyk8t7hERZNQiIgCIiAIiIAiIgCIiAIiIAiIgCIiAIiICI7dbBMrmcWOzKpgs13xZAOTH/AND0XDsQw6SGR0UzHMkYbOa4WI+8d40K+n1zzb2nZX1tLhcTWcRvp6qawL6enHxAe11xp3t7VRubdS7UefxPUcG4tUo/g1N4JZz+lL5eHsOMkKim+0m62qp8z4hx4RqDGPSNH60fP3X8FC3sI0PMaFc6UZReJI9nQr0riOulJNfzmu79yyyuAVFla1atliMcgNV8bC4hrQS5xAaACSSTYADqVv8AZzYaqrCDGzJF1lku2O3XL1cfZ9imWzOCtwvFW00wbI2rhBpJ3NAc2Vo9JGBrlJv28i0dSpKdCU8N7LqUbvitC21Rg9U0s6V4dX3eXM9u7/dvwC2rqwDP60UZsRD+s7tf/L28uhoi7NOnGmsRPmt3eVbuo6tV7+5eCCIikKgREQBERAEREAREQBERAEREAREQBERAEREAREQHkxfEm08E1Q/1YY3yEDmbC4aO8nTxUZ3a4W4QSV8+tTiL/KHn5MRJ4TB2Cxv4gdFZvTcXUtPSg28srKeBx/VzZv5tapjFEGta1os1oDWgcgALAKL1p+XzLz/DtVjnN+6P1b9xetDtBsTSVgJljAkP+LHZsvieTvEFb5FvKKksNFalWnRlrptp9Ucdr9y1SJPQSwvjPIyF7HjXkQA4eIPgpVs3uppoLPqP7RKOjxaBvPkz43P41/YFOEUMbanF5wdOtxu8qw9G54XfjZvza+RRosLDkNAorvJwZ09C6WLSoo3CrgI9YOj1cB7W307QFK1RzQQQeR0PeFNKOpYOZRqOlUU13M12zmMCqpKepbb0sbXOA5B/J7fBwIWyUI3XnhNr6Ek/2OtlZGDzETj5ngcpPipusU5aopkl3TVKtKMeXd5Pde4IiLcrBERAEREAREQBERAEREAREQBERAEREAREQBEQlAQzeZ5rMOnPqQYjTPkPRrNfOPdcD3qZrS7WYWKyiqaZpaXvjJj1/wAVpD2XtyGZoWPYjHPKqKGQ/wB4wcGcH1mzM0dcdCdHeKiW034/IvTWu1i1+VtP/luvgzfIiKUohERAEREBCtlhbGcbaOR8kd48O/8AUqaqFbLG+M424ch5I3x4dv6FTS6iper+7+Jevv7i/wAY/wDlFUVMyoXqUo4LkVnEVOIsZM4MiKwSK66zkxgqiIgCIiAIiICl1TMqFWOKGcFxkVplWNxWJz1g2SM5qFQ1C8jnrBJMsG6ijY+VIKtaSasIWpq8YeOS11EqpJm+2l2sjo6d87/OPqxsBsZJDybfoOpPYCuIY9tNV1bs1RI7K/VsbSRE0X0sy9vE6969+1WLOnm9Ibx04LQOjpDYu/oPBRyWQuJcev2DsXKuKzm8dx7zgvDIUIKpJdp756dEvmZKWJ9w6PMCNQ4XFj23Uh2d2xqMPkkDQ14kc10rXlxDzzzA30cb87a9eS0c2ImzWM83kNOZNuQC92E7OTTEOLHW/WBufaooRlnse06N5Kg4NXKWH3d7O64PtFFUQxzNNuI0Oym2Zp7CvcKoKDYDgb4gOl+aksLSOa7EZvG583rUKcZPQ9jbCVXB614kVj6qy31Fb0WeRtFjqqpkbHSSOa1jAXOc42a0dpK0VTjT2cgT/Jc+292kqKiPgEWYHh/mmxeQDYHtGt/aAtZVMLZblihZ66iU5Yj3vojxwbfvpqjEpqdjHurajNG9+ezYmlwZ6PTUh1+fgtZV7f4hISXVErdTpHaMDu80BR1k2vOzh0Ojh4LN5ZpZwuO77lxnOb2bPo9KytI/iQgpZxvz5LHw6EnwjeZXQuBfJxmdWS2JI7ngXB9/sXWdn9o4qyETQnue0+tG75J+/qvncTC/YOl1vdlNoX0c4lbcxusyZo5OYetu0cx/9Klo15QeJcihxLg9C5pudCKjNdNs+D+TO+3VQVqqTFmyNa5pBa4BzSORB1BXtjmuuqpJng50pR2Z6wVeCsDSsrSskLRlDlW6sCuBWyI2XIqBVWTAREQGMq0tWWyZUM5POY1ZwV67JZYwZ1Hj8lVDRX6L3ImDOtmtdhYK19fswXg5SAel1IkWNKN41pR5HHH7o697rPfTBlyS7PIXOJNy7Lk5nsutvh+5VgsZ53P7RE0Mae65ufcQumIoVbU13HTnxy9mtOvC8EkRnDd31HB6kYv2u1cfaTqtzFhMbfVAHgvaimUIrkjmTr1J+tJmIUzVUwBZEWcEWpmLyYLG6kXpRMGVJo1s2F5lpcQ2MZKNQpYi1cEyWNxOPI5Vim6ficvDtHsI1Ci9bumrWXMLsw6B4zD36H7V31Fo6MXzLVPiNWm8xePJtHzRWbIYjH69K947YtT7jb+a8MQnjdYw1IPIh8MtiOovaxC+pbKllE7SDOhT+0FzHnh+f+sHN930UpgDXMka0OJjEjSHBh1tr0ve3cp5DR25r2opoU1FYOXc3kq83PGMmIQK4Rq9FJgp5ZbkVbKqLJgIiIAiIgP/2Q=="/>
          <p:cNvSpPr>
            <a:spLocks noChangeAspect="1" noChangeArrowheads="1"/>
          </p:cNvSpPr>
          <p:nvPr/>
        </p:nvSpPr>
        <p:spPr bwMode="auto">
          <a:xfrm>
            <a:off x="0" y="-1182688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AutoShape 8" descr="data:image/jpeg;base64,/9j/4AAQSkZJRgABAQAAAQABAAD/2wCEAAkGBxQSEhUUExQVFRUVGBgYGBgXGB4YGBwdFxgWFxkYHRUYHSghHBsnGxsWITEhJSkrLi4uFx8zODMsNygtLisBCgoKDg0OGxAQGywkICU3NDUsNy80NywsLC8yLDE3NC4vLCw0LDQsMCw3MCwsLCwsLCwsLCwsLCwsLCwuLCwsLP/AABEIAK8BIQMBIgACEQEDEQH/xAAcAAEAAwEAAwEAAAAAAAAAAAAABQYHBAIDCAH/xABLEAACAAQDBAYECAoKAwEBAAABAgADBBESITEFBkFRBxMiYXGBFJGhsSMycnOCksHRMzRCUmKis8LS8BckNUN0g5Oy4fEVU1TiCP/EABkBAQADAQEAAAAAAAAAAAAAAAACAwQBBf/EADERAAICAQMDAgQFAwUAAAAAAAABAgMRBBIhEzFBUWEFMqHwInGRweEU0fEVM0KBsf/aAAwDAQACEQMRAD8A3GEIQAhCEAIQhACEIQAhCEAIQjxmTAoJYgAakmwHmYA8oRW63f3ZsokPW09xqFcOfCyXzjkoekvZ0y96gSrG3wowX7wdLecAW+EcWzdryKgYpE6VNHOW6v8A7THbACEIQAhCEAIQhACEIQAhCEAIQhACEIQAhCEAIQhACEIQAhCEAIQhACEIQAhCEAIQhACEIzHpl389DlejSGInTFu7KbGWhyABGjtnY6gAnI2MAeXSL0ryqEtJpgs2eLhmOctCOFgbu9+AIA4m+RwTeLe2qrmLVE53HBSeyPBBZR5ARDTppY3P890e2ip8bAcNT4QB1bMpMXbbTh39/hHjOqTLnMRpcXHPIRMKthYaCIDaP4RvH7BAE7TuLiYhKtqHUlWHgy5iL/un0rVVKQlWTVSNC2XXoOd8hMHcc++Mp2VU4WwnRvfE1HQfVux9qyaqSk6Q4mS3Fww9oI1BGhBzEdsfMu4e9z7LqA9yaWaQJ8sZ24Cao/OHG2oy5EfS0icrqroQysAysMwQRcEHkRHAeyEIQAhCEAIQhACEIQAhCEAIQhACEIQAhCEAIQhACEIQAhCEAIQhACEIQAhCOWbtKSps02Wp5F1B9RMAeG2dpJTSJs+Z8SUjOeZsL2HeTkO8x8g707VmVNQ8yabu7F35XbgO5RZR3AR9M9I+zZ9fTS6ekKETJima5eyKidoXK3JJfBkAb2OkUuR0BSiLzayYXOZKSwq59zEn2wBgUTuy5GFL8Wz+7+e+LhvX0MVlKQ0g+lyiwBwKRNW5tnKubjTME8SQBnEzs3okr5gBfqZI5O5L+qWrD9aAKFFf2j+Ebx+wRqe3OjGvplL4EnoMz1LFmA5lGUE/RvFJ2PuhV7RnutLKLgEBnPZlrkNXOV+4XPdAFZEWOjnY0B48fERdP6Ba/Dfr6XFyxTLfW6vXyjj2R0X7SWo9GeThDdrrr4pIAsGONeOllyY8rXIArjLcWOhjY+gPeMzJE2hmNd6Y3l31Mpjp9FvYyjhHZSdDNKEtMnz3fiy4EF+5Sp9pMc2xujSds3aMmrppvXST8HNRgFmBHFsVx2XAOFjoezkDAGqwhCAEIQgBCEIAQhCAEIQgBCEIAQhCAEIQgBCEIAQhCAEIQgBCEIARX99d7JWzZHWzAXdjhlSlNmduVzoo1LcBzNgbBHzN0g7wmurps295UsmVJF8sCEhnHymBa/LDygDh3x3+rKonrZzAHSTLJSUo7wDd/pE+UUV2vy8hb3R5VE3ExY8Y9cAdmzNqzqdscibMlNzRiunOxzHcY3Por6XTUOtJXlRNYhZU4DCHOgRwMg5OhFgdLA64BH6DbMQB9xQiodFW8p2hs6VNc3mpeVNPEslu0e9lKt9Ixb4ARDbrylWXNCgC9TUHIWzM17nLjEzETu38Sb/iKj9q0AS0IQgBCEIAQjl2ptBKeU02YbIuvE5mwAHMkgRw7u7xya1WMrEChGJWABF72ORIsbH1RLa8bscEHZBSUG+WTEIQiJMQhCAEIQgBCEIAQhCAEIQgBCEIAQhCAEIQgBCEIAQhCAIffHaBp6GqnKbNLkTGX5QQ4f1rR8pVfYkkclA9wjbOlvf+m6mr2cvWGcQqFuwJYOJGZSWcN8XkpFzrrGHV04OhUWubaun8UAQ0I9/orc0+uv8AFD0VuafXX+KAPRCPf6K3NPrr/FD0VuafXX+KANl//mraNplXTk5FUmqPkkox/WT1CN3j5X6J945ey6x588FkaS0u0tpbNcvLYZM6i3ZPGPpnYO2JVZTy6iSby5gut8jkSpBHMEEeUAe6trklAFza+mRJPkIh9gbSlqGQmxedNZcjpMmErnwuCI69v7ME1cVzilq2EXABLYdb+HtitbGku01CqPZXsThZQCh7QLEZEWI9kYb77oWJRXBorrhKOW+S9wiD3w276HT9YoDOxCoDpcgm5twAB9kc+4235lZJdpiqGR8PZuAcgdCTbWPR6ctm/wAGHrw6vS8lkhFQ25v5LpqgyTLZwtsbKRcEi9gp1sLcRFrpp4mIrqbq6hge5hceyEoSik2u52F0JycYvLXcg9/peKgn9wU/VdT9kU3omm2qJq85V/quo/ei+b2reiqPmnPqUmM76LWtWnvkuP1pZ+yNNXNEkedqeNbW/vya1CEIxnrH47WBJ0GcZ10e7en1FZNEx2ZXRnCkkhSGWwUaAWYjLui77em4Kaew1WVMPqQxm/RQv9bc8pLe15caaorpzbPO1VjWoqin6mrwiodJO2WkU6pLYq84kXGRCrm1jwOajzMZ9S7NrTKNTLE3qxc41exy1IGLEQOduBjlen3R3N4JX67p2bIxcmu+PBuEIo24G9rTz1E83mAXR9CwGqn9IDO/EX5Z3mKrIOEsM1UXRuhviIQhEC0QhCAEIQgBCEIAQhCAEIQgBCEIAz7enc3ZlTUTJk2mLzmAxOJjoLgADsqwBNrZ2iB/o02b/wDOf9WZ/HGl7S2anbmZg2uQNCREFHg623UQsw5Y9Meh6NEK5R4RRK/cjZUmZTy3pmJqZhlKRNmZMApz7elifV3x2/0a7N/+c/6sz+OLVQbXk4SJioXUkrjtdGsVJBPdfMc44Zu2ZakjNrcRp4R2fXcYxg5buc9/U5HpptyxjwVXae5GypDU4emYioqEpwRNmdlpgbCx7eYxADzju/o02b/85/1Zn8cWyh2vItdgjWIZcdrqy3sQDoczmI9NHUiYCRoDYHnYDP13iFtlqqi05JrO7v68HYRg5vhY8divU/Rxspbl6UsLZATpo/fjS9g0kmTTypdOuCSi2Rc8h4kkk3vcnUxEbNoxNJBJFhfLxixSJIRQq5AZCN3w+V0o5m8x+pRqVBPCXJU+kXexaCXLD061CziwKs+EdjCcwUa+vsinyulX0YFfRMfWM02/XYbdcTMw/gze17X490evp4rAZtNKBzSW7kfOMqr/ALGin0FAaitpJIF8ZkA/JADP+qGPlHsRisJs8udktzSZq3SyT1Mjh22uPo/9x59Ex+AnfOfuCPf0rSb0qN+bNF/Aqw99oh+j6sCUdab2wLj9ctre1YvXOnx7/uYZPbr8v0/YpO0anrZsyYfy3ZvrEmNb6Oa/raJAT2pRMs+AzX9UqPKMloKB52PAL9XLaY3yVtfzzi39FW0cE95JOU1bj5Sf/kn6sX6mKdfHgxfD7XC9N9pGgbzfidT8xN/ZtGadGH47/lv+7Glbzm1HU/MzfajRl/R5UCVUvMb4suRMc+C4Yz0f7UjfrHjVVM2OEYrMr63aE5sBdmsWEtWwqqg8BcDiBfUxLblb0TZM8U9QzFGbBZ7lke9hmc7XyI4a87xlpZJZzz6FkPicJTScWk+Ey/71n+pVHzT/AO0xQ+iZf6xOPKWB62H3Rfd6VvR1PzMz2KTGV7m7wrRNNdkZy6AKBYZg3zJ0HkYlTFypkkV6ucYaquUu3JK9LE69TKXgsq/mzN/CI0DduVhpKdbf3Uv2qCYx3eXbbVk7rWQJ2QoAN8gSdTxziwUXSPOloqGTLIVQosWGQFhziyyibrjFeCijWVR1Flknw+xwbXo2o9pgSlOUxHlqNSGIOEDl8ZfKNkjN5HSYxYA0oJJA7L9rwAwZnuiR3n3+WTeXIAeaMmLfFQ8Rl8ZhpkbDnwiu2Fk3FNcl+mu09KnKM+G+2MY9l6l2Jj9jA9qbRnzZmOc7mYuYxdkrxFlyw88hGwV+8cunpJVRMDMJgSwXUl1xcchkD6ors07hjzkv0+vhbuysKPqTkIhdnbzyJtM1TcoiXDhtQRbLLUm4tbW4jNNt70VNbNwyy6qTZJcskE8r4c2PsEcrolNtdsE79bXVFNc57YNlhGLTttVyWo+tcMrlLK13LE2w9Ze+RNsjbxj9kbSrdnTx1hmA5FpbtiVlPfcjnmNPZFn9I/VGf/VI55i8eX6M2iEeigq1nS0mJmrqGHmL+uPfGTsemmmsoQhCB0QhCAEIQgDn2h+Cf5JirRxdJW+cmTTvKkz0NSGSyLdrYXUsrlch2QciReKHT9JM0ZPIRs7XVivsIMedrtFdc1KCyX0auqvMZM0F6KWWLFASef3aR5eip+Yv1R90ejcraK7SlO6fBvLbC8s9oi+atcWuDnw1U8ogt8N95ezqo006TNZsIdWXDhZSD2hiYHIhhnxUx50tLq1w0/1/k1xupfKaLC9BKOqL5C3uj3S5YUAAWA0EdUymwU5qJx6pVl9Y6tmy9nEVNsiw0y4xm03pL/NpuNu1M+5YktFq7FjDx7v+SMtVRX3f0NW3f+O3yftEd+3KppVPMmKQCi3F9MoxrYPSW61KzJ62lBX7EoHEzGwUEs1iOMRO+m/U/aBCn4KQLkS1N7kaM7flEcBoPHOPa0WlnVWoSPO1GqhKW6JGb4bYasq505gRiIVVOqqvZVfHie8mNJ6Kt3yZ71bjKWiyZfe2EdYw8Pi35lhwiq7j7u1O0HDkKklbYqgoMZtqqE/Gfhe1hx5HdqKkSUiy5a4UQWA/54niTxjXOWODPVDL3Mit9aPraKeo1C4x/lkP9hHnGPUO0mlSp0saTlVT3YXDe7EPpRvbqCCDmCLHzjAdqUZkzpko/wB27L5A5HzFj5xq0bTTi/zPN+LRcZRsXuvv9WXLonpw0yoYi9kVfJySR+rFdrJbbPrjh/uZgZe9dQL96Gx8TFu6Ik7NSeZlj1Bz9sOlXZN1l1Kj4vwb+BN0PruPpCJb8XuL7P8AsVulvRQsj3jl/X7ZYd7q1Ts6bMU3V5YwnmJhUD/dGa7q05ZawjO1K/8AuQ+5THkd4b7O9Fa+ITFw/Iza1+5gPIjlFh6Jqa/pLEXBCJ68ZI90FF1Vyz6nZWLVaiGPTn2fJA7ibcl0k93m3wtLK3Aub3DDLvsR6o/JSPtDaBeUhUNMVj+iq2GIkZA5esx4b37tPRzCQCZLHsPrb9BjwYe312n919+KenkCW8gqy6mUq2e35TXIOLnr9kTl26lay2UVrDVF72qLz+f/AGXjeWqly6WcZhspRl7yWBUADiTeMv6OqeXMqjLmorq0tsmAIuCpuL8bA595j2V+0Z+16lJaLhQHJRmFHGY54m33DXPn3S+A2nLUn4sx5frDp77RCFeyuSzyX3ahXaiEkvwp4/P1O7pI2LJpnlGSmATA9wCSLqVzzOWvCLxu/samelkOaeQS0pCSZakklQSSSNYrvS7Lypm5GYPWEP2GLPuTNxUNOeSW+qSv2RVZJumLyaaK4LV2RwsYX7EPvtWyqGThp5cuXOnXAKIqlV/Ka6jXMAePdEBujseVIkGvqhdVuZSHiQbBrHVi2Q5a8rc/SiW9MF9OqXD4Xa/tvHAKyor/AEekRQFlqqqBp2QFM1z4X9eWZi6EH0lz37v2Ml1y/qHlZ28RXv6/fsRVfNmTmee4Pwjm7W7OI9rCD3AjLlFwrG6/YiHU07gH6LFB+q6mLLtrdZP/ABxp5Qu0sY1Ns2dcyfFhiHn3RQ90dpDBPpXPZqUYJ3TMJw+vIeIWO71ZHMf+L+hx0yos2Tfzp/r/AJ/9ID0l8HV4jgxY8PDFYC/ebfbGpdHW7okyhUTB8LNF1v8AkodPM6nyHOM32BQ9fUSZR0dwD8kZt+qDG9AWiGrswtq8k/hVG6Tsl44RjG2ZwkbUeYRcJUCYRxIDBz5x078bdSunSlkKzYLqDbNy5XILrw9sT3SNusXJqpK3NvhVGpt+WB4ZHwvzivbk7ySqNm62TixaTFAMxeBXMjsnuI8+E4NSipxWWiq2Mq7JUze2MnnJpu7NE1PSSpcw9pF7WeQuSxF+69vKIfZW+Bqa0yJMvFJCtd+ORHa7l1AyJJI0ir7077NVL1FOjKj5G/4R7/kgLewPLMn33Lcfd70SR2vwsyxfTLkgI5e8mM0q9sXKfd9j0a73bZGul/hj3f7FjhCEZT0hCEIA9VTULLRndgqICzMcgAMySYwvfrpHnVZaVTs0qn5jszJmdrsdVU/mjz5Ca6at5SXWilnsgY51uJtdE8AO0R3ryigbqbCauqZdOpsGF3b81FN2bxtkO8iLoRSWWZbbG3ticUvZs1pMycqHqpRUO+igsQoF+JuRkOcc/H6QjdukvZ0un2LMkyVCIhkgAfOpmTxJ1JOpjCeP0hFkZbuSiyGx4LH0f7xGhrEmE/BPeXNHDCbdrxU2PhccY0PpcWl9J2TMni7elAZHWV2S9+ah+qPgW5xjA+/3R4717cnVAo0m9pKeX1a8zdzr34MC/QiFsfJdp54/CzZum/b+CSlIh7U2zzO5FPZB+U4/UMY5x+lHXtnak2qmNOnHFMZZYNtOyirkOGl/EnnHJx+lE4RwsFNs90sktulsBq6oSQjqhIZsTAkWW18hqY13YHRPSSCGns1Sw4MMMv8A0wc/BiRFB6G/7ST5qb+7G/RXZJp4NFEItZaPCVLCgKoCqBYACwAHAAaCPOEcG35hWmnFSQQjWI1GUUmk74ynpS2dgqVmgZTlz+Ulgf1Svtj3tIGnHCWAxtcgAk5eRIHG2ovHvl7SHViVMlyp8tSSgmEFgeNiOGZz8c+EW02dOWTNq9P169nnwS3RZTYaRnP95MYjwUKvvDRaq+jWdLeU4urgqfPiO/jFFod5XluMKoklQB1KiwAvmR+lck98du/cws8kB7KVZtbDUZ24m0RnPdNyJ01KupVv0M729saZSTTKmeKtwZeDD7RwMaX0Y0Rl0mIixmuWHyQAo9xPnEEu2l6pJc6UlQEN1MwfFy0/SHjb3Ry7SrHdlmiZmbBVXs4cNrAKCcOZyHdF1upc4bTJpvh6puc0+PBqM+SrqVdQynIgi4PiDFan7gUbNcI69yube29o4t+pjY5K3NsDEi9s8s9R/wBXirBsr3PrPu5feIojOUezNtlNdnzpM1LZeypNMuCSgQcbanvLHM+cQ6blyBVmqxPix9ZguMOI3JOl7XzteKQmIYcBYvwC4rg8OGflGjbw7Y9GlXsC7ZIOF+JPcPujqnJZ57nJU1ySTS47exX+leTellt+bNF/Blf7beuOvozn4qFR+Y7r6zj/AHohJO28STEql69HN2ByI0zU5YbHlxta3Hzm1QWWFowZcqXZiVHbxWIJd+OV+eQ9U+ouls9ylaeS1PVT4awXTauxpFSAJ0sPh0JuCL62YZx5bM2TJpwRJlqgOthmfFjmY4N2NtmoUq+UxLXtowOjAfzw5xUaztPMd21mOLliPymwgW5AeAEVbnjGeDR047t2Fn6mlRTNodH0qZUdakwy1JxMgW+d79k37IJ4WP3VyfKsSLkEE4gXyAva44nn9keVFtGdKYYJpXPQm6eYJMShOUPlZG2mFqSms4Ljs3cynkVJqExAi5VL9lcQse86njleLFeKvtba3W0AmgEXZA6gkaNZlvrY29RilZtdvii+i99zYAn7Y5KTl3JV1wrWIrBr0V3aW5VJOYuZZRjqUOG/0dL+UV/dCrwVSqCwV8SkFr6C6k5WvkRlziyb5VRSnwqcJmMqXvawzY58rC3nCMnHsxOuE1iSTPbsbdmmpTilS+3+exxN5E6eVomYyGahBIzFu/uvE7ubN/rQAJAZXuL5G2YyudPExxycnlnYQjBYisI0GEIRwkI/GawJOgj9jl2rKZ5M1EtjaW6rfIXKkC55XgD5h2ztA1FRNntrNmTG8j8UeS2HlGndBFALVM8jPsSlPrdvXdPVFFrtzaiQQsxpQYsUAxEkseAAW54nuAJOUbB0VbAm0dIyzsN5kzrFwm/ZKIBe4GeRix3VyWIvJlrqmp7pI/el/wDsqf8AKlftUj59DZ99xH03vhsL06kmU+Pq8eE4sOK2Flb4txfTnGRbZ6KauQjzRMkOksFzmytZQSbKVIvbviVckkL4SbykUIcPP3R4MoNrjQE+d4/Vce+LJR7hbQnJLmy6Ysjywyt1koXD2ZTYvcXFjnaLW15M0Yt9iuNx8F9wjyY2J+VHdt3Ys+jcS6mX1bsisBiVss1vdGI1U+qPfuxu9N2hOMqQUDKDMJmEqMIZRwUm92GVoZXcbXnBP9DX9pJ81N/djf4zncLo4mUNQKibPRiEZcCKbdq2eMkaW5Ro0Z5tN8G6mLjHDERu8n4rO+Q3uiSiN3k/FZ3yG90QLShiQyqXsAMBswJvmLAjiBex/wC4tO0NnShQhgihklq4Nhe4AOZ43OoOt4gNn1KjFLbsh0AB4XAyGRtrmD3m8ftfVv1YkmfjlrYAAWxBRcEnUgYbeNtYAhHQi49xyzvf7fV4xYN62P8AVc7fAjP6ucQc2QzGwF2c2AGeZOgPn/OsWHfGXheQuuGUR6rC8AcG6cpGqUVgpsHNjmLgZGxyOhMaGlKgNwig8wojL5TKcyRYNkbkFRkQV1Y6eUJ1UyklJz4gcu2fKxv4Zf8AMAWHfdQZ8oEYvg2yuRob8I9G7lMRVy8dzZGOdjnYaWzta1r/APXt30zmyr5fBm/rF/8AqOCZMdJiTEez3K4iAARpmDryNxcYfUBosUjf0nrpWeiEj1/8COVt6ale1jQgcCoF7Wy521z7o9+/x+FlfNn2kwB4buSA1RJVgCqozAWABYZXsMsr69wiQ25QK1YFF162UcRXLMH4xyOoAEcG6EwmoQH8lJg9qZfyTrEjvQR6QtyBeRMGZsM8s7wBwbqm1ZyvLa45fFNvX/OkRrUzM72VT8K+Z4ds+3wvrEpu5NxVozuMDkeZHA5jQZRwSasSpzMRkJ0wm3DMi+XHu5EwBYd16KVNlTGdFfFMYXYYjawsLnPK8U2qk4XYD4oZlFuSkqL99he51t4xOTKtpIbqqiyPdrBdMsrMQcJYDKIOdL4g9lcufPM624/yRcCYQX2awN/w41z4rEC5Y+ROVzlzy74sc2lKbLGIWLzA1jyLC3sAPnFfo5QZhfPS4J4ZDIA3Nr6ZQB76CYZbo/5jrMtb8m4ub6kHTl64t+8Mgz6mTKGYVWduWZCi9+GRj0bJ2N1slrsRcFAtwVsDcE2FidSGByvkbZRw7TWbJcMzqZlkAbIBVW9jc3zJvcZX4cYAjtrUvVMV4LiFhc5AqL59xHM58rGPfuaP60nyHz56i/dpby74j62bcsO0c9b3zJGInSzEgcvigRI7nH+tIOSzOHn9+UAaHCEIARFbzbY9EkGbhxm4UC9hc31PLKJWKp0lfiY+cT3NFd0nGDaJ1pOaTMv2ptGfPqHqJji5lhAFFsIBZiFOovdeNzhFzkIvHRFUu61OJmaxlAYmJtk+l4oEz4refui/dDtMwlT5hBCOyBTzwBsVvC4F/HlHn6WTlZlmy9KMMI0SIzef8TqfmJv7Nok4ovSVvlKpEanJQtOlsp7XaUOpW5QAkaixNr+u3qHnvsfP4/n2x9P7kf2dRf4aR+zWPloVSfnr6x3x9T7mIV2fRgixFPJBH+WsXWPgz6dNNmSdOn4/K/w6ftZ0Ogv8fm/4dv2kqPzp5YLXSSxABp1AJOpWZMuPaPXFe6Ot65VDUtNYqwaXgtc6F0YnsgnRT/zoWfwHMPqn0tCObZ1Ys6UkxCpV1BurB1z1AZcjY5XHKOmKTUIjd5PxWd8hvdElEbvH+Kzvm290AZ3LnFe0TnYEZ2GXhwAyGmuWRju2nQGQshgzN1sskjlkpa1uFiPV6ojrVt+VoRYEcR3jnraLXvUtqSle17BV+tLvwN/yYAit1XtVyydCWHgSrW93tiS3+/CyvkN7x6vGK/smotUSm0AmJl3Ege6LBv8AH4WV8hveM4A5d3pKTJ8pWGJQr3UgYLrfP9LMnM34eAu6bNkggiVLBGYIRQfXaKHu3UpKnyy7AJhYYjkLsAdfG45Zd8XpNqyCQBOlknQYx98AVbfprTpfzbD298RO7tCs6ckt74bMzC9rkX4jO2Y4/wDErv5brpdza8tuF+PHujh3L/Glz0R8tbcdfP2wBa13XpQQervY3sWYj1E2MV/f78NLzt2Dr8rui8xSd+5OKdK1zRraZkG9sz4euAOXc6ZeqXulsOH6IGY8I7N92Iny7f8Ara4va4vmIh92doS5VQjN2VwspPK+YJ7uF49++O0Zc6cMDYlVMNxoTcnLmLcfugD27nNerU5fg27vzc/PWI2e3wky5IAmzL2y1Y6cych77RI7jjFU3AsFlnv4qNf50iIrnAmzb3v1j5j5ZtlbxgCQ9CL0syoxm6TFXCPikdganPUg68PVFVDEkk3uNb6nibiLTslA+zqi17XmML69lVbh4RUZk24tYDnrn64A0HfNr0lxxZLesRSpKqQeJxIBqeyTnfPL8kWPOLTt2bi2bLbmJX2XipSMmUX4ra/ey3I5jLjy5wBcaGrWleollSFEwYQgFwJgxDI2yubDM+EQFdtEs7s5DE30tYLiPYvplxOfxR4x2b6S8NTfO0yWPWpPceQ0iuljmNb5ZcNAM+WkASO0acSpdOQAGeUzE21JNxrxANh5R07n39LUHXC9/MDj5e+Onfa8ppAXK0or6iPuji3J/G1+S/ugDSIQhACIreTY3pcnqseDtBr2xaXytcc4lYRyUVJYZ1Np5RQf6NF0NQbHW0sA2454ovFFSpKlrLlqFRAFUDgBHuhEIVQh8qJTslP5mRm8tZNk0s6ZIlmbOVT1aAXux7KmwzIBNz3Ax8zVu4m1Jzs82RUO7kszNLYkk5knKPqyEWED5Nboz2iAD6NOsb27BJy5qMx5jPhH1Hu+CKWnDKVYSZYKtkQQi3BHMGO+EAYx067tVNZUU5kSZkxUlNdkQsLs+mXGwv5iM1mdGm0Va3o064/NQsOeTLcR9YwgDFuhii2jRVBkT5M70acCbsjBZbqLhrnIBgCp5kpyjaYQgBHDtuSXp5qqLsUYAczbSO6EAZF/46d/6pv1G+6L1vDs92oVQKS8sSzYZnsgKbAa5ExY4QBkknZ87ELSpl7i3Ybn4Ra996V2eUyozKFIOFS3EZG2njFwhAGUS6WaP7qbY2v8GwvYg205jWPJ6Ka5ykzcRsM0OvO4Ue3SNVhAFK36opjNKZUZgFIOEFrG4Odo5tyaGYtRiaW6qFa5ZSBnawzi/QgBEdtzZK1MvA2RGatyP2jmIkYQBltfu9USjYy2YfnICwPqzHmI8KTYVRMNllOO9gVHraNVhAERu7sRaVCL4na2JuGWgHcM4oe1dmzhOm/BTM3cghSQQWJBBA5RqcIArm6dCwo2R1Kly+TCxsQF0MUVtmzgbGVMuMj2G+6NdhAFPn0c07LVMDY1IOG3asHNuzrpY2iuUVFUM6L1c22JdVIFgwOZtpxjU4QBVd+6B5iy3RWYoWBwi5s1s7DPUe2K3sXZU158sGU4UMGYlSBYG5uTl3Rp0IApm/tHMd5TIjMArA4QWsbg520ji3LoJoqQzS3VQrXLKQMxYaxoEIAQhCAP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" name="AutoShape 10" descr="data:image/jpeg;base64,/9j/4AAQSkZJRgABAQAAAQABAAD/2wCEAAkGBxQSEhUUExQVFRUVGBgYGBgXGB4YGBwdFxgWFxkYHRUYHSghHBsnGxsWITEhJSkrLi4uFx8zODMsNygtLisBCgoKDg0OGxAQGywkICU3NDUsNy80NywsLC8yLDE3NC4vLCw0LDQsMCw3MCwsLCwsLCwsLCwsLCwsLCwuLCwsLP/AABEIAK8BIQMBIgACEQEDEQH/xAAcAAEAAwEAAwEAAAAAAAAAAAAABQYHBAIDCAH/xABLEAACAAQDBAYECAoKAwEBAAABAgADBBESITEFBkFRBxMiYXGBFJGhsSMycnOCksHRMzRCUmKis8LS8BckNUN0g5Oy4fEVU1TiCP/EABkBAQADAQEAAAAAAAAAAAAAAAACAwQBBf/EADERAAICAQMDAgQFAwUAAAAAAAABAgMRBBIhEzFBUWEFMqHwInGRweEU0fEVM0KBsf/aAAwDAQACEQMRAD8A3GEIQAhCEAIQhACEIQAhCEAIQjxmTAoJYgAakmwHmYA8oRW63f3ZsokPW09xqFcOfCyXzjkoekvZ0y96gSrG3wowX7wdLecAW+EcWzdryKgYpE6VNHOW6v8A7THbACEIQAhCEAIQhACEIQAhCEAIQhACEIQAhCEAIQhACEIQAhCEAIQhACEIQAhCEAIQhACEIzHpl389DlejSGInTFu7KbGWhyABGjtnY6gAnI2MAeXSL0ryqEtJpgs2eLhmOctCOFgbu9+AIA4m+RwTeLe2qrmLVE53HBSeyPBBZR5ARDTppY3P890e2ip8bAcNT4QB1bMpMXbbTh39/hHjOqTLnMRpcXHPIRMKthYaCIDaP4RvH7BAE7TuLiYhKtqHUlWHgy5iL/un0rVVKQlWTVSNC2XXoOd8hMHcc++Mp2VU4WwnRvfE1HQfVux9qyaqSk6Q4mS3Fww9oI1BGhBzEdsfMu4e9z7LqA9yaWaQJ8sZ24Cao/OHG2oy5EfS0icrqroQysAysMwQRcEHkRHAeyEIQAhCEAIQhACEIQAhCEAIQhACEIQAhCEAIQhACEIQAhCEAIQhACEIQAhCOWbtKSps02Wp5F1B9RMAeG2dpJTSJs+Z8SUjOeZsL2HeTkO8x8g707VmVNQ8yabu7F35XbgO5RZR3AR9M9I+zZ9fTS6ekKETJima5eyKidoXK3JJfBkAb2OkUuR0BSiLzayYXOZKSwq59zEn2wBgUTuy5GFL8Wz+7+e+LhvX0MVlKQ0g+lyiwBwKRNW5tnKubjTME8SQBnEzs3okr5gBfqZI5O5L+qWrD9aAKFFf2j+Ebx+wRqe3OjGvplL4EnoMz1LFmA5lGUE/RvFJ2PuhV7RnutLKLgEBnPZlrkNXOV+4XPdAFZEWOjnY0B48fERdP6Ba/Dfr6XFyxTLfW6vXyjj2R0X7SWo9GeThDdrrr4pIAsGONeOllyY8rXIArjLcWOhjY+gPeMzJE2hmNd6Y3l31Mpjp9FvYyjhHZSdDNKEtMnz3fiy4EF+5Sp9pMc2xujSds3aMmrppvXST8HNRgFmBHFsVx2XAOFjoezkDAGqwhCAEIQgBCEIAQhCAEIQgBCEIAQhCAEIQgBCEIAQhCAEIQgBCEIARX99d7JWzZHWzAXdjhlSlNmduVzoo1LcBzNgbBHzN0g7wmurps295UsmVJF8sCEhnHymBa/LDygDh3x3+rKonrZzAHSTLJSUo7wDd/pE+UUV2vy8hb3R5VE3ExY8Y9cAdmzNqzqdscibMlNzRiunOxzHcY3Por6XTUOtJXlRNYhZU4DCHOgRwMg5OhFgdLA64BH6DbMQB9xQiodFW8p2hs6VNc3mpeVNPEslu0e9lKt9Ixb4ARDbrylWXNCgC9TUHIWzM17nLjEzETu38Sb/iKj9q0AS0IQgBCEIAQjl2ptBKeU02YbIuvE5mwAHMkgRw7u7xya1WMrEChGJWABF72ORIsbH1RLa8bscEHZBSUG+WTEIQiJMQhCAEIQgBCEIAQhCAEIQgBCEIAQhCAEIQgBCEIAQhCAIffHaBp6GqnKbNLkTGX5QQ4f1rR8pVfYkkclA9wjbOlvf+m6mr2cvWGcQqFuwJYOJGZSWcN8XkpFzrrGHV04OhUWubaun8UAQ0I9/orc0+uv8AFD0VuafXX+KAPRCPf6K3NPrr/FD0VuafXX+KANl//mraNplXTk5FUmqPkkox/WT1CN3j5X6J945ey6x588FkaS0u0tpbNcvLYZM6i3ZPGPpnYO2JVZTy6iSby5gut8jkSpBHMEEeUAe6trklAFza+mRJPkIh9gbSlqGQmxedNZcjpMmErnwuCI69v7ME1cVzilq2EXABLYdb+HtitbGku01CqPZXsThZQCh7QLEZEWI9kYb77oWJRXBorrhKOW+S9wiD3w276HT9YoDOxCoDpcgm5twAB9kc+4235lZJdpiqGR8PZuAcgdCTbWPR6ctm/wAGHrw6vS8lkhFQ25v5LpqgyTLZwtsbKRcEi9gp1sLcRFrpp4mIrqbq6hge5hceyEoSik2u52F0JycYvLXcg9/peKgn9wU/VdT9kU3omm2qJq85V/quo/ei+b2reiqPmnPqUmM76LWtWnvkuP1pZ+yNNXNEkedqeNbW/vya1CEIxnrH47WBJ0GcZ10e7en1FZNEx2ZXRnCkkhSGWwUaAWYjLui77em4Kaew1WVMPqQxm/RQv9bc8pLe15caaorpzbPO1VjWoqin6mrwiodJO2WkU6pLYq84kXGRCrm1jwOajzMZ9S7NrTKNTLE3qxc41exy1IGLEQOduBjlen3R3N4JX67p2bIxcmu+PBuEIo24G9rTz1E83mAXR9CwGqn9IDO/EX5Z3mKrIOEsM1UXRuhviIQhEC0QhCAEIQgBCEIAQhCAEIQgBCEIAz7enc3ZlTUTJk2mLzmAxOJjoLgADsqwBNrZ2iB/o02b/wDOf9WZ/HGl7S2anbmZg2uQNCREFHg623UQsw5Y9Meh6NEK5R4RRK/cjZUmZTy3pmJqZhlKRNmZMApz7elifV3x2/0a7N/+c/6sz+OLVQbXk4SJioXUkrjtdGsVJBPdfMc44Zu2ZakjNrcRp4R2fXcYxg5buc9/U5HpptyxjwVXae5GypDU4emYioqEpwRNmdlpgbCx7eYxADzju/o02b/85/1Zn8cWyh2vItdgjWIZcdrqy3sQDoczmI9NHUiYCRoDYHnYDP13iFtlqqi05JrO7v68HYRg5vhY8divU/Rxspbl6UsLZATpo/fjS9g0kmTTypdOuCSi2Rc8h4kkk3vcnUxEbNoxNJBJFhfLxixSJIRQq5AZCN3w+V0o5m8x+pRqVBPCXJU+kXexaCXLD061CziwKs+EdjCcwUa+vsinyulX0YFfRMfWM02/XYbdcTMw/gze17X490evp4rAZtNKBzSW7kfOMqr/ALGin0FAaitpJIF8ZkA/JADP+qGPlHsRisJs8udktzSZq3SyT1Mjh22uPo/9x59Ex+AnfOfuCPf0rSb0qN+bNF/Aqw99oh+j6sCUdab2wLj9ctre1YvXOnx7/uYZPbr8v0/YpO0anrZsyYfy3ZvrEmNb6Oa/raJAT2pRMs+AzX9UqPKMloKB52PAL9XLaY3yVtfzzi39FW0cE95JOU1bj5Sf/kn6sX6mKdfHgxfD7XC9N9pGgbzfidT8xN/ZtGadGH47/lv+7Glbzm1HU/MzfajRl/R5UCVUvMb4suRMc+C4Yz0f7UjfrHjVVM2OEYrMr63aE5sBdmsWEtWwqqg8BcDiBfUxLblb0TZM8U9QzFGbBZ7lke9hmc7XyI4a87xlpZJZzz6FkPicJTScWk+Ey/71n+pVHzT/AO0xQ+iZf6xOPKWB62H3Rfd6VvR1PzMz2KTGV7m7wrRNNdkZy6AKBYZg3zJ0HkYlTFypkkV6ucYaquUu3JK9LE69TKXgsq/mzN/CI0DduVhpKdbf3Uv2qCYx3eXbbVk7rWQJ2QoAN8gSdTxziwUXSPOloqGTLIVQosWGQFhziyyibrjFeCijWVR1Flknw+xwbXo2o9pgSlOUxHlqNSGIOEDl8ZfKNkjN5HSYxYA0oJJA7L9rwAwZnuiR3n3+WTeXIAeaMmLfFQ8Rl8ZhpkbDnwiu2Fk3FNcl+mu09KnKM+G+2MY9l6l2Jj9jA9qbRnzZmOc7mYuYxdkrxFlyw88hGwV+8cunpJVRMDMJgSwXUl1xcchkD6ors07hjzkv0+vhbuysKPqTkIhdnbzyJtM1TcoiXDhtQRbLLUm4tbW4jNNt70VNbNwyy6qTZJcskE8r4c2PsEcrolNtdsE79bXVFNc57YNlhGLTttVyWo+tcMrlLK13LE2w9Ze+RNsjbxj9kbSrdnTx1hmA5FpbtiVlPfcjnmNPZFn9I/VGf/VI55i8eX6M2iEeigq1nS0mJmrqGHmL+uPfGTsemmmsoQhCB0QhCAEIQgDn2h+Cf5JirRxdJW+cmTTvKkz0NSGSyLdrYXUsrlch2QciReKHT9JM0ZPIRs7XVivsIMedrtFdc1KCyX0auqvMZM0F6KWWLFASef3aR5eip+Yv1R90ejcraK7SlO6fBvLbC8s9oi+atcWuDnw1U8ogt8N95ezqo006TNZsIdWXDhZSD2hiYHIhhnxUx50tLq1w0/1/k1xupfKaLC9BKOqL5C3uj3S5YUAAWA0EdUymwU5qJx6pVl9Y6tmy9nEVNsiw0y4xm03pL/NpuNu1M+5YktFq7FjDx7v+SMtVRX3f0NW3f+O3yftEd+3KppVPMmKQCi3F9MoxrYPSW61KzJ62lBX7EoHEzGwUEs1iOMRO+m/U/aBCn4KQLkS1N7kaM7flEcBoPHOPa0WlnVWoSPO1GqhKW6JGb4bYasq505gRiIVVOqqvZVfHie8mNJ6Kt3yZ71bjKWiyZfe2EdYw8Pi35lhwiq7j7u1O0HDkKklbYqgoMZtqqE/Gfhe1hx5HdqKkSUiy5a4UQWA/54niTxjXOWODPVDL3Mit9aPraKeo1C4x/lkP9hHnGPUO0mlSp0saTlVT3YXDe7EPpRvbqCCDmCLHzjAdqUZkzpko/wB27L5A5HzFj5xq0bTTi/zPN+LRcZRsXuvv9WXLonpw0yoYi9kVfJySR+rFdrJbbPrjh/uZgZe9dQL96Gx8TFu6Ik7NSeZlj1Bz9sOlXZN1l1Kj4vwb+BN0PruPpCJb8XuL7P8AsVulvRQsj3jl/X7ZYd7q1Ts6bMU3V5YwnmJhUD/dGa7q05ZawjO1K/8AuQ+5THkd4b7O9Fa+ITFw/Iza1+5gPIjlFh6Jqa/pLEXBCJ68ZI90FF1Vyz6nZWLVaiGPTn2fJA7ibcl0k93m3wtLK3Aub3DDLvsR6o/JSPtDaBeUhUNMVj+iq2GIkZA5esx4b37tPRzCQCZLHsPrb9BjwYe312n919+KenkCW8gqy6mUq2e35TXIOLnr9kTl26lay2UVrDVF72qLz+f/AGXjeWqly6WcZhspRl7yWBUADiTeMv6OqeXMqjLmorq0tsmAIuCpuL8bA595j2V+0Z+16lJaLhQHJRmFHGY54m33DXPn3S+A2nLUn4sx5frDp77RCFeyuSzyX3ahXaiEkvwp4/P1O7pI2LJpnlGSmATA9wCSLqVzzOWvCLxu/samelkOaeQS0pCSZakklQSSSNYrvS7Lypm5GYPWEP2GLPuTNxUNOeSW+qSv2RVZJumLyaaK4LV2RwsYX7EPvtWyqGThp5cuXOnXAKIqlV/Ka6jXMAePdEBujseVIkGvqhdVuZSHiQbBrHVi2Q5a8rc/SiW9MF9OqXD4Xa/tvHAKyor/AEekRQFlqqqBp2QFM1z4X9eWZi6EH0lz37v2Ml1y/qHlZ28RXv6/fsRVfNmTmee4Pwjm7W7OI9rCD3AjLlFwrG6/YiHU07gH6LFB+q6mLLtrdZP/ABxp5Qu0sY1Ns2dcyfFhiHn3RQ90dpDBPpXPZqUYJ3TMJw+vIeIWO71ZHMf+L+hx0yos2Tfzp/r/AJ/9ID0l8HV4jgxY8PDFYC/ebfbGpdHW7okyhUTB8LNF1v8AkodPM6nyHOM32BQ9fUSZR0dwD8kZt+qDG9AWiGrswtq8k/hVG6Tsl44RjG2ZwkbUeYRcJUCYRxIDBz5x078bdSunSlkKzYLqDbNy5XILrw9sT3SNusXJqpK3NvhVGpt+WB4ZHwvzivbk7ySqNm62TixaTFAMxeBXMjsnuI8+E4NSipxWWiq2Mq7JUze2MnnJpu7NE1PSSpcw9pF7WeQuSxF+69vKIfZW+Bqa0yJMvFJCtd+ORHa7l1AyJJI0ir7077NVL1FOjKj5G/4R7/kgLewPLMn33Lcfd70SR2vwsyxfTLkgI5e8mM0q9sXKfd9j0a73bZGul/hj3f7FjhCEZT0hCEIA9VTULLRndgqICzMcgAMySYwvfrpHnVZaVTs0qn5jszJmdrsdVU/mjz5Ca6at5SXWilnsgY51uJtdE8AO0R3ryigbqbCauqZdOpsGF3b81FN2bxtkO8iLoRSWWZbbG3ticUvZs1pMycqHqpRUO+igsQoF+JuRkOcc/H6QjdukvZ0un2LMkyVCIhkgAfOpmTxJ1JOpjCeP0hFkZbuSiyGx4LH0f7xGhrEmE/BPeXNHDCbdrxU2PhccY0PpcWl9J2TMni7elAZHWV2S9+ah+qPgW5xjA+/3R4717cnVAo0m9pKeX1a8zdzr34MC/QiFsfJdp54/CzZum/b+CSlIh7U2zzO5FPZB+U4/UMY5x+lHXtnak2qmNOnHFMZZYNtOyirkOGl/EnnHJx+lE4RwsFNs90sktulsBq6oSQjqhIZsTAkWW18hqY13YHRPSSCGns1Sw4MMMv8A0wc/BiRFB6G/7ST5qb+7G/RXZJp4NFEItZaPCVLCgKoCqBYACwAHAAaCPOEcG35hWmnFSQQjWI1GUUmk74ynpS2dgqVmgZTlz+Ulgf1Svtj3tIGnHCWAxtcgAk5eRIHG2ovHvl7SHViVMlyp8tSSgmEFgeNiOGZz8c+EW02dOWTNq9P169nnwS3RZTYaRnP95MYjwUKvvDRaq+jWdLeU4urgqfPiO/jFFod5XluMKoklQB1KiwAvmR+lck98du/cws8kB7KVZtbDUZ24m0RnPdNyJ01KupVv0M729saZSTTKmeKtwZeDD7RwMaX0Y0Rl0mIixmuWHyQAo9xPnEEu2l6pJc6UlQEN1MwfFy0/SHjb3Ry7SrHdlmiZmbBVXs4cNrAKCcOZyHdF1upc4bTJpvh6puc0+PBqM+SrqVdQynIgi4PiDFan7gUbNcI69yube29o4t+pjY5K3NsDEi9s8s9R/wBXirBsr3PrPu5feIojOUezNtlNdnzpM1LZeypNMuCSgQcbanvLHM+cQ6blyBVmqxPix9ZguMOI3JOl7XzteKQmIYcBYvwC4rg8OGflGjbw7Y9GlXsC7ZIOF+JPcPujqnJZ57nJU1ySTS47exX+leTellt+bNF/Blf7beuOvozn4qFR+Y7r6zj/AHohJO28STEql69HN2ByI0zU5YbHlxta3Hzm1QWWFowZcqXZiVHbxWIJd+OV+eQ9U+ouls9ylaeS1PVT4awXTauxpFSAJ0sPh0JuCL62YZx5bM2TJpwRJlqgOthmfFjmY4N2NtmoUq+UxLXtowOjAfzw5xUaztPMd21mOLliPymwgW5AeAEVbnjGeDR047t2Fn6mlRTNodH0qZUdakwy1JxMgW+d79k37IJ4WP3VyfKsSLkEE4gXyAva44nn9keVFtGdKYYJpXPQm6eYJMShOUPlZG2mFqSms4Ljs3cynkVJqExAi5VL9lcQse86njleLFeKvtba3W0AmgEXZA6gkaNZlvrY29RilZtdvii+i99zYAn7Y5KTl3JV1wrWIrBr0V3aW5VJOYuZZRjqUOG/0dL+UV/dCrwVSqCwV8SkFr6C6k5WvkRlziyb5VRSnwqcJmMqXvawzY58rC3nCMnHsxOuE1iSTPbsbdmmpTilS+3+exxN5E6eVomYyGahBIzFu/uvE7ubN/rQAJAZXuL5G2YyudPExxycnlnYQjBYisI0GEIRwkI/GawJOgj9jl2rKZ5M1EtjaW6rfIXKkC55XgD5h2ztA1FRNntrNmTG8j8UeS2HlGndBFALVM8jPsSlPrdvXdPVFFrtzaiQQsxpQYsUAxEkseAAW54nuAJOUbB0VbAm0dIyzsN5kzrFwm/ZKIBe4GeRix3VyWIvJlrqmp7pI/el/wDsqf8AKlftUj59DZ99xH03vhsL06kmU+Pq8eE4sOK2Flb4txfTnGRbZ6KauQjzRMkOksFzmytZQSbKVIvbviVckkL4SbykUIcPP3R4MoNrjQE+d4/Vce+LJR7hbQnJLmy6Ysjywyt1koXD2ZTYvcXFjnaLW15M0Yt9iuNx8F9wjyY2J+VHdt3Ys+jcS6mX1bsisBiVss1vdGI1U+qPfuxu9N2hOMqQUDKDMJmEqMIZRwUm92GVoZXcbXnBP9DX9pJ81N/djf4zncLo4mUNQKibPRiEZcCKbdq2eMkaW5Ro0Z5tN8G6mLjHDERu8n4rO+Q3uiSiN3k/FZ3yG90QLShiQyqXsAMBswJvmLAjiBex/wC4tO0NnShQhgihklq4Nhe4AOZ43OoOt4gNn1KjFLbsh0AB4XAyGRtrmD3m8ftfVv1YkmfjlrYAAWxBRcEnUgYbeNtYAhHQi49xyzvf7fV4xYN62P8AVc7fAjP6ucQc2QzGwF2c2AGeZOgPn/OsWHfGXheQuuGUR6rC8AcG6cpGqUVgpsHNjmLgZGxyOhMaGlKgNwig8wojL5TKcyRYNkbkFRkQV1Y6eUJ1UyklJz4gcu2fKxv4Zf8AMAWHfdQZ8oEYvg2yuRob8I9G7lMRVy8dzZGOdjnYaWzta1r/APXt30zmyr5fBm/rF/8AqOCZMdJiTEez3K4iAARpmDryNxcYfUBosUjf0nrpWeiEj1/8COVt6ale1jQgcCoF7Wy521z7o9+/x+FlfNn2kwB4buSA1RJVgCqozAWABYZXsMsr69wiQ25QK1YFF162UcRXLMH4xyOoAEcG6EwmoQH8lJg9qZfyTrEjvQR6QtyBeRMGZsM8s7wBwbqm1ZyvLa45fFNvX/OkRrUzM72VT8K+Z4ds+3wvrEpu5NxVozuMDkeZHA5jQZRwSasSpzMRkJ0wm3DMi+XHu5EwBYd16KVNlTGdFfFMYXYYjawsLnPK8U2qk4XYD4oZlFuSkqL99he51t4xOTKtpIbqqiyPdrBdMsrMQcJYDKIOdL4g9lcufPM624/yRcCYQX2awN/w41z4rEC5Y+ROVzlzy74sc2lKbLGIWLzA1jyLC3sAPnFfo5QZhfPS4J4ZDIA3Nr6ZQB76CYZbo/5jrMtb8m4ub6kHTl64t+8Mgz6mTKGYVWduWZCi9+GRj0bJ2N1slrsRcFAtwVsDcE2FidSGByvkbZRw7TWbJcMzqZlkAbIBVW9jc3zJvcZX4cYAjtrUvVMV4LiFhc5AqL59xHM58rGPfuaP60nyHz56i/dpby74j62bcsO0c9b3zJGInSzEgcvigRI7nH+tIOSzOHn9+UAaHCEIARFbzbY9EkGbhxm4UC9hc31PLKJWKp0lfiY+cT3NFd0nGDaJ1pOaTMv2ptGfPqHqJji5lhAFFsIBZiFOovdeNzhFzkIvHRFUu61OJmaxlAYmJtk+l4oEz4refui/dDtMwlT5hBCOyBTzwBsVvC4F/HlHn6WTlZlmy9KMMI0SIzef8TqfmJv7Nok4ovSVvlKpEanJQtOlsp7XaUOpW5QAkaixNr+u3qHnvsfP4/n2x9P7kf2dRf4aR+zWPloVSfnr6x3x9T7mIV2fRgixFPJBH+WsXWPgz6dNNmSdOn4/K/w6ftZ0Ogv8fm/4dv2kqPzp5YLXSSxABp1AJOpWZMuPaPXFe6Ot65VDUtNYqwaXgtc6F0YnsgnRT/zoWfwHMPqn0tCObZ1Ys6UkxCpV1BurB1z1AZcjY5XHKOmKTUIjd5PxWd8hvdElEbvH+Kzvm290AZ3LnFe0TnYEZ2GXhwAyGmuWRju2nQGQshgzN1sskjlkpa1uFiPV6ojrVt+VoRYEcR3jnraLXvUtqSle17BV+tLvwN/yYAit1XtVyydCWHgSrW93tiS3+/CyvkN7x6vGK/smotUSm0AmJl3Ege6LBv8AH4WV8hveM4A5d3pKTJ8pWGJQr3UgYLrfP9LMnM34eAu6bNkggiVLBGYIRQfXaKHu3UpKnyy7AJhYYjkLsAdfG45Zd8XpNqyCQBOlknQYx98AVbfprTpfzbD298RO7tCs6ckt74bMzC9rkX4jO2Y4/wDErv5brpdza8tuF+PHujh3L/Glz0R8tbcdfP2wBa13XpQQervY3sWYj1E2MV/f78NLzt2Dr8rui8xSd+5OKdK1zRraZkG9sz4euAOXc6ZeqXulsOH6IGY8I7N92Iny7f8Ara4va4vmIh92doS5VQjN2VwspPK+YJ7uF49++O0Zc6cMDYlVMNxoTcnLmLcfugD27nNerU5fg27vzc/PWI2e3wky5IAmzL2y1Y6cych77RI7jjFU3AsFlnv4qNf50iIrnAmzb3v1j5j5ZtlbxgCQ9CL0syoxm6TFXCPikdganPUg68PVFVDEkk3uNb6nibiLTslA+zqi17XmML69lVbh4RUZk24tYDnrn64A0HfNr0lxxZLesRSpKqQeJxIBqeyTnfPL8kWPOLTt2bi2bLbmJX2XipSMmUX4ra/ey3I5jLjy5wBcaGrWleollSFEwYQgFwJgxDI2yubDM+EQFdtEs7s5DE30tYLiPYvplxOfxR4x2b6S8NTfO0yWPWpPceQ0iuljmNb5ZcNAM+WkASO0acSpdOQAGeUzE21JNxrxANh5R07n39LUHXC9/MDj5e+Onfa8ppAXK0or6iPuji3J/G1+S/ugDSIQhACIreTY3pcnqseDtBr2xaXytcc4lYRyUVJYZ1Np5RQf6NF0NQbHW0sA2454ovFFSpKlrLlqFRAFUDgBHuhEIVQh8qJTslP5mRm8tZNk0s6ZIlmbOVT1aAXux7KmwzIBNz3Ax8zVu4m1Jzs82RUO7kszNLYkk5knKPqyEWED5Nboz2iAD6NOsb27BJy5qMx5jPhH1Hu+CKWnDKVYSZYKtkQQi3BHMGO+EAYx067tVNZUU5kSZkxUlNdkQsLs+mXGwv5iM1mdGm0Va3o064/NQsOeTLcR9YwgDFuhii2jRVBkT5M70acCbsjBZbqLhrnIBgCp5kpyjaYQgBHDtuSXp5qqLsUYAczbSO6EAZF/46d/6pv1G+6L1vDs92oVQKS8sSzYZnsgKbAa5ExY4QBkknZ87ELSpl7i3Ybn4Ra996V2eUyozKFIOFS3EZG2njFwhAGUS6WaP7qbY2v8GwvYg205jWPJ6Ka5ykzcRsM0OvO4Ue3SNVhAFK36opjNKZUZgFIOEFrG4Odo5tyaGYtRiaW6qFa5ZSBnawzi/QgBEdtzZK1MvA2RGatyP2jmIkYQBltfu9USjYy2YfnICwPqzHmI8KTYVRMNllOO9gVHraNVhAERu7sRaVCL4na2JuGWgHcM4oe1dmzhOm/BTM3cghSQQWJBBA5RqcIArm6dCwo2R1Kly+TCxsQF0MUVtmzgbGVMuMj2G+6NdhAFPn0c07LVMDY1IOG3asHNuzrpY2iuUVFUM6L1c22JdVIFgwOZtpxjU4QBVd+6B5iy3RWYoWBwi5s1s7DPUe2K3sXZU158sGU4UMGYlSBYG5uTl3Rp0IApm/tHMd5TIjMArA4QWsbg520ji3LoJoqQzS3VQrXLKQMxYaxoEIAQhCAP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2420888"/>
            <a:ext cx="2032000" cy="1498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4400854"/>
            <a:ext cx="2016224" cy="145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2901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an Economic Evaluation?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Economic evaluation is a tool to analyse whether an intervention is cost-effective</a:t>
            </a:r>
          </a:p>
          <a:p>
            <a:pPr lvl="1"/>
            <a:r>
              <a:rPr lang="en-GB" dirty="0" smtClean="0"/>
              <a:t>compares the benefits of a health intervention to its cost (Cost Benefit Analysis)</a:t>
            </a:r>
          </a:p>
          <a:p>
            <a:pPr lvl="1"/>
            <a:r>
              <a:rPr lang="en-GB" dirty="0" smtClean="0"/>
              <a:t>Helps decision makers choose between alternatives (Cost Effectiveness Analysis)</a:t>
            </a:r>
          </a:p>
          <a:p>
            <a:r>
              <a:rPr lang="en-GB" dirty="0" smtClean="0"/>
              <a:t>Require information on the costs and benefits of the service</a:t>
            </a:r>
          </a:p>
          <a:p>
            <a:pPr lvl="1"/>
            <a:r>
              <a:rPr lang="en-GB" dirty="0" smtClean="0"/>
              <a:t>Costs typically monetary</a:t>
            </a:r>
          </a:p>
          <a:p>
            <a:pPr lvl="2"/>
            <a:r>
              <a:rPr lang="en-GB" dirty="0" smtClean="0"/>
              <a:t>Costs are essentially opportunity costs – benefits that could have been obtained alternatively</a:t>
            </a:r>
          </a:p>
          <a:p>
            <a:pPr lvl="1"/>
            <a:r>
              <a:rPr lang="en-GB" dirty="0" smtClean="0"/>
              <a:t>Benefits measured as:</a:t>
            </a:r>
          </a:p>
          <a:p>
            <a:pPr lvl="2"/>
            <a:r>
              <a:rPr lang="en-GB" dirty="0" smtClean="0"/>
              <a:t>Natural units</a:t>
            </a:r>
          </a:p>
          <a:p>
            <a:pPr lvl="2"/>
            <a:r>
              <a:rPr lang="en-GB" dirty="0" smtClean="0"/>
              <a:t>Cardinal utility function mapping several dimensions to an index</a:t>
            </a:r>
          </a:p>
          <a:p>
            <a:pPr lvl="2"/>
            <a:r>
              <a:rPr lang="en-GB" dirty="0" smtClean="0"/>
              <a:t>Monetary units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box of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think of economic evaluation in terms of production function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inputs                                             outputs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inputs and outputs have the same physical units = technical efficiency (how to get the most with what you have)</a:t>
            </a:r>
          </a:p>
          <a:p>
            <a:r>
              <a:rPr lang="en-US" dirty="0" smtClean="0"/>
              <a:t>If inputs are valued and outputs physical units = production </a:t>
            </a:r>
            <a:r>
              <a:rPr lang="en-US" dirty="0" err="1" smtClean="0"/>
              <a:t>allocative</a:t>
            </a:r>
            <a:r>
              <a:rPr lang="en-US" dirty="0" smtClean="0"/>
              <a:t> efficiency (how to get the most with the budget you have) - CEA</a:t>
            </a:r>
          </a:p>
          <a:p>
            <a:r>
              <a:rPr lang="en-US" dirty="0" smtClean="0"/>
              <a:t>If both inputs and outputs are valued = overall </a:t>
            </a:r>
            <a:r>
              <a:rPr lang="en-US" dirty="0" err="1" smtClean="0"/>
              <a:t>allocative</a:t>
            </a:r>
            <a:r>
              <a:rPr lang="en-US" dirty="0" smtClean="0"/>
              <a:t> efficiency - CBA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19872" y="2060848"/>
            <a:ext cx="2304256" cy="108012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331640" y="2420888"/>
            <a:ext cx="1872208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940152" y="2420888"/>
            <a:ext cx="1872208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92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Why is an EE needed in health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Health care is expensive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" name="Picture 4" descr="TotPercentGDP_20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132856"/>
            <a:ext cx="5760640" cy="385937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Why is an EE needed in health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Health care is expensive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5" name="Picture 4" descr="TotPercentGDP_20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3" y="2132857"/>
            <a:ext cx="5760639" cy="385937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Why is an EE needed in health care?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Decisions need to be made about the scope and type of services the health care system will cover</a:t>
            </a:r>
          </a:p>
          <a:p>
            <a:pPr lvl="1"/>
            <a:r>
              <a:rPr lang="en-GB" dirty="0" smtClean="0"/>
              <a:t>Health care is an economic good </a:t>
            </a:r>
          </a:p>
          <a:p>
            <a:pPr lvl="2"/>
            <a:r>
              <a:rPr lang="en-GB" dirty="0" smtClean="0"/>
              <a:t>Demand for services exceed supply</a:t>
            </a:r>
          </a:p>
          <a:p>
            <a:pPr lvl="2"/>
            <a:r>
              <a:rPr lang="en-GB" dirty="0" smtClean="0"/>
              <a:t>Resources are scarce</a:t>
            </a:r>
          </a:p>
          <a:p>
            <a:pPr lvl="1"/>
            <a:r>
              <a:rPr lang="en-GB" dirty="0" smtClean="0"/>
              <a:t>Has an opportunity cost</a:t>
            </a:r>
          </a:p>
          <a:p>
            <a:pPr lvl="2"/>
            <a:r>
              <a:rPr lang="en-GB" dirty="0" smtClean="0"/>
              <a:t>Benefits foregone from spending elsewhere</a:t>
            </a:r>
          </a:p>
          <a:p>
            <a:pPr lvl="1"/>
            <a:r>
              <a:rPr lang="en-GB" dirty="0" smtClean="0"/>
              <a:t>Most efficient mix maximise benefits</a:t>
            </a:r>
          </a:p>
          <a:p>
            <a:pPr lvl="2"/>
            <a:r>
              <a:rPr lang="en-GB" dirty="0" smtClean="0"/>
              <a:t>May not be most equitable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Who makes the decisions?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World Health Organisation </a:t>
            </a:r>
          </a:p>
          <a:p>
            <a:pPr>
              <a:buNone/>
            </a:pPr>
            <a:r>
              <a:rPr lang="en-GB" sz="2800" dirty="0" smtClean="0"/>
              <a:t>	(WHO)</a:t>
            </a:r>
          </a:p>
          <a:p>
            <a:r>
              <a:rPr lang="en-GB" sz="2800" dirty="0" smtClean="0"/>
              <a:t>Private insurers</a:t>
            </a:r>
          </a:p>
          <a:p>
            <a:r>
              <a:rPr lang="en-GB" sz="2800" dirty="0" smtClean="0"/>
              <a:t>Government</a:t>
            </a:r>
          </a:p>
          <a:p>
            <a:r>
              <a:rPr lang="en-GB" sz="2800" dirty="0" smtClean="0"/>
              <a:t>Central authority (NICE)</a:t>
            </a:r>
          </a:p>
          <a:p>
            <a:r>
              <a:rPr lang="en-GB" sz="2800" dirty="0" smtClean="0"/>
              <a:t> At a local level, providers </a:t>
            </a:r>
          </a:p>
          <a:p>
            <a:pPr>
              <a:buNone/>
            </a:pPr>
            <a:r>
              <a:rPr lang="en-GB" sz="2800" dirty="0" smtClean="0"/>
              <a:t>	of health care may make </a:t>
            </a:r>
          </a:p>
          <a:p>
            <a:pPr>
              <a:buNone/>
            </a:pPr>
            <a:r>
              <a:rPr lang="en-GB" sz="2800" dirty="0" smtClean="0"/>
              <a:t>	decisions (postcode lottery)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5" name="Picture 4" descr="ed_imgSNF2801HGX1_46948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0277" y="1700808"/>
            <a:ext cx="989558" cy="1008112"/>
          </a:xfrm>
          <a:prstGeom prst="rect">
            <a:avLst/>
          </a:prstGeom>
        </p:spPr>
      </p:pic>
      <p:pic>
        <p:nvPicPr>
          <p:cNvPr id="6" name="Picture 5" descr="ed_imgSNF2801HGX1_46948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844824"/>
            <a:ext cx="1796668" cy="1349929"/>
          </a:xfrm>
          <a:prstGeom prst="rect">
            <a:avLst/>
          </a:prstGeom>
        </p:spPr>
      </p:pic>
      <p:pic>
        <p:nvPicPr>
          <p:cNvPr id="7" name="Picture 6" descr="ed_imgSNF2801HGX1_46948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4653136"/>
            <a:ext cx="1919005" cy="1279336"/>
          </a:xfrm>
          <a:prstGeom prst="rect">
            <a:avLst/>
          </a:prstGeom>
        </p:spPr>
      </p:pic>
      <p:pic>
        <p:nvPicPr>
          <p:cNvPr id="8" name="Picture 7" descr="ed_imgSNF2801HGX1_46948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2924944"/>
            <a:ext cx="2106647" cy="25552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The perspective (Morris et al (Ch.9))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benefits (and hence costs) of the intervention may be constructed on the basis of normative judgements </a:t>
            </a:r>
          </a:p>
          <a:p>
            <a:pPr lvl="1"/>
            <a:r>
              <a:rPr lang="en-GB" dirty="0" smtClean="0"/>
              <a:t>What is of benefit?</a:t>
            </a:r>
          </a:p>
          <a:p>
            <a:pPr lvl="1"/>
            <a:r>
              <a:rPr lang="en-GB" dirty="0" smtClean="0"/>
              <a:t>What are the costs? Opportunity costs? </a:t>
            </a:r>
          </a:p>
          <a:p>
            <a:r>
              <a:rPr lang="en-GB" dirty="0" smtClean="0"/>
              <a:t>Normative economics</a:t>
            </a:r>
          </a:p>
          <a:p>
            <a:pPr lvl="1"/>
            <a:r>
              <a:rPr lang="en-GB" dirty="0" err="1" smtClean="0"/>
              <a:t>Welfarism</a:t>
            </a:r>
            <a:r>
              <a:rPr lang="en-GB" dirty="0" smtClean="0"/>
              <a:t> – individual’s value of utility, Pareto principle (measuring and ranking individual preferences to make decisions on social welfare maximisation)</a:t>
            </a:r>
          </a:p>
          <a:p>
            <a:pPr lvl="1"/>
            <a:r>
              <a:rPr lang="en-GB" dirty="0" smtClean="0"/>
              <a:t>Non-</a:t>
            </a:r>
            <a:r>
              <a:rPr lang="en-GB" dirty="0" err="1" smtClean="0"/>
              <a:t>welfarism</a:t>
            </a:r>
            <a:r>
              <a:rPr lang="en-GB" dirty="0" smtClean="0"/>
              <a:t> – social welfare not only determined by utility from consumption, health enters into the social welfare function alongside utility – extra </a:t>
            </a:r>
            <a:r>
              <a:rPr lang="en-GB" dirty="0" err="1" smtClean="0"/>
              <a:t>welfarism</a:t>
            </a:r>
            <a:r>
              <a:rPr lang="en-GB" dirty="0" smtClean="0"/>
              <a:t> in EE focussed on measuring health only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CH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MCHE</Template>
  <TotalTime>1419</TotalTime>
  <Words>1658</Words>
  <Application>Microsoft Office PowerPoint</Application>
  <PresentationFormat>On-screen Show (4:3)</PresentationFormat>
  <Paragraphs>326</Paragraphs>
  <Slides>29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MCHE</vt:lpstr>
      <vt:lpstr>Economic Evaluation  in Health Care</vt:lpstr>
      <vt:lpstr>Overview</vt:lpstr>
      <vt:lpstr>What is an Economic Evaluation?</vt:lpstr>
      <vt:lpstr>Black box of production</vt:lpstr>
      <vt:lpstr>Why is an EE needed in health care?</vt:lpstr>
      <vt:lpstr>Why is an EE needed in health care?</vt:lpstr>
      <vt:lpstr>Why is an EE needed in health care?</vt:lpstr>
      <vt:lpstr>Who makes the decisions?</vt:lpstr>
      <vt:lpstr>The perspective (Morris et al (Ch.9))</vt:lpstr>
      <vt:lpstr>Welfarism</vt:lpstr>
      <vt:lpstr>Welfarism – Pareto principle</vt:lpstr>
      <vt:lpstr>Welfarism – Pareto principle</vt:lpstr>
      <vt:lpstr>Welfarism – social welfare functions</vt:lpstr>
      <vt:lpstr>Welfarism – social welfare functions</vt:lpstr>
      <vt:lpstr>Welfarism – social welfare functions</vt:lpstr>
      <vt:lpstr>Welfarism – social welfare functions</vt:lpstr>
      <vt:lpstr>Non-welfarism </vt:lpstr>
      <vt:lpstr>Economic evaluation </vt:lpstr>
      <vt:lpstr>Economic evaluation </vt:lpstr>
      <vt:lpstr>Economic evaluation </vt:lpstr>
      <vt:lpstr>Economic evaluation </vt:lpstr>
      <vt:lpstr>Example with multiple alternatives</vt:lpstr>
      <vt:lpstr>Example with multiple alternatives</vt:lpstr>
      <vt:lpstr>Cost effectiveness threshold</vt:lpstr>
      <vt:lpstr>Cost effectiveness threshold</vt:lpstr>
      <vt:lpstr>Cost effectiveness threshold</vt:lpstr>
      <vt:lpstr>Cost effectiveness threshold</vt:lpstr>
      <vt:lpstr>Total State budget</vt:lpstr>
      <vt:lpstr>Cost effectiveness threshold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Evaluation  in Health Care</dc:title>
  <dc:creator>William Whittaker</dc:creator>
  <cp:lastModifiedBy>William Whittaker</cp:lastModifiedBy>
  <cp:revision>119</cp:revision>
  <dcterms:created xsi:type="dcterms:W3CDTF">2012-04-19T11:49:22Z</dcterms:created>
  <dcterms:modified xsi:type="dcterms:W3CDTF">2013-12-02T11:04:01Z</dcterms:modified>
</cp:coreProperties>
</file>