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2" r:id="rId3"/>
    <p:sldId id="293" r:id="rId4"/>
    <p:sldId id="294" r:id="rId5"/>
    <p:sldId id="295" r:id="rId6"/>
    <p:sldId id="296" r:id="rId7"/>
    <p:sldId id="297" r:id="rId8"/>
    <p:sldId id="258" r:id="rId9"/>
    <p:sldId id="259" r:id="rId10"/>
    <p:sldId id="260" r:id="rId11"/>
    <p:sldId id="261" r:id="rId12"/>
    <p:sldId id="299" r:id="rId13"/>
    <p:sldId id="300" r:id="rId14"/>
    <p:sldId id="304" r:id="rId15"/>
    <p:sldId id="302" r:id="rId16"/>
    <p:sldId id="308" r:id="rId17"/>
    <p:sldId id="307" r:id="rId18"/>
    <p:sldId id="306" r:id="rId19"/>
    <p:sldId id="305" r:id="rId20"/>
    <p:sldId id="309" r:id="rId21"/>
    <p:sldId id="310" r:id="rId22"/>
    <p:sldId id="311" r:id="rId23"/>
    <p:sldId id="312" r:id="rId24"/>
    <p:sldId id="298" r:id="rId25"/>
    <p:sldId id="268" r:id="rId26"/>
    <p:sldId id="269" r:id="rId27"/>
    <p:sldId id="270" r:id="rId28"/>
    <p:sldId id="313" r:id="rId29"/>
    <p:sldId id="321" r:id="rId30"/>
    <p:sldId id="271" r:id="rId31"/>
    <p:sldId id="318" r:id="rId32"/>
    <p:sldId id="315" r:id="rId33"/>
    <p:sldId id="317" r:id="rId34"/>
    <p:sldId id="314" r:id="rId35"/>
    <p:sldId id="275" r:id="rId36"/>
    <p:sldId id="316" r:id="rId37"/>
    <p:sldId id="319" r:id="rId38"/>
    <p:sldId id="320" r:id="rId39"/>
    <p:sldId id="322" r:id="rId40"/>
    <p:sldId id="323" r:id="rId41"/>
    <p:sldId id="324" r:id="rId42"/>
    <p:sldId id="325" r:id="rId43"/>
    <p:sldId id="326" r:id="rId44"/>
    <p:sldId id="327" r:id="rId45"/>
    <p:sldId id="288" r:id="rId46"/>
    <p:sldId id="289" r:id="rId47"/>
    <p:sldId id="290" r:id="rId48"/>
    <p:sldId id="328" r:id="rId49"/>
    <p:sldId id="329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HRQOL (EQ-5D)</c:v>
                </c:pt>
              </c:strCache>
            </c:strRef>
          </c:tx>
          <c:marker>
            <c:symbol val="none"/>
          </c:marker>
          <c:cat>
            <c:numRef>
              <c:f>Sheet1!$B$5:$B$8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Sheet1!$C$5:$C$8</c:f>
              <c:numCache>
                <c:formatCode>General</c:formatCode>
                <c:ptCount val="4"/>
                <c:pt idx="0">
                  <c:v>0.238</c:v>
                </c:pt>
                <c:pt idx="1">
                  <c:v>0.748</c:v>
                </c:pt>
                <c:pt idx="2">
                  <c:v>0.814</c:v>
                </c:pt>
                <c:pt idx="3">
                  <c:v>0.843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8899208"/>
        <c:axId val="2098987864"/>
      </c:lineChart>
      <c:catAx>
        <c:axId val="2098899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8987864"/>
        <c:crosses val="autoZero"/>
        <c:auto val="1"/>
        <c:lblAlgn val="ctr"/>
        <c:lblOffset val="100"/>
        <c:noMultiLvlLbl val="0"/>
      </c:catAx>
      <c:valAx>
        <c:axId val="2098987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8899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Sheet1!$C$26</c:f>
              <c:strCache>
                <c:ptCount val="1"/>
                <c:pt idx="0">
                  <c:v>HRQOL (EQ-5D)</c:v>
                </c:pt>
              </c:strCache>
            </c:strRef>
          </c:tx>
          <c:marker>
            <c:symbol val="none"/>
          </c:marker>
          <c:cat>
            <c:numRef>
              <c:f>Sheet1!$B$27:$B$30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Sheet1!$C$27:$C$30</c:f>
              <c:numCache>
                <c:formatCode>General</c:formatCode>
                <c:ptCount val="4"/>
                <c:pt idx="0">
                  <c:v>0.238</c:v>
                </c:pt>
                <c:pt idx="1">
                  <c:v>0.748</c:v>
                </c:pt>
                <c:pt idx="2">
                  <c:v>0.814</c:v>
                </c:pt>
                <c:pt idx="3">
                  <c:v>0.843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Sheet1!$D$26</c:f>
              <c:strCache>
                <c:ptCount val="1"/>
                <c:pt idx="0">
                  <c:v>Baseline</c:v>
                </c:pt>
              </c:strCache>
            </c:strRef>
          </c:tx>
          <c:marker>
            <c:symbol val="none"/>
          </c:marker>
          <c:cat>
            <c:numRef>
              <c:f>Sheet1!$B$27:$B$30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Sheet1!$D$27:$D$30</c:f>
              <c:numCache>
                <c:formatCode>General</c:formatCode>
                <c:ptCount val="4"/>
                <c:pt idx="0">
                  <c:v>0.238</c:v>
                </c:pt>
                <c:pt idx="1">
                  <c:v>0.238</c:v>
                </c:pt>
                <c:pt idx="2">
                  <c:v>0.238</c:v>
                </c:pt>
                <c:pt idx="3">
                  <c:v>0.238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9360680"/>
        <c:axId val="2099357688"/>
      </c:lineChart>
      <c:catAx>
        <c:axId val="2099360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9357688"/>
        <c:crosses val="autoZero"/>
        <c:auto val="1"/>
        <c:lblAlgn val="ctr"/>
        <c:lblOffset val="100"/>
        <c:noMultiLvlLbl val="0"/>
      </c:catAx>
      <c:valAx>
        <c:axId val="2099357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93606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Sheet1!$C$26</c:f>
              <c:strCache>
                <c:ptCount val="1"/>
                <c:pt idx="0">
                  <c:v>HRQOL (EQ-5D)</c:v>
                </c:pt>
              </c:strCache>
            </c:strRef>
          </c:tx>
          <c:marker>
            <c:symbol val="none"/>
          </c:marker>
          <c:cat>
            <c:numRef>
              <c:f>Sheet1!$B$27:$B$30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Sheet1!$C$27:$C$30</c:f>
              <c:numCache>
                <c:formatCode>General</c:formatCode>
                <c:ptCount val="4"/>
                <c:pt idx="0">
                  <c:v>0.238</c:v>
                </c:pt>
                <c:pt idx="1">
                  <c:v>0.748</c:v>
                </c:pt>
                <c:pt idx="2">
                  <c:v>0.814</c:v>
                </c:pt>
                <c:pt idx="3">
                  <c:v>0.843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Sheet1!$D$26</c:f>
              <c:strCache>
                <c:ptCount val="1"/>
                <c:pt idx="0">
                  <c:v>Baseline</c:v>
                </c:pt>
              </c:strCache>
            </c:strRef>
          </c:tx>
          <c:marker>
            <c:symbol val="none"/>
          </c:marker>
          <c:cat>
            <c:numRef>
              <c:f>Sheet1!$B$27:$B$30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Sheet1!$D$27:$D$30</c:f>
              <c:numCache>
                <c:formatCode>General</c:formatCode>
                <c:ptCount val="4"/>
                <c:pt idx="0">
                  <c:v>0.238</c:v>
                </c:pt>
                <c:pt idx="1">
                  <c:v>0.238</c:v>
                </c:pt>
                <c:pt idx="2">
                  <c:v>0.238</c:v>
                </c:pt>
                <c:pt idx="3">
                  <c:v>0.238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0419064"/>
        <c:axId val="2020422008"/>
      </c:lineChart>
      <c:catAx>
        <c:axId val="2020419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0422008"/>
        <c:crosses val="autoZero"/>
        <c:auto val="1"/>
        <c:lblAlgn val="ctr"/>
        <c:lblOffset val="100"/>
        <c:noMultiLvlLbl val="0"/>
      </c:catAx>
      <c:valAx>
        <c:axId val="2020422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0419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Sheet1!$C$26</c:f>
              <c:strCache>
                <c:ptCount val="1"/>
                <c:pt idx="0">
                  <c:v>HRQOL (EQ-5D)</c:v>
                </c:pt>
              </c:strCache>
            </c:strRef>
          </c:tx>
          <c:marker>
            <c:symbol val="none"/>
          </c:marker>
          <c:cat>
            <c:numRef>
              <c:f>Sheet1!$B$27:$B$30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Sheet1!$C$27:$C$30</c:f>
              <c:numCache>
                <c:formatCode>General</c:formatCode>
                <c:ptCount val="4"/>
                <c:pt idx="0">
                  <c:v>0.238</c:v>
                </c:pt>
                <c:pt idx="1">
                  <c:v>0.748</c:v>
                </c:pt>
                <c:pt idx="2">
                  <c:v>0.814</c:v>
                </c:pt>
                <c:pt idx="3">
                  <c:v>0.843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Sheet1!$D$26</c:f>
              <c:strCache>
                <c:ptCount val="1"/>
                <c:pt idx="0">
                  <c:v>Baseline</c:v>
                </c:pt>
              </c:strCache>
            </c:strRef>
          </c:tx>
          <c:marker>
            <c:symbol val="none"/>
          </c:marker>
          <c:cat>
            <c:numRef>
              <c:f>Sheet1!$B$27:$B$30</c:f>
              <c:numCache>
                <c:formatCode>General</c:formatCode>
                <c:ptCount val="4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</c:numCache>
            </c:numRef>
          </c:cat>
          <c:val>
            <c:numRef>
              <c:f>Sheet1!$D$27:$D$30</c:f>
              <c:numCache>
                <c:formatCode>General</c:formatCode>
                <c:ptCount val="4"/>
                <c:pt idx="0">
                  <c:v>0.238</c:v>
                </c:pt>
                <c:pt idx="1">
                  <c:v>0.238</c:v>
                </c:pt>
                <c:pt idx="2">
                  <c:v>0.238</c:v>
                </c:pt>
                <c:pt idx="3">
                  <c:v>0.238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6232952"/>
        <c:axId val="2066235928"/>
      </c:lineChart>
      <c:catAx>
        <c:axId val="2066232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66235928"/>
        <c:crosses val="autoZero"/>
        <c:auto val="1"/>
        <c:lblAlgn val="ctr"/>
        <c:lblOffset val="100"/>
        <c:noMultiLvlLbl val="0"/>
      </c:catAx>
      <c:valAx>
        <c:axId val="2066235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6232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641084" cy="490537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452596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fld id="{E1A29997-2E22-4E68-94AB-015C1BE454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79388" y="188913"/>
            <a:ext cx="735488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2684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38F06FB-711D-4AA2-8D06-955696ABB5D4}" type="datetimeFigureOut">
              <a:rPr lang="en-GB" smtClean="0"/>
              <a:pPr/>
              <a:t>03/12/2013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80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76200">
            <a:solidFill>
              <a:srgbClr val="7A2C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092825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90805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ln w="76200">
            <a:solidFill>
              <a:srgbClr val="7A2C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4" descr="mche2.bmp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6" descr="mche.bmp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65850"/>
            <a:ext cx="28384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35825" y="6162675"/>
            <a:ext cx="155733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Morris et al (2012) Ch.11-12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97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Benefits: </a:t>
            </a:r>
            <a:r>
              <a:rPr lang="en-GB" dirty="0"/>
              <a:t>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Like CEA, except now ‘utility’ replace effectiveness </a:t>
            </a:r>
          </a:p>
          <a:p>
            <a:r>
              <a:rPr lang="en-GB" dirty="0" smtClean="0"/>
              <a:t>Cost-Utility Analysis (CUA)</a:t>
            </a:r>
          </a:p>
          <a:p>
            <a:pPr lvl="1"/>
            <a:r>
              <a:rPr lang="en-GB" dirty="0" smtClean="0"/>
              <a:t>Independent interventions (costs and benefits independent of other interventions)</a:t>
            </a:r>
          </a:p>
          <a:p>
            <a:pPr marL="342900" lvl="1" indent="-342900">
              <a:buFont typeface="Arial" charset="0"/>
              <a:buChar char="•"/>
            </a:pPr>
            <a:endParaRPr lang="en-GB" dirty="0" smtClean="0"/>
          </a:p>
          <a:p>
            <a:r>
              <a:rPr lang="en-GB" dirty="0" smtClean="0"/>
              <a:t>Average Cost-Utility Ratio (ACUR)</a:t>
            </a:r>
          </a:p>
          <a:p>
            <a:pPr lvl="1"/>
            <a:r>
              <a:rPr lang="en-GB" dirty="0" smtClean="0"/>
              <a:t>Gives cost per utility unit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Incremental Cost-Utility Ratio (ICUR)</a:t>
            </a:r>
          </a:p>
          <a:p>
            <a:pPr lvl="1"/>
            <a:r>
              <a:rPr lang="en-GB" dirty="0" smtClean="0"/>
              <a:t>Mutually exclusive interventions </a:t>
            </a:r>
          </a:p>
          <a:p>
            <a:pPr lvl="1"/>
            <a:r>
              <a:rPr lang="en-GB" dirty="0" smtClean="0"/>
              <a:t>Benefits now measured in </a:t>
            </a:r>
            <a:r>
              <a:rPr lang="en-GB" dirty="0" err="1" smtClean="0"/>
              <a:t>utils</a:t>
            </a:r>
            <a:endParaRPr lang="en-GB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Benefits: </a:t>
            </a:r>
            <a:r>
              <a:rPr lang="en-GB" dirty="0"/>
              <a:t>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229600" cy="4925144"/>
          </a:xfrm>
        </p:spPr>
        <p:txBody>
          <a:bodyPr>
            <a:normAutofit/>
          </a:bodyPr>
          <a:lstStyle/>
          <a:p>
            <a:r>
              <a:rPr lang="en-GB" dirty="0" smtClean="0"/>
              <a:t>CUA more widely applicable than CEA as it can capture several effects in one </a:t>
            </a:r>
          </a:p>
          <a:p>
            <a:r>
              <a:rPr lang="en-GB" dirty="0" smtClean="0"/>
              <a:t>Otherwise identical and </a:t>
            </a:r>
            <a:r>
              <a:rPr lang="en-GB" b="1" dirty="0" smtClean="0"/>
              <a:t>names are used interchangeably </a:t>
            </a:r>
          </a:p>
          <a:p>
            <a:r>
              <a:rPr lang="en-GB" dirty="0" smtClean="0"/>
              <a:t>CUA has useful policy implications</a:t>
            </a:r>
          </a:p>
          <a:p>
            <a:pPr lvl="1"/>
            <a:r>
              <a:rPr lang="en-GB" dirty="0" smtClean="0"/>
              <a:t>Enables ranking of interventions enabling a payer to identify how many QOL units can be produced within budget and different ways this can be done</a:t>
            </a:r>
          </a:p>
          <a:p>
            <a:r>
              <a:rPr lang="en-GB" dirty="0" smtClean="0"/>
              <a:t>However CUA</a:t>
            </a:r>
          </a:p>
          <a:p>
            <a:pPr lvl="1"/>
            <a:r>
              <a:rPr lang="en-GB" dirty="0" smtClean="0"/>
              <a:t>Doesn’t state how QOL should be distributed</a:t>
            </a:r>
          </a:p>
          <a:p>
            <a:pPr lvl="1"/>
            <a:r>
              <a:rPr lang="en-GB" dirty="0" smtClean="0"/>
              <a:t>Whose utility function are we concerned with?</a:t>
            </a:r>
          </a:p>
          <a:p>
            <a:pPr lvl="1"/>
            <a:r>
              <a:rPr lang="en-GB" dirty="0" smtClean="0"/>
              <a:t>Doesn’t say whether the intervention is cost-effective without some marker of utility threshold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QOL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HRQOL may use instruments – questionnaires/surveys completed by respondents</a:t>
            </a:r>
          </a:p>
          <a:p>
            <a:r>
              <a:rPr lang="en-US" dirty="0" smtClean="0"/>
              <a:t>We want an unambiguous measure of benefit (to identify a causal relationship), that is comparable, and can be valued</a:t>
            </a:r>
          </a:p>
          <a:p>
            <a:r>
              <a:rPr lang="en-US" dirty="0" smtClean="0"/>
              <a:t>Based on psychometric properties</a:t>
            </a:r>
          </a:p>
          <a:p>
            <a:pPr lvl="1"/>
            <a:r>
              <a:rPr lang="en-US" dirty="0" smtClean="0"/>
              <a:t>Reliability – does the instrument generate consistent results (test-retest)?</a:t>
            </a:r>
          </a:p>
          <a:p>
            <a:pPr lvl="1"/>
            <a:r>
              <a:rPr lang="en-US" dirty="0" smtClean="0"/>
              <a:t>Validity – does the instrument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orrelate with known valid measures (criterion validity)?</a:t>
            </a:r>
          </a:p>
          <a:p>
            <a:pPr lvl="2"/>
            <a:r>
              <a:rPr lang="en-US" dirty="0" smtClean="0"/>
              <a:t>React in ways suggested by theory (construct validity)?</a:t>
            </a:r>
          </a:p>
          <a:p>
            <a:pPr lvl="2"/>
            <a:r>
              <a:rPr lang="en-US" dirty="0" smtClean="0"/>
              <a:t>Appear to measure what it is supposed to measure (face validity)?</a:t>
            </a:r>
          </a:p>
          <a:p>
            <a:pPr lvl="1"/>
            <a:r>
              <a:rPr lang="en-US" dirty="0" smtClean="0"/>
              <a:t>Responsiveness – does the instrument respond to changes in health?</a:t>
            </a:r>
          </a:p>
          <a:p>
            <a:pPr lvl="1"/>
            <a:r>
              <a:rPr lang="en-US" dirty="0" smtClean="0"/>
              <a:t>Feasibility – is the instrument able to use?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0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</p:txBody>
      </p:sp>
    </p:spTree>
    <p:extLst>
      <p:ext uri="{BB962C8B-B14F-4D97-AF65-F5344CB8AC3E}">
        <p14:creationId xmlns:p14="http://schemas.microsoft.com/office/powerpoint/2010/main" val="417850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No problems in walking about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Some problems in walking about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Confined to bed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</p:txBody>
      </p:sp>
    </p:spTree>
    <p:extLst>
      <p:ext uri="{BB962C8B-B14F-4D97-AF65-F5344CB8AC3E}">
        <p14:creationId xmlns:p14="http://schemas.microsoft.com/office/powerpoint/2010/main" val="1345674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No problems </a:t>
            </a:r>
            <a:r>
              <a:rPr lang="en-US" dirty="0" smtClean="0"/>
              <a:t>with self-care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Some problems </a:t>
            </a:r>
            <a:r>
              <a:rPr lang="en-US" dirty="0" smtClean="0"/>
              <a:t>washing and dressing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Unable to wash or dress self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</p:txBody>
      </p:sp>
    </p:spTree>
    <p:extLst>
      <p:ext uri="{BB962C8B-B14F-4D97-AF65-F5344CB8AC3E}">
        <p14:creationId xmlns:p14="http://schemas.microsoft.com/office/powerpoint/2010/main" val="52006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No problems </a:t>
            </a:r>
            <a:r>
              <a:rPr lang="en-US" dirty="0" smtClean="0"/>
              <a:t>with performing usual activities (</a:t>
            </a:r>
            <a:r>
              <a:rPr lang="en-US" dirty="0" err="1" smtClean="0"/>
              <a:t>eg</a:t>
            </a:r>
            <a:r>
              <a:rPr lang="en-US" dirty="0" smtClean="0"/>
              <a:t> work, study, house work)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Some problems </a:t>
            </a:r>
            <a:r>
              <a:rPr lang="en-US" dirty="0" smtClean="0"/>
              <a:t>with performing usual activities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Unable to perform usual activities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319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/>
              <a:t>No </a:t>
            </a:r>
            <a:r>
              <a:rPr lang="en-US" dirty="0" smtClean="0"/>
              <a:t>pain or discomfort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Moderate pain or discomfort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Extreme pain or discomfort</a:t>
            </a: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</p:txBody>
      </p:sp>
    </p:spTree>
    <p:extLst>
      <p:ext uri="{BB962C8B-B14F-4D97-AF65-F5344CB8AC3E}">
        <p14:creationId xmlns:p14="http://schemas.microsoft.com/office/powerpoint/2010/main" val="1650606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Not anxious or depressed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Moderately anxious or depressed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Extremely anxious or depressed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02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by </a:t>
            </a:r>
            <a:r>
              <a:rPr lang="en-US" dirty="0" err="1" smtClean="0"/>
              <a:t>EuroQol</a:t>
            </a:r>
            <a:endParaRPr lang="en-US" dirty="0" smtClean="0"/>
          </a:p>
          <a:p>
            <a:r>
              <a:rPr lang="en-US" dirty="0" smtClean="0"/>
              <a:t>5 dimensions to HRQOL with 3 levels for each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Mobility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Self-care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Usual activity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Pain and discomfort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Anxiety and depression</a:t>
            </a:r>
          </a:p>
          <a:p>
            <a:r>
              <a:rPr lang="en-US" dirty="0" smtClean="0"/>
              <a:t>Generates a profile of an individual’s health state</a:t>
            </a:r>
          </a:p>
          <a:p>
            <a:r>
              <a:rPr lang="en-US" dirty="0" smtClean="0"/>
              <a:t>243 possible outcomes (3</a:t>
            </a:r>
            <a:r>
              <a:rPr lang="en-US" baseline="30000" dirty="0" smtClean="0"/>
              <a:t>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32211</a:t>
            </a:r>
          </a:p>
          <a:p>
            <a:pPr lvl="2"/>
            <a:r>
              <a:rPr lang="en-US" dirty="0" smtClean="0"/>
              <a:t>Confined to bed, some problems washing or dressing, some problems with performing usual activities, no pain or discomfort, and not anxious or depressed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1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perform an economic evaluation, we need to have information of the benefits and costs of an intervention</a:t>
            </a:r>
          </a:p>
          <a:p>
            <a:r>
              <a:rPr lang="en-US" dirty="0" smtClean="0"/>
              <a:t>Who’s perspective should we take?</a:t>
            </a:r>
          </a:p>
          <a:p>
            <a:pPr lvl="1"/>
            <a:r>
              <a:rPr lang="en-US" dirty="0" smtClean="0"/>
              <a:t>Clinical measure by a test or practitioner?</a:t>
            </a:r>
          </a:p>
          <a:p>
            <a:pPr lvl="1"/>
            <a:r>
              <a:rPr lang="en-US" dirty="0" smtClean="0"/>
              <a:t>Patient reported measures?</a:t>
            </a:r>
          </a:p>
          <a:p>
            <a:r>
              <a:rPr lang="en-US" dirty="0" smtClean="0"/>
              <a:t>How wide ranging do we want to be?</a:t>
            </a:r>
          </a:p>
          <a:p>
            <a:pPr lvl="1"/>
            <a:r>
              <a:rPr lang="en-US" dirty="0" smtClean="0"/>
              <a:t>Include all stakeholders?</a:t>
            </a:r>
          </a:p>
          <a:p>
            <a:pPr lvl="1"/>
            <a:r>
              <a:rPr lang="en-US" dirty="0" smtClean="0"/>
              <a:t>Include patient costs?</a:t>
            </a:r>
          </a:p>
          <a:p>
            <a:r>
              <a:rPr lang="en-US" dirty="0" smtClean="0"/>
              <a:t>These are important questions that could potentially result in different conclusions and 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667097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the 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say 32211 is better than 32212</a:t>
            </a:r>
          </a:p>
          <a:p>
            <a:r>
              <a:rPr lang="en-US" dirty="0" smtClean="0"/>
              <a:t>Cannot say 32211 is better than 23211</a:t>
            </a:r>
          </a:p>
          <a:p>
            <a:r>
              <a:rPr lang="en-US" dirty="0" smtClean="0"/>
              <a:t>Need an index of weights to identify whether mobility is more important than self-care (in this example)</a:t>
            </a:r>
          </a:p>
          <a:p>
            <a:r>
              <a:rPr lang="en-US" dirty="0" smtClean="0"/>
              <a:t>York MVH project surveyed 2,997 individuals on 43 EQ-5D health states</a:t>
            </a:r>
          </a:p>
          <a:p>
            <a:pPr lvl="1"/>
            <a:r>
              <a:rPr lang="en-US" dirty="0" smtClean="0"/>
              <a:t>Regression using dummies for each dimension and a level 3 dummy (=1 if any dimension had 3) with a constant for perfect health</a:t>
            </a:r>
          </a:p>
          <a:p>
            <a:r>
              <a:rPr lang="en-US" dirty="0" smtClean="0"/>
              <a:t>Estimates:</a:t>
            </a:r>
          </a:p>
          <a:p>
            <a:pPr marL="457200" lvl="1" indent="0">
              <a:buNone/>
            </a:pPr>
            <a:r>
              <a:rPr lang="en-US" dirty="0" smtClean="0"/>
              <a:t>U=0.97+(-0.066M2)+(-0.271M3)+(-0.029S2)+(-0.097S3)+(-0.127U2)+(-0.224U3)+(-0.144P2)+(-0.376P3)+(-0.114A2)+(-0.259A3)+(-0.305ANY3)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05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the 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32211 better than 23211?</a:t>
            </a:r>
          </a:p>
          <a:p>
            <a:r>
              <a:rPr lang="en-US" dirty="0" smtClean="0"/>
              <a:t>Populate the estimates:</a:t>
            </a:r>
          </a:p>
          <a:p>
            <a:pPr lvl="1"/>
            <a:r>
              <a:rPr lang="en-US" dirty="0" smtClean="0"/>
              <a:t>32211</a:t>
            </a:r>
            <a:endParaRPr lang="en-US" dirty="0"/>
          </a:p>
          <a:p>
            <a:pPr lvl="2"/>
            <a:r>
              <a:rPr lang="en-US" dirty="0" smtClean="0"/>
              <a:t>U=0.97+</a:t>
            </a:r>
            <a:r>
              <a:rPr lang="en-US" dirty="0"/>
              <a:t>(-</a:t>
            </a:r>
            <a:r>
              <a:rPr lang="en-US" dirty="0" smtClean="0"/>
              <a:t>0.271M3)</a:t>
            </a:r>
            <a:r>
              <a:rPr lang="en-US" dirty="0"/>
              <a:t>+(-0.029S2</a:t>
            </a:r>
            <a:r>
              <a:rPr lang="en-US" dirty="0" smtClean="0"/>
              <a:t>)+</a:t>
            </a:r>
            <a:r>
              <a:rPr lang="en-US" dirty="0"/>
              <a:t>(-0.127U2</a:t>
            </a:r>
            <a:r>
              <a:rPr lang="en-US" dirty="0" smtClean="0"/>
              <a:t>) +</a:t>
            </a:r>
            <a:r>
              <a:rPr lang="en-US" dirty="0"/>
              <a:t>(-0.305ANY3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=0.97-0.271-0.029-0.127-0.305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=0.238</a:t>
            </a:r>
            <a:endParaRPr lang="en-US" dirty="0"/>
          </a:p>
          <a:p>
            <a:pPr lvl="1"/>
            <a:r>
              <a:rPr lang="en-US" dirty="0" smtClean="0"/>
              <a:t>23211</a:t>
            </a:r>
          </a:p>
          <a:p>
            <a:pPr lvl="2"/>
            <a:r>
              <a:rPr lang="en-US" dirty="0" smtClean="0"/>
              <a:t>U=0.97+(-0.066M2)+(-0.097S3)+</a:t>
            </a:r>
            <a:r>
              <a:rPr lang="en-US" dirty="0"/>
              <a:t>(-0.127U2</a:t>
            </a:r>
            <a:r>
              <a:rPr lang="en-US" dirty="0" smtClean="0"/>
              <a:t>)+</a:t>
            </a:r>
            <a:r>
              <a:rPr lang="en-US" dirty="0"/>
              <a:t>(-0.305ANY3</a:t>
            </a:r>
            <a:r>
              <a:rPr lang="en-US" dirty="0" smtClean="0"/>
              <a:t>)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=0.97-0.066-0.097-0.127-0.305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=0.375</a:t>
            </a:r>
          </a:p>
          <a:p>
            <a:r>
              <a:rPr lang="en-US" dirty="0" smtClean="0"/>
              <a:t>Can say 32211 is not better than 23211 (utility lower)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39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gains and the 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are interested in the effect of an intervention, we wish to assess the gain in health borne from that intervention</a:t>
            </a:r>
          </a:p>
          <a:p>
            <a:r>
              <a:rPr lang="en-US" dirty="0" smtClean="0"/>
              <a:t>Likely to occur over time</a:t>
            </a:r>
          </a:p>
          <a:p>
            <a:r>
              <a:rPr lang="en-US" dirty="0" smtClean="0"/>
              <a:t>Example: 32211 (0.238), 22211(0.748), 12211(0.814), 11211 (0.843)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962641"/>
              </p:ext>
            </p:extLst>
          </p:nvPr>
        </p:nvGraphicFramePr>
        <p:xfrm>
          <a:off x="2195736" y="32129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7667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gains and the 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4525963"/>
          </a:xfrm>
        </p:spPr>
        <p:txBody>
          <a:bodyPr/>
          <a:lstStyle/>
          <a:p>
            <a:r>
              <a:rPr lang="en-US" dirty="0" smtClean="0"/>
              <a:t>Area under the curve gives the total amount of health experienced</a:t>
            </a:r>
          </a:p>
          <a:p>
            <a:r>
              <a:rPr lang="en-US" dirty="0" smtClean="0"/>
              <a:t>Incremental effect of the intervention is the gap between what would have happened without intervention and what did with the </a:t>
            </a:r>
            <a:r>
              <a:rPr lang="en-US" dirty="0" smtClean="0"/>
              <a:t>intervention (the gain in health)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164243"/>
              </p:ext>
            </p:extLst>
          </p:nvPr>
        </p:nvGraphicFramePr>
        <p:xfrm>
          <a:off x="2195736" y="32129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3512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Benefits: Quality of Life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Quality Adjusted Life Years (</a:t>
            </a:r>
            <a:r>
              <a:rPr lang="en-GB" b="1" dirty="0" smtClean="0"/>
              <a:t>QALYs</a:t>
            </a:r>
            <a:r>
              <a:rPr lang="en-GB" dirty="0" smtClean="0"/>
              <a:t>) are the most used utility index:</a:t>
            </a:r>
          </a:p>
          <a:p>
            <a:pPr lvl="1"/>
            <a:r>
              <a:rPr lang="en-GB" dirty="0" err="1" smtClean="0"/>
              <a:t>Klarman</a:t>
            </a:r>
            <a:r>
              <a:rPr lang="en-GB" dirty="0" smtClean="0"/>
              <a:t> et al. (1968)</a:t>
            </a:r>
          </a:p>
          <a:p>
            <a:pPr lvl="1"/>
            <a:r>
              <a:rPr lang="en-GB" dirty="0" smtClean="0"/>
              <a:t>All health states placed within interval [0,1]</a:t>
            </a:r>
          </a:p>
          <a:p>
            <a:pPr lvl="2"/>
            <a:r>
              <a:rPr lang="en-GB" dirty="0" smtClean="0"/>
              <a:t>Death 0, perfect health 1</a:t>
            </a:r>
          </a:p>
          <a:p>
            <a:pPr lvl="2"/>
            <a:r>
              <a:rPr lang="en-GB" dirty="0" smtClean="0"/>
              <a:t>Adjusts </a:t>
            </a:r>
            <a:r>
              <a:rPr lang="en-GB" dirty="0"/>
              <a:t>years gained by morbidity </a:t>
            </a:r>
            <a:endParaRPr lang="en-GB" dirty="0" smtClean="0"/>
          </a:p>
          <a:p>
            <a:pPr lvl="2"/>
            <a:r>
              <a:rPr lang="en-GB" dirty="0" smtClean="0"/>
              <a:t>Health </a:t>
            </a:r>
            <a:r>
              <a:rPr lang="en-GB" dirty="0"/>
              <a:t>states assigned a morbidity </a:t>
            </a:r>
            <a:r>
              <a:rPr lang="en-GB" dirty="0" smtClean="0"/>
              <a:t>weight</a:t>
            </a:r>
          </a:p>
          <a:p>
            <a:pPr lvl="2"/>
            <a:r>
              <a:rPr lang="en-GB" dirty="0" smtClean="0"/>
              <a:t>Weights </a:t>
            </a:r>
            <a:r>
              <a:rPr lang="en-GB" dirty="0"/>
              <a:t>updated by </a:t>
            </a:r>
            <a:r>
              <a:rPr lang="en-GB" dirty="0" smtClean="0"/>
              <a:t>surveys</a:t>
            </a:r>
          </a:p>
          <a:p>
            <a:pPr lvl="2"/>
            <a:r>
              <a:rPr lang="en-GB" dirty="0" smtClean="0"/>
              <a:t>QALY </a:t>
            </a:r>
            <a:r>
              <a:rPr lang="en-GB" dirty="0"/>
              <a:t>is sum of years of state multiplied by morbidity </a:t>
            </a:r>
            <a:r>
              <a:rPr lang="en-GB" dirty="0" smtClean="0"/>
              <a:t>weight</a:t>
            </a:r>
            <a:endParaRPr lang="en-GB" dirty="0"/>
          </a:p>
          <a:p>
            <a:pPr lvl="1"/>
            <a:r>
              <a:rPr lang="en-GB" dirty="0" smtClean="0"/>
              <a:t>X defined by:</a:t>
            </a:r>
          </a:p>
          <a:p>
            <a:pPr lvl="2"/>
            <a:r>
              <a:rPr lang="en-GB" dirty="0" smtClean="0"/>
              <a:t>Survive one year in health state with utility index of x</a:t>
            </a:r>
          </a:p>
          <a:p>
            <a:pPr lvl="2"/>
            <a:r>
              <a:rPr lang="en-GB" dirty="0" smtClean="0"/>
              <a:t>Survive fraction x of a year in perfect health</a:t>
            </a:r>
          </a:p>
          <a:p>
            <a:pPr lvl="1"/>
            <a:r>
              <a:rPr lang="en-GB" dirty="0" smtClean="0"/>
              <a:t>All states can be measured this way, giving a ‘gain in QALYs’ benefit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30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QALYs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Enables comparisons of changes in quality of life with changes in length of life</a:t>
            </a:r>
          </a:p>
          <a:p>
            <a:r>
              <a:rPr lang="en-GB" dirty="0" smtClean="0"/>
              <a:t>Example 1</a:t>
            </a:r>
          </a:p>
          <a:p>
            <a:pPr lvl="1"/>
            <a:r>
              <a:rPr lang="en-GB" dirty="0" smtClean="0"/>
              <a:t>Increase in length of life (</a:t>
            </a:r>
            <a:r>
              <a:rPr lang="en-GB" i="1" dirty="0" smtClean="0"/>
              <a:t>x</a:t>
            </a:r>
            <a:r>
              <a:rPr lang="en-GB" dirty="0" smtClean="0"/>
              <a:t> years) but at health state H</a:t>
            </a:r>
            <a:r>
              <a:rPr lang="en-GB" baseline="-25000" dirty="0" smtClean="0"/>
              <a:t>1</a:t>
            </a:r>
          </a:p>
          <a:p>
            <a:pPr lvl="2"/>
            <a:r>
              <a:rPr lang="en-GB" dirty="0" smtClean="0"/>
              <a:t>Utility : </a:t>
            </a:r>
          </a:p>
          <a:p>
            <a:pPr lvl="2">
              <a:buNone/>
            </a:pPr>
            <a:r>
              <a:rPr lang="en-GB" dirty="0" smtClean="0"/>
              <a:t>	(utility of state H</a:t>
            </a:r>
            <a:r>
              <a:rPr lang="en-GB" baseline="-25000" dirty="0" smtClean="0"/>
              <a:t>1</a:t>
            </a:r>
            <a:r>
              <a:rPr lang="en-GB" dirty="0" smtClean="0"/>
              <a:t>=</a:t>
            </a:r>
            <a:r>
              <a:rPr lang="en-GB" i="1" dirty="0" smtClean="0"/>
              <a:t>v</a:t>
            </a:r>
            <a:r>
              <a:rPr lang="en-GB" dirty="0" smtClean="0"/>
              <a:t>(H</a:t>
            </a:r>
            <a:r>
              <a:rPr lang="en-GB" baseline="-25000" dirty="0" smtClean="0"/>
              <a:t>1</a:t>
            </a:r>
            <a:r>
              <a:rPr lang="en-GB" dirty="0" smtClean="0"/>
              <a:t>))x(</a:t>
            </a:r>
            <a:r>
              <a:rPr lang="en-GB" i="1" dirty="0" smtClean="0"/>
              <a:t>x</a:t>
            </a:r>
            <a:r>
              <a:rPr lang="en-GB" dirty="0" smtClean="0"/>
              <a:t> years)</a:t>
            </a:r>
          </a:p>
          <a:p>
            <a:pPr lvl="2"/>
            <a:r>
              <a:rPr lang="en-GB" dirty="0" smtClean="0"/>
              <a:t>Respective years in perfect health: </a:t>
            </a:r>
          </a:p>
          <a:p>
            <a:pPr lvl="2">
              <a:buNone/>
            </a:pPr>
            <a:r>
              <a:rPr lang="en-GB" dirty="0" smtClean="0"/>
              <a:t>	(utility of perfect health(</a:t>
            </a:r>
            <a:r>
              <a:rPr lang="en-GB" i="1" dirty="0" smtClean="0"/>
              <a:t>v</a:t>
            </a:r>
            <a:r>
              <a:rPr lang="en-GB" dirty="0" smtClean="0"/>
              <a:t>(H*)=1))x(</a:t>
            </a:r>
            <a:r>
              <a:rPr lang="en-GB" i="1" dirty="0" smtClean="0"/>
              <a:t>y</a:t>
            </a:r>
            <a:r>
              <a:rPr lang="en-GB" dirty="0" smtClean="0"/>
              <a:t> years)</a:t>
            </a:r>
          </a:p>
          <a:p>
            <a:pPr lvl="2"/>
            <a:r>
              <a:rPr lang="en-GB" dirty="0" smtClean="0"/>
              <a:t>y obtained by algebraic manipulation:</a:t>
            </a:r>
          </a:p>
          <a:p>
            <a:pPr lvl="2">
              <a:buNone/>
            </a:pPr>
            <a:r>
              <a:rPr lang="en-GB" i="1" dirty="0" smtClean="0"/>
              <a:t>	v</a:t>
            </a:r>
            <a:r>
              <a:rPr lang="en-GB" dirty="0" smtClean="0"/>
              <a:t>(H</a:t>
            </a:r>
            <a:r>
              <a:rPr lang="en-GB" baseline="-25000" dirty="0" smtClean="0"/>
              <a:t>1</a:t>
            </a:r>
            <a:r>
              <a:rPr lang="en-GB" dirty="0" smtClean="0"/>
              <a:t>)x(</a:t>
            </a:r>
            <a:r>
              <a:rPr lang="en-GB" i="1" dirty="0" smtClean="0"/>
              <a:t>x</a:t>
            </a:r>
            <a:r>
              <a:rPr lang="en-GB" dirty="0" smtClean="0"/>
              <a:t>)=</a:t>
            </a:r>
            <a:r>
              <a:rPr lang="en-GB" i="1" dirty="0" smtClean="0"/>
              <a:t>v</a:t>
            </a:r>
            <a:r>
              <a:rPr lang="en-GB" dirty="0" smtClean="0"/>
              <a:t>(H*)x(</a:t>
            </a:r>
            <a:r>
              <a:rPr lang="en-GB" i="1" dirty="0" smtClean="0"/>
              <a:t>y</a:t>
            </a:r>
            <a:r>
              <a:rPr lang="en-GB" dirty="0" smtClean="0"/>
              <a:t>)=</a:t>
            </a:r>
            <a:r>
              <a:rPr lang="en-GB" i="1" dirty="0" smtClean="0"/>
              <a:t>y</a:t>
            </a:r>
          </a:p>
          <a:p>
            <a:pPr lvl="2">
              <a:buNone/>
            </a:pPr>
            <a:r>
              <a:rPr lang="en-GB" i="1" dirty="0" smtClean="0"/>
              <a:t>	</a:t>
            </a:r>
            <a:r>
              <a:rPr lang="en-GB" dirty="0" smtClean="0"/>
              <a:t>and</a:t>
            </a:r>
            <a:r>
              <a:rPr lang="en-GB" i="1" dirty="0" smtClean="0"/>
              <a:t> y&lt;x</a:t>
            </a:r>
            <a:endParaRPr lang="en-GB" dirty="0" smtClean="0"/>
          </a:p>
          <a:p>
            <a:pPr lvl="2"/>
            <a:endParaRPr lang="en-GB" dirty="0" smtClean="0"/>
          </a:p>
          <a:p>
            <a:pPr lvl="2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QALYs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 2 </a:t>
            </a:r>
          </a:p>
          <a:p>
            <a:pPr lvl="1"/>
            <a:r>
              <a:rPr lang="en-GB" dirty="0" smtClean="0"/>
              <a:t>Change in health state (H</a:t>
            </a:r>
            <a:r>
              <a:rPr lang="en-GB" baseline="-25000" dirty="0" smtClean="0"/>
              <a:t>2</a:t>
            </a:r>
            <a:r>
              <a:rPr lang="en-GB" dirty="0" smtClean="0"/>
              <a:t> to H</a:t>
            </a:r>
            <a:r>
              <a:rPr lang="en-GB" baseline="-25000" dirty="0" smtClean="0"/>
              <a:t>3</a:t>
            </a:r>
            <a:r>
              <a:rPr lang="en-GB" dirty="0" smtClean="0"/>
              <a:t>) for </a:t>
            </a:r>
            <a:r>
              <a:rPr lang="en-GB" i="1" dirty="0" smtClean="0"/>
              <a:t>x</a:t>
            </a:r>
            <a:r>
              <a:rPr lang="en-GB" dirty="0" smtClean="0"/>
              <a:t> years</a:t>
            </a:r>
          </a:p>
          <a:p>
            <a:pPr lvl="2"/>
            <a:r>
              <a:rPr lang="en-GB" dirty="0" smtClean="0"/>
              <a:t>Comparisons of two health state is possible</a:t>
            </a:r>
          </a:p>
          <a:p>
            <a:pPr lvl="2"/>
            <a:r>
              <a:rPr lang="en-GB" dirty="0" smtClean="0"/>
              <a:t>Same technique as Example 1 - Convert each health state into years of perfect health</a:t>
            </a:r>
          </a:p>
          <a:p>
            <a:pPr lvl="2"/>
            <a:r>
              <a:rPr lang="en-GB" dirty="0" smtClean="0"/>
              <a:t>Difference between the </a:t>
            </a:r>
            <a:r>
              <a:rPr lang="en-GB" i="1" dirty="0" err="1" smtClean="0"/>
              <a:t>y</a:t>
            </a:r>
            <a:r>
              <a:rPr lang="en-GB" dirty="0" err="1" smtClean="0"/>
              <a:t>’s</a:t>
            </a:r>
            <a:r>
              <a:rPr lang="en-GB" dirty="0" smtClean="0"/>
              <a:t> give gains in years of perfect health = change in utility of going from H</a:t>
            </a:r>
            <a:r>
              <a:rPr lang="en-GB" baseline="-25000" dirty="0" smtClean="0"/>
              <a:t>2</a:t>
            </a:r>
            <a:r>
              <a:rPr lang="en-GB" dirty="0" smtClean="0"/>
              <a:t> to H</a:t>
            </a:r>
            <a:r>
              <a:rPr lang="en-GB" baseline="-25000" dirty="0" smtClean="0"/>
              <a:t>3</a:t>
            </a:r>
            <a:r>
              <a:rPr lang="en-GB" dirty="0" smtClean="0"/>
              <a:t> for </a:t>
            </a:r>
            <a:r>
              <a:rPr lang="en-GB" i="1" dirty="0" smtClean="0"/>
              <a:t>x</a:t>
            </a:r>
            <a:r>
              <a:rPr lang="en-GB" dirty="0" smtClean="0"/>
              <a:t> years</a:t>
            </a:r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2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27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QALYs and the 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4525963"/>
          </a:xfrm>
        </p:spPr>
        <p:txBody>
          <a:bodyPr/>
          <a:lstStyle/>
          <a:p>
            <a:r>
              <a:rPr lang="en-US" dirty="0" smtClean="0"/>
              <a:t>Area under the curve </a:t>
            </a:r>
            <a:r>
              <a:rPr lang="en-US" dirty="0" smtClean="0"/>
              <a:t>(assumes linear progression)</a:t>
            </a:r>
            <a:endParaRPr lang="en-US" dirty="0" smtClean="0"/>
          </a:p>
          <a:p>
            <a:pPr lvl="1"/>
            <a:r>
              <a:rPr lang="en-US" dirty="0" smtClean="0"/>
              <a:t>Year 1= (U0+U1)/2= (0.238+0.748)/2=0.493 QALYs</a:t>
            </a:r>
          </a:p>
          <a:p>
            <a:pPr lvl="1"/>
            <a:r>
              <a:rPr lang="en-US" dirty="0" smtClean="0"/>
              <a:t>Year 2= (U1+U2)/2= (0.748+0.814)/2=0.781 QALYs</a:t>
            </a:r>
          </a:p>
          <a:p>
            <a:pPr lvl="1"/>
            <a:r>
              <a:rPr lang="en-US" dirty="0" smtClean="0"/>
              <a:t>Year 3= (U2+U3)/2= (0.814+0.843)/2=0.8285 QALYs</a:t>
            </a:r>
          </a:p>
          <a:p>
            <a:pPr lvl="1"/>
            <a:r>
              <a:rPr lang="en-US" dirty="0" smtClean="0"/>
              <a:t>Sum=2.1025 QALYs (note this is smaller than 3 years)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5956485"/>
              </p:ext>
            </p:extLst>
          </p:nvPr>
        </p:nvGraphicFramePr>
        <p:xfrm>
          <a:off x="2195736" y="32129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9644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QALYs and the EQ-5D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4525963"/>
          </a:xfrm>
        </p:spPr>
        <p:txBody>
          <a:bodyPr/>
          <a:lstStyle/>
          <a:p>
            <a:r>
              <a:rPr lang="en-US" dirty="0" smtClean="0"/>
              <a:t>Area under the curve </a:t>
            </a:r>
          </a:p>
          <a:p>
            <a:pPr lvl="1"/>
            <a:r>
              <a:rPr lang="en-US" dirty="0" smtClean="0"/>
              <a:t>Year 1= (U0+U1)/2= (0.238+0.748)/2=0.493 QALYs</a:t>
            </a:r>
          </a:p>
          <a:p>
            <a:pPr lvl="1"/>
            <a:r>
              <a:rPr lang="en-US" dirty="0" smtClean="0"/>
              <a:t>Year 2= (U1+U2)/2= (0.748+0.814)/2=0.781 QALYs</a:t>
            </a:r>
          </a:p>
          <a:p>
            <a:pPr lvl="1"/>
            <a:r>
              <a:rPr lang="en-US" dirty="0" smtClean="0"/>
              <a:t>Year 3= (U2+U3)/2= (0.814+0.843)/2=0.8285 QALYs</a:t>
            </a:r>
          </a:p>
          <a:p>
            <a:pPr lvl="1"/>
            <a:r>
              <a:rPr lang="en-US" dirty="0" smtClean="0"/>
              <a:t>Sum=2.1025 QALYs (note this is smaller than 3 years)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827112"/>
              </p:ext>
            </p:extLst>
          </p:nvPr>
        </p:nvGraphicFramePr>
        <p:xfrm>
          <a:off x="2195736" y="32129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059832" y="3068960"/>
            <a:ext cx="136815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99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based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approach to measuring the value of output could be to take the market price</a:t>
            </a:r>
          </a:p>
          <a:p>
            <a:r>
              <a:rPr lang="en-US" dirty="0" smtClean="0"/>
              <a:t>In health care there is no market price</a:t>
            </a:r>
          </a:p>
          <a:p>
            <a:pPr lvl="1"/>
            <a:r>
              <a:rPr lang="en-US" dirty="0" smtClean="0"/>
              <a:t>You can’t ‘buy’ health</a:t>
            </a:r>
          </a:p>
          <a:p>
            <a:pPr lvl="1"/>
            <a:r>
              <a:rPr lang="en-US" dirty="0" smtClean="0"/>
              <a:t>In publically funded healthcare or private insurance the individual may under- or over-value the benefit of healthcare</a:t>
            </a:r>
          </a:p>
          <a:p>
            <a:pPr lvl="1"/>
            <a:r>
              <a:rPr lang="en-US" dirty="0" smtClean="0"/>
              <a:t>Even if we value the over the counter price this may not be rational</a:t>
            </a:r>
          </a:p>
          <a:p>
            <a:pPr lvl="2"/>
            <a:r>
              <a:rPr lang="en-US" dirty="0" smtClean="0"/>
              <a:t>Imperfect information on treatment value</a:t>
            </a:r>
          </a:p>
          <a:p>
            <a:pPr lvl="2"/>
            <a:r>
              <a:rPr lang="en-US" dirty="0" smtClean="0"/>
              <a:t>Success of treatment</a:t>
            </a:r>
          </a:p>
          <a:p>
            <a:pPr lvl="2"/>
            <a:r>
              <a:rPr lang="en-US" dirty="0" smtClean="0"/>
              <a:t>Side-effects</a:t>
            </a:r>
          </a:p>
          <a:p>
            <a:r>
              <a:rPr lang="en-US" dirty="0" smtClean="0"/>
              <a:t>Infer prices or omit them altogether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87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utility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Rating scales</a:t>
            </a:r>
          </a:p>
          <a:p>
            <a:r>
              <a:rPr lang="en-GB" dirty="0" smtClean="0"/>
              <a:t>Visual Analogue Scales</a:t>
            </a:r>
          </a:p>
          <a:p>
            <a:r>
              <a:rPr lang="en-GB" dirty="0" smtClean="0"/>
              <a:t>Standard Gamble</a:t>
            </a:r>
          </a:p>
          <a:p>
            <a:r>
              <a:rPr lang="en-GB" dirty="0" smtClean="0"/>
              <a:t>Time Trade-Off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utility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Rating scales</a:t>
            </a:r>
          </a:p>
          <a:p>
            <a:pPr lvl="1"/>
            <a:r>
              <a:rPr lang="en-GB" dirty="0" smtClean="0"/>
              <a:t>Scale in which individuals assign a rating for a health state</a:t>
            </a:r>
          </a:p>
          <a:p>
            <a:r>
              <a:rPr lang="en-GB" dirty="0" smtClean="0"/>
              <a:t>Visual Analogue Scales</a:t>
            </a:r>
          </a:p>
          <a:p>
            <a:pPr lvl="1"/>
            <a:r>
              <a:rPr lang="en-GB" dirty="0" smtClean="0"/>
              <a:t>Single line with descriptions</a:t>
            </a:r>
          </a:p>
          <a:p>
            <a:r>
              <a:rPr lang="en-GB" dirty="0" smtClean="0"/>
              <a:t>Standard Gamble</a:t>
            </a:r>
          </a:p>
          <a:p>
            <a:r>
              <a:rPr lang="en-GB" dirty="0" smtClean="0"/>
              <a:t>Time Trade-Off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57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utility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Rating scales</a:t>
            </a:r>
          </a:p>
          <a:p>
            <a:r>
              <a:rPr lang="en-GB" dirty="0" smtClean="0"/>
              <a:t>Visual Analogue Scales</a:t>
            </a:r>
          </a:p>
          <a:p>
            <a:r>
              <a:rPr lang="en-GB" dirty="0" smtClean="0"/>
              <a:t>Standard Gamble</a:t>
            </a:r>
          </a:p>
          <a:p>
            <a:pPr lvl="1"/>
            <a:r>
              <a:rPr lang="en-GB" dirty="0"/>
              <a:t>Probabilities assigned to health states </a:t>
            </a:r>
          </a:p>
          <a:p>
            <a:pPr lvl="1"/>
            <a:r>
              <a:rPr lang="en-GB" dirty="0"/>
              <a:t>“Imagine you had a disease leaving you in health state 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 without treatment. The only treatment is free but would cure you with probability </a:t>
            </a:r>
            <a:r>
              <a:rPr lang="el-GR" dirty="0"/>
              <a:t>π</a:t>
            </a:r>
            <a:r>
              <a:rPr lang="en-GB" dirty="0"/>
              <a:t> or lead to death with probability (1-</a:t>
            </a:r>
            <a:r>
              <a:rPr lang="el-GR" dirty="0"/>
              <a:t> π</a:t>
            </a:r>
            <a:r>
              <a:rPr lang="en-GB" dirty="0"/>
              <a:t>)”</a:t>
            </a:r>
          </a:p>
          <a:p>
            <a:pPr lvl="1"/>
            <a:r>
              <a:rPr lang="el-GR" dirty="0"/>
              <a:t>π</a:t>
            </a:r>
            <a:r>
              <a:rPr lang="en-GB" dirty="0"/>
              <a:t> varies until individual is indifferent between treatment and no </a:t>
            </a:r>
            <a:r>
              <a:rPr lang="en-GB" dirty="0" smtClean="0"/>
              <a:t>treatment</a:t>
            </a:r>
          </a:p>
          <a:p>
            <a:r>
              <a:rPr lang="en-GB" dirty="0" smtClean="0"/>
              <a:t>Time Trade-Off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198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utility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Rating scales</a:t>
            </a:r>
          </a:p>
          <a:p>
            <a:r>
              <a:rPr lang="en-GB" dirty="0" smtClean="0"/>
              <a:t>Visual Analogue Scales</a:t>
            </a:r>
          </a:p>
          <a:p>
            <a:r>
              <a:rPr lang="en-GB" dirty="0" smtClean="0"/>
              <a:t>Standard Gamble</a:t>
            </a:r>
          </a:p>
          <a:p>
            <a:pPr lvl="1"/>
            <a:r>
              <a:rPr lang="en-GB" dirty="0"/>
              <a:t>Value 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 at </a:t>
            </a:r>
            <a:r>
              <a:rPr lang="en-GB" i="1" dirty="0"/>
              <a:t>T</a:t>
            </a:r>
            <a:r>
              <a:rPr lang="en-GB" dirty="0" smtClean="0"/>
              <a:t>= </a:t>
            </a:r>
            <a:r>
              <a:rPr lang="en-GB" i="1" dirty="0" smtClean="0"/>
              <a:t>v</a:t>
            </a:r>
            <a:r>
              <a:rPr lang="en-GB" dirty="0"/>
              <a:t>(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)</a:t>
            </a:r>
            <a:r>
              <a:rPr lang="en-GB" i="1" dirty="0"/>
              <a:t>T</a:t>
            </a:r>
          </a:p>
          <a:p>
            <a:pPr lvl="1"/>
            <a:r>
              <a:rPr lang="en-GB" dirty="0"/>
              <a:t>With treatment: </a:t>
            </a:r>
          </a:p>
          <a:p>
            <a:pPr lvl="1">
              <a:buNone/>
            </a:pPr>
            <a:r>
              <a:rPr lang="en-GB" dirty="0"/>
              <a:t>	(1-</a:t>
            </a:r>
            <a:r>
              <a:rPr lang="el-GR" dirty="0"/>
              <a:t> π</a:t>
            </a:r>
            <a:r>
              <a:rPr lang="en-GB" dirty="0"/>
              <a:t>*)x</a:t>
            </a:r>
            <a:r>
              <a:rPr lang="en-GB" i="1" dirty="0"/>
              <a:t>v</a:t>
            </a:r>
            <a:r>
              <a:rPr lang="en-GB" dirty="0"/>
              <a:t>(</a:t>
            </a:r>
            <a:r>
              <a:rPr lang="en-GB" i="1" dirty="0"/>
              <a:t>death</a:t>
            </a:r>
            <a:r>
              <a:rPr lang="en-GB" dirty="0"/>
              <a:t>)</a:t>
            </a:r>
            <a:r>
              <a:rPr lang="en-GB" dirty="0" err="1"/>
              <a:t>xt</a:t>
            </a:r>
            <a:r>
              <a:rPr lang="en-GB" dirty="0"/>
              <a:t>(</a:t>
            </a:r>
            <a:r>
              <a:rPr lang="en-GB" i="1" dirty="0"/>
              <a:t>death</a:t>
            </a:r>
            <a:r>
              <a:rPr lang="en-GB" dirty="0"/>
              <a:t>) + 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l-GR" dirty="0"/>
              <a:t>π</a:t>
            </a:r>
            <a:r>
              <a:rPr lang="en-GB" dirty="0"/>
              <a:t>*x</a:t>
            </a:r>
            <a:r>
              <a:rPr lang="en-GB" i="1" dirty="0"/>
              <a:t>v</a:t>
            </a:r>
            <a:r>
              <a:rPr lang="en-GB" dirty="0"/>
              <a:t>(</a:t>
            </a:r>
            <a:r>
              <a:rPr lang="en-GB" i="1" dirty="0"/>
              <a:t>perfect health</a:t>
            </a:r>
            <a:r>
              <a:rPr lang="en-GB" dirty="0"/>
              <a:t>)</a:t>
            </a:r>
            <a:r>
              <a:rPr lang="en-GB" dirty="0" err="1"/>
              <a:t>x</a:t>
            </a:r>
            <a:r>
              <a:rPr lang="en-GB" i="1" dirty="0" err="1"/>
              <a:t>t</a:t>
            </a:r>
            <a:r>
              <a:rPr lang="en-GB" dirty="0"/>
              <a:t>(</a:t>
            </a:r>
            <a:r>
              <a:rPr lang="en-GB" i="1" dirty="0"/>
              <a:t>perfect health</a:t>
            </a:r>
            <a:r>
              <a:rPr lang="en-GB" dirty="0"/>
              <a:t>)</a:t>
            </a:r>
          </a:p>
          <a:p>
            <a:pPr lvl="1">
              <a:buNone/>
            </a:pPr>
            <a:r>
              <a:rPr lang="en-GB" dirty="0"/>
              <a:t>	=</a:t>
            </a:r>
            <a:r>
              <a:rPr lang="el-GR" dirty="0"/>
              <a:t> π</a:t>
            </a:r>
            <a:r>
              <a:rPr lang="en-GB" dirty="0"/>
              <a:t>*</a:t>
            </a:r>
            <a:r>
              <a:rPr lang="en-GB" dirty="0" err="1"/>
              <a:t>x</a:t>
            </a:r>
            <a:r>
              <a:rPr lang="en-GB" i="1" dirty="0" err="1"/>
              <a:t>T</a:t>
            </a:r>
            <a:endParaRPr lang="en-GB" i="1" dirty="0"/>
          </a:p>
          <a:p>
            <a:pPr lvl="1"/>
            <a:r>
              <a:rPr lang="en-GB" i="1" dirty="0" err="1"/>
              <a:t>v</a:t>
            </a:r>
            <a:r>
              <a:rPr lang="en-GB" baseline="-25000" dirty="0" err="1"/>
              <a:t>sg</a:t>
            </a:r>
            <a:r>
              <a:rPr lang="en-GB" dirty="0"/>
              <a:t>(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)=(</a:t>
            </a:r>
            <a:r>
              <a:rPr lang="el-GR" dirty="0"/>
              <a:t>π</a:t>
            </a:r>
            <a:r>
              <a:rPr lang="en-GB" dirty="0"/>
              <a:t>*</a:t>
            </a:r>
            <a:r>
              <a:rPr lang="en-GB" dirty="0" err="1"/>
              <a:t>x</a:t>
            </a:r>
            <a:r>
              <a:rPr lang="en-GB" i="1" dirty="0" err="1"/>
              <a:t>T</a:t>
            </a:r>
            <a:r>
              <a:rPr lang="en-GB" dirty="0"/>
              <a:t>)/</a:t>
            </a:r>
            <a:r>
              <a:rPr lang="en-GB" i="1" dirty="0"/>
              <a:t>T</a:t>
            </a:r>
            <a:r>
              <a:rPr lang="en-GB" dirty="0"/>
              <a:t>=</a:t>
            </a:r>
            <a:r>
              <a:rPr lang="el-GR" dirty="0"/>
              <a:t> π</a:t>
            </a:r>
            <a:r>
              <a:rPr lang="en-GB" dirty="0"/>
              <a:t>*</a:t>
            </a:r>
          </a:p>
          <a:p>
            <a:pPr lvl="1"/>
            <a:r>
              <a:rPr lang="en-GB" dirty="0"/>
              <a:t>Utility weight of 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 is </a:t>
            </a:r>
            <a:r>
              <a:rPr lang="el-GR" dirty="0"/>
              <a:t>π</a:t>
            </a:r>
            <a:r>
              <a:rPr lang="en-GB" dirty="0"/>
              <a:t>*</a:t>
            </a:r>
          </a:p>
          <a:p>
            <a:pPr lvl="1"/>
            <a:r>
              <a:rPr lang="en-GB" dirty="0"/>
              <a:t>Also routed in expected utility </a:t>
            </a:r>
          </a:p>
          <a:p>
            <a:pPr lvl="1"/>
            <a:r>
              <a:rPr lang="en-GB" dirty="0"/>
              <a:t>Compatible with risk attitudes (the </a:t>
            </a:r>
            <a:r>
              <a:rPr lang="en-GB" i="1" dirty="0"/>
              <a:t>T</a:t>
            </a:r>
            <a:r>
              <a:rPr lang="en-GB" dirty="0"/>
              <a:t> cancels</a:t>
            </a:r>
            <a:r>
              <a:rPr lang="en-GB" dirty="0" smtClean="0"/>
              <a:t>)</a:t>
            </a:r>
          </a:p>
          <a:p>
            <a:r>
              <a:rPr lang="en-GB" dirty="0" smtClean="0"/>
              <a:t>Time Trade-Off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288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utility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Rating scales</a:t>
            </a:r>
          </a:p>
          <a:p>
            <a:r>
              <a:rPr lang="en-GB" dirty="0" smtClean="0"/>
              <a:t>Visual Analogue Scales</a:t>
            </a:r>
          </a:p>
          <a:p>
            <a:r>
              <a:rPr lang="en-GB" dirty="0" smtClean="0"/>
              <a:t>Standard Gamble</a:t>
            </a:r>
          </a:p>
          <a:p>
            <a:r>
              <a:rPr lang="en-GB" dirty="0" smtClean="0"/>
              <a:t>Time Trade-Off</a:t>
            </a:r>
          </a:p>
          <a:p>
            <a:pPr lvl="1"/>
            <a:r>
              <a:rPr lang="en-GB" dirty="0"/>
              <a:t>Iterative procedure to determine indifference in health states</a:t>
            </a:r>
          </a:p>
          <a:p>
            <a:pPr lvl="1"/>
            <a:r>
              <a:rPr lang="en-GB" dirty="0"/>
              <a:t>Individuals asked whether they would have treatment or not in hypothetical situations:</a:t>
            </a:r>
          </a:p>
          <a:p>
            <a:pPr lvl="1"/>
            <a:r>
              <a:rPr lang="en-GB" dirty="0"/>
              <a:t>“Imagine you have a condition that results in health state 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 for </a:t>
            </a:r>
            <a:r>
              <a:rPr lang="en-GB" i="1" dirty="0"/>
              <a:t>T</a:t>
            </a:r>
            <a:r>
              <a:rPr lang="en-GB" dirty="0"/>
              <a:t> years if untreated. A treatment is available for free that cures you but shortens your life to </a:t>
            </a:r>
            <a:r>
              <a:rPr lang="en-GB" i="1" dirty="0"/>
              <a:t>t</a:t>
            </a:r>
            <a:r>
              <a:rPr lang="en-GB" dirty="0"/>
              <a:t> years”</a:t>
            </a:r>
          </a:p>
          <a:p>
            <a:pPr lvl="1"/>
            <a:r>
              <a:rPr lang="en-GB" dirty="0"/>
              <a:t>Once individual is indifferent we obtain </a:t>
            </a:r>
            <a:r>
              <a:rPr lang="en-GB" i="1" dirty="0"/>
              <a:t>t</a:t>
            </a:r>
          </a:p>
          <a:p>
            <a:pPr lvl="1"/>
            <a:r>
              <a:rPr lang="en-GB" dirty="0"/>
              <a:t>Trade off of quality of life for length of life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845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35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utility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Rating scales</a:t>
            </a:r>
          </a:p>
          <a:p>
            <a:r>
              <a:rPr lang="en-GB" dirty="0" smtClean="0"/>
              <a:t>Visual Analogue Scales</a:t>
            </a:r>
          </a:p>
          <a:p>
            <a:r>
              <a:rPr lang="en-GB" dirty="0" smtClean="0"/>
              <a:t>Standard Gamble</a:t>
            </a:r>
          </a:p>
          <a:p>
            <a:r>
              <a:rPr lang="en-GB" dirty="0" smtClean="0"/>
              <a:t>Time Trade-Off</a:t>
            </a:r>
          </a:p>
          <a:p>
            <a:pPr lvl="1"/>
            <a:r>
              <a:rPr lang="en-GB" dirty="0"/>
              <a:t>Utility weight for health state 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dirty="0"/>
              <a:t> is: </a:t>
            </a:r>
            <a:r>
              <a:rPr lang="en-GB" i="1" dirty="0" err="1"/>
              <a:t>v</a:t>
            </a:r>
            <a:r>
              <a:rPr lang="en-GB" i="1" baseline="-25000" dirty="0" err="1"/>
              <a:t>tto</a:t>
            </a:r>
            <a:r>
              <a:rPr lang="en-GB" i="1" dirty="0"/>
              <a:t>(</a:t>
            </a:r>
            <a:r>
              <a:rPr lang="en-GB" i="1" dirty="0" err="1"/>
              <a:t>H</a:t>
            </a:r>
            <a:r>
              <a:rPr lang="en-GB" i="1" baseline="-25000" dirty="0" err="1"/>
              <a:t>h</a:t>
            </a:r>
            <a:r>
              <a:rPr lang="en-GB" i="1" dirty="0"/>
              <a:t>)</a:t>
            </a:r>
            <a:r>
              <a:rPr lang="en-GB" dirty="0"/>
              <a:t>=</a:t>
            </a:r>
            <a:r>
              <a:rPr lang="en-GB" i="1" dirty="0"/>
              <a:t>t*(</a:t>
            </a:r>
            <a:r>
              <a:rPr lang="en-GB" i="1" dirty="0" err="1"/>
              <a:t>T,H</a:t>
            </a:r>
            <a:r>
              <a:rPr lang="en-GB" i="1" baseline="-25000" dirty="0" err="1"/>
              <a:t>h</a:t>
            </a:r>
            <a:r>
              <a:rPr lang="en-GB" i="1" dirty="0"/>
              <a:t>)/T</a:t>
            </a:r>
          </a:p>
          <a:p>
            <a:pPr lvl="1"/>
            <a:r>
              <a:rPr lang="en-GB" dirty="0"/>
              <a:t>Uses expected valuations of life and hence expected utility theory</a:t>
            </a:r>
          </a:p>
          <a:p>
            <a:pPr lvl="1"/>
            <a:r>
              <a:rPr lang="en-GB" dirty="0"/>
              <a:t>Unbiased if individuals are risk-neutral to remaining life</a:t>
            </a:r>
          </a:p>
          <a:p>
            <a:pPr lvl="2"/>
            <a:r>
              <a:rPr lang="en-GB" dirty="0"/>
              <a:t>If risk-averse, then the trade-off would be a downward biased estimator of the true utility weight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7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099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viewpoint is an extremely important factor in determining what benefits and costs to measure</a:t>
            </a:r>
          </a:p>
          <a:p>
            <a:pPr lvl="1"/>
            <a:r>
              <a:rPr lang="en-US" dirty="0" smtClean="0"/>
              <a:t>Taking an NHS perspective, for example, may lead to shifting costs elsewhere (unemployment benefit? Pensions?)</a:t>
            </a:r>
            <a:endParaRPr lang="en-US" dirty="0" smtClean="0"/>
          </a:p>
          <a:p>
            <a:r>
              <a:rPr lang="en-US" dirty="0" smtClean="0"/>
              <a:t>From a welfare perspective it can be argued that the societal perspective should be taken. </a:t>
            </a:r>
            <a:r>
              <a:rPr lang="en-US" dirty="0" smtClean="0"/>
              <a:t>In CEA and CUA however, we may get different viewpoints for the numerator and denominator</a:t>
            </a:r>
          </a:p>
        </p:txBody>
      </p:sp>
    </p:spTree>
    <p:extLst>
      <p:ext uri="{BB962C8B-B14F-4D97-AF65-F5344CB8AC3E}">
        <p14:creationId xmlns:p14="http://schemas.microsoft.com/office/powerpoint/2010/main" val="1555067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Drummond et al (2005) advocate a societal perspective since this is the broadest viewpoint and is always relevant</a:t>
            </a:r>
          </a:p>
          <a:p>
            <a:r>
              <a:rPr lang="en-US" dirty="0" smtClean="0"/>
              <a:t>Gerard and Mooney (1993) however, argue that if we are </a:t>
            </a:r>
            <a:r>
              <a:rPr lang="en-US" dirty="0" err="1" smtClean="0"/>
              <a:t>maximising</a:t>
            </a:r>
            <a:r>
              <a:rPr lang="en-US" dirty="0" smtClean="0"/>
              <a:t> budgets, only costs relevant to the budget should be noted</a:t>
            </a:r>
          </a:p>
          <a:p>
            <a:r>
              <a:rPr lang="en-US" dirty="0" smtClean="0"/>
              <a:t>Whilst a societal perspective is welfare </a:t>
            </a:r>
            <a:r>
              <a:rPr lang="en-US" dirty="0" err="1" smtClean="0"/>
              <a:t>maximising</a:t>
            </a:r>
            <a:r>
              <a:rPr lang="en-US" dirty="0" smtClean="0"/>
              <a:t>, it may not </a:t>
            </a:r>
            <a:r>
              <a:rPr lang="en-US" dirty="0" err="1" smtClean="0"/>
              <a:t>maximise</a:t>
            </a:r>
            <a:r>
              <a:rPr lang="en-US" dirty="0" smtClean="0"/>
              <a:t> NHS budgets</a:t>
            </a:r>
          </a:p>
          <a:p>
            <a:r>
              <a:rPr lang="en-US" dirty="0" smtClean="0"/>
              <a:t>But does this mean therefore that we should not evaluate future costs because they form future budget levels?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9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Monetary valuations of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approach could be to simply ask individuals their valuations</a:t>
            </a:r>
          </a:p>
          <a:p>
            <a:r>
              <a:rPr lang="en-US" dirty="0" smtClean="0"/>
              <a:t>Revealed preferences</a:t>
            </a:r>
          </a:p>
          <a:p>
            <a:pPr lvl="1"/>
            <a:r>
              <a:rPr lang="en-US" dirty="0" smtClean="0"/>
              <a:t>Inferred from real choices</a:t>
            </a:r>
          </a:p>
          <a:p>
            <a:pPr lvl="1"/>
            <a:r>
              <a:rPr lang="en-US" dirty="0" smtClean="0"/>
              <a:t>Assumes people make rational choices (weigh up all benefits and costs)</a:t>
            </a:r>
          </a:p>
          <a:p>
            <a:pPr lvl="1"/>
            <a:r>
              <a:rPr lang="en-US" dirty="0" smtClean="0"/>
              <a:t>Combined with group preferences we get the demand curve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Example: imagine you were selling ibuprofen – how would you reveal your customers valuations of that drug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Example 2: how does this change (or does it?) if we are now selling hip replacements?</a:t>
            </a:r>
          </a:p>
          <a:p>
            <a:pPr lvl="1"/>
            <a:r>
              <a:rPr lang="en-US" dirty="0" smtClean="0"/>
              <a:t>Concerns with the value of health generated – how can we measure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107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costs tend to be taken at the provider level benefits are typically at a societal level</a:t>
            </a:r>
          </a:p>
          <a:p>
            <a:r>
              <a:rPr lang="en-US" dirty="0" smtClean="0"/>
              <a:t>Weights used to transform QOL indicators into QALYs are usually taken from social values rather than those of patients</a:t>
            </a:r>
          </a:p>
          <a:p>
            <a:r>
              <a:rPr lang="en-US" dirty="0" smtClean="0"/>
              <a:t>Why might they differ? </a:t>
            </a:r>
          </a:p>
          <a:p>
            <a:pPr lvl="1"/>
            <a:r>
              <a:rPr lang="en-US" dirty="0" smtClean="0"/>
              <a:t>Individual in treatment v general public may value health states differently and have alternative preferences</a:t>
            </a:r>
          </a:p>
          <a:p>
            <a:pPr lvl="1"/>
            <a:r>
              <a:rPr lang="en-US" dirty="0" smtClean="0"/>
              <a:t>Individual may not incorporate spill-over effects in their valuations</a:t>
            </a:r>
          </a:p>
          <a:p>
            <a:r>
              <a:rPr lang="en-US" dirty="0" smtClean="0"/>
              <a:t>Bodies such as NICE have guidelines on the perspective to take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79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perspective is important when determining costs</a:t>
            </a:r>
          </a:p>
          <a:p>
            <a:r>
              <a:rPr lang="en-US" dirty="0" smtClean="0"/>
              <a:t>Societal costs of an intervention will differ from a health care sectors costs</a:t>
            </a:r>
          </a:p>
          <a:p>
            <a:r>
              <a:rPr lang="en-US" dirty="0" smtClean="0"/>
              <a:t>Need to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Identify changes in resource use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Quantify those changes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Value them</a:t>
            </a:r>
          </a:p>
          <a:p>
            <a:r>
              <a:rPr lang="en-US" dirty="0" smtClean="0"/>
              <a:t>Rely on several constraints, most notably, data</a:t>
            </a:r>
          </a:p>
          <a:p>
            <a:pPr lvl="1"/>
            <a:r>
              <a:rPr lang="en-US" dirty="0" smtClean="0"/>
              <a:t>Average costs may only be available (assumes providers are efficient and changes in quantity do not affect price!)</a:t>
            </a:r>
          </a:p>
          <a:p>
            <a:pPr lvl="1"/>
            <a:r>
              <a:rPr lang="en-US" dirty="0" smtClean="0"/>
              <a:t>Shadow pricing may be imperfect (values on leisure time, caring)</a:t>
            </a:r>
          </a:p>
          <a:p>
            <a:r>
              <a:rPr lang="en-US" dirty="0" smtClean="0"/>
              <a:t>Transparency and sensitivity analysis is key!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90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times benefits and costs are far in the future</a:t>
            </a:r>
          </a:p>
          <a:p>
            <a:r>
              <a:rPr lang="en-US" dirty="0" smtClean="0"/>
              <a:t>Discounting accounts for time preferences</a:t>
            </a:r>
          </a:p>
          <a:p>
            <a:pPr lvl="1"/>
            <a:r>
              <a:rPr lang="en-US" dirty="0" smtClean="0"/>
              <a:t>Gives less weight for future events</a:t>
            </a:r>
          </a:p>
          <a:p>
            <a:pPr lvl="1"/>
            <a:r>
              <a:rPr lang="en-US" dirty="0" smtClean="0"/>
              <a:t>Provides a present value (PV) of the intervention</a:t>
            </a:r>
          </a:p>
          <a:p>
            <a:pPr lvl="1"/>
            <a:r>
              <a:rPr lang="en-US" dirty="0" smtClean="0"/>
              <a:t>PV=FV(1/(1+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  <a:r>
              <a:rPr lang="en-US" baseline="30000" dirty="0" smtClean="0"/>
              <a:t>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Current HM Treasury (2003) rate for </a:t>
            </a:r>
            <a:r>
              <a:rPr lang="en-US" i="1" dirty="0" smtClean="0"/>
              <a:t>r</a:t>
            </a:r>
            <a:r>
              <a:rPr lang="en-US" dirty="0" smtClean="0"/>
              <a:t> is 3.5%</a:t>
            </a:r>
          </a:p>
          <a:p>
            <a:r>
              <a:rPr lang="en-US" dirty="0" smtClean="0"/>
              <a:t>Positive time preferences are standard, people prefer now to the future</a:t>
            </a:r>
          </a:p>
          <a:p>
            <a:r>
              <a:rPr lang="en-US" dirty="0" smtClean="0"/>
              <a:t>For comparison with private investments, we need to make sure alternatives are comparable else we overstate returns in public investment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38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benefits?</a:t>
            </a:r>
          </a:p>
          <a:p>
            <a:r>
              <a:rPr lang="en-US" dirty="0" smtClean="0"/>
              <a:t>Not discounting benefits overstates the effectiveness of an intervention and </a:t>
            </a:r>
            <a:r>
              <a:rPr lang="en-US" dirty="0" err="1" smtClean="0"/>
              <a:t>favours</a:t>
            </a:r>
            <a:r>
              <a:rPr lang="en-US" dirty="0" smtClean="0"/>
              <a:t> interventions with longer running benefit streams</a:t>
            </a:r>
          </a:p>
          <a:p>
            <a:r>
              <a:rPr lang="en-US" dirty="0" smtClean="0"/>
              <a:t>NICE recommend discounting benefits at 3.5% (previously 1.5%)</a:t>
            </a:r>
          </a:p>
          <a:p>
            <a:r>
              <a:rPr lang="en-US" dirty="0" smtClean="0"/>
              <a:t>Contentious on the grounds of health being a tradable good, individuals cannot trade health now for later like they can do money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649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the social </a:t>
            </a:r>
            <a:r>
              <a:rPr lang="en-US" dirty="0" err="1" smtClean="0"/>
              <a:t>maximisation</a:t>
            </a:r>
            <a:r>
              <a:rPr lang="en-US" dirty="0" smtClean="0"/>
              <a:t> issue – what viewpoint do we take?</a:t>
            </a:r>
          </a:p>
          <a:p>
            <a:r>
              <a:rPr lang="en-US" dirty="0" smtClean="0"/>
              <a:t>CUA is essentially a </a:t>
            </a:r>
            <a:r>
              <a:rPr lang="en-US" dirty="0" err="1" smtClean="0"/>
              <a:t>welfarist</a:t>
            </a:r>
            <a:r>
              <a:rPr lang="en-US" dirty="0" smtClean="0"/>
              <a:t> approach, adopting individual level valuations of health interventions (note the importance of where the utility weights come from here)</a:t>
            </a:r>
          </a:p>
          <a:p>
            <a:r>
              <a:rPr lang="en-US" dirty="0" err="1" smtClean="0"/>
              <a:t>Maximisation</a:t>
            </a:r>
            <a:r>
              <a:rPr lang="en-US" dirty="0" smtClean="0"/>
              <a:t> of QALYs has no factor for equity – who gets what?</a:t>
            </a:r>
          </a:p>
          <a:p>
            <a:r>
              <a:rPr lang="en-US" dirty="0" smtClean="0"/>
              <a:t>Treating like for like may result in a less socially optimal outcome if society values equity (see </a:t>
            </a:r>
            <a:r>
              <a:rPr lang="en-US" dirty="0" err="1" smtClean="0"/>
              <a:t>welfarism</a:t>
            </a:r>
            <a:r>
              <a:rPr lang="en-US" dirty="0" smtClean="0"/>
              <a:t> slides)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30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45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to use?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Neither CBA, CEA or CUA consider distribution concerns</a:t>
            </a:r>
          </a:p>
          <a:p>
            <a:pPr lvl="1"/>
            <a:r>
              <a:rPr lang="en-GB" dirty="0" smtClean="0"/>
              <a:t>Particular concern for policy makers concerned with equity</a:t>
            </a:r>
          </a:p>
          <a:p>
            <a:r>
              <a:rPr lang="en-GB" dirty="0" smtClean="0"/>
              <a:t>CUA/CEA can ONLY identify if an intervention should go ahead if there is a pre-determined threshold </a:t>
            </a:r>
          </a:p>
          <a:p>
            <a:pPr lvl="1"/>
            <a:r>
              <a:rPr lang="en-GB" dirty="0" smtClean="0"/>
              <a:t>How is the threshold chosen? </a:t>
            </a:r>
          </a:p>
          <a:p>
            <a:r>
              <a:rPr lang="en-GB" dirty="0" smtClean="0"/>
              <a:t>CEA is an extra-</a:t>
            </a:r>
            <a:r>
              <a:rPr lang="en-GB" dirty="0" err="1" smtClean="0"/>
              <a:t>welfarist</a:t>
            </a:r>
            <a:r>
              <a:rPr lang="en-GB" dirty="0" smtClean="0"/>
              <a:t> approach – only health related utility is captured, while CBA (and CUA) relies on wider (subjective) utility (</a:t>
            </a:r>
            <a:r>
              <a:rPr lang="en-GB" dirty="0" err="1" smtClean="0"/>
              <a:t>welfarist</a:t>
            </a:r>
            <a:r>
              <a:rPr lang="en-GB" dirty="0" smtClean="0"/>
              <a:t>)</a:t>
            </a:r>
          </a:p>
          <a:p>
            <a:r>
              <a:rPr lang="en-GB" dirty="0" smtClean="0"/>
              <a:t>CBA relies on assigning a monetary value to utility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three broad approaches to determining what should be provided with health care budgets (CEA, CUA, CBA)</a:t>
            </a:r>
          </a:p>
          <a:p>
            <a:r>
              <a:rPr lang="en-GB" dirty="0" smtClean="0"/>
              <a:t>Each have respective benefits and drawbacks</a:t>
            </a:r>
          </a:p>
          <a:p>
            <a:r>
              <a:rPr lang="en-GB" dirty="0" smtClean="0"/>
              <a:t>Each require information from individuals which may be open to bias</a:t>
            </a:r>
          </a:p>
          <a:p>
            <a:r>
              <a:rPr lang="en-GB" dirty="0" smtClean="0"/>
              <a:t>Each require normative judgements on the decision of what should be valued</a:t>
            </a:r>
          </a:p>
          <a:p>
            <a:r>
              <a:rPr lang="en-GB" dirty="0" smtClean="0"/>
              <a:t>Viewpoint is crucial for estimation of costs and benefits</a:t>
            </a:r>
          </a:p>
          <a:p>
            <a:r>
              <a:rPr lang="en-GB" dirty="0" smtClean="0"/>
              <a:t>Equity concerns are a key problem with evaluations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contains 5 questions</a:t>
            </a:r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Eleonora’s</a:t>
            </a:r>
            <a:endParaRPr lang="en-US" dirty="0" smtClean="0"/>
          </a:p>
          <a:p>
            <a:pPr lvl="1"/>
            <a:r>
              <a:rPr lang="en-US" dirty="0" smtClean="0"/>
              <a:t>2 from Mario/</a:t>
            </a:r>
            <a:r>
              <a:rPr lang="en-US" dirty="0" err="1" smtClean="0"/>
              <a:t>Silviya’s</a:t>
            </a:r>
            <a:endParaRPr lang="en-US" dirty="0" smtClean="0"/>
          </a:p>
          <a:p>
            <a:pPr lvl="1"/>
            <a:r>
              <a:rPr lang="en-US" dirty="0" smtClean="0"/>
              <a:t>1 from Will’s</a:t>
            </a:r>
          </a:p>
          <a:p>
            <a:pPr lvl="1"/>
            <a:r>
              <a:rPr lang="en-US" dirty="0" smtClean="0"/>
              <a:t>Answer 3, each weighed same (33 marks)</a:t>
            </a:r>
          </a:p>
          <a:p>
            <a:r>
              <a:rPr lang="en-US" dirty="0" smtClean="0"/>
              <a:t>Econ 60432 semester 2 covers:</a:t>
            </a:r>
          </a:p>
          <a:p>
            <a:pPr lvl="1"/>
            <a:r>
              <a:rPr lang="en-GB" dirty="0"/>
              <a:t>Topic 1 </a:t>
            </a:r>
            <a:r>
              <a:rPr lang="en-US" dirty="0"/>
              <a:t>Equity in health and health care (WW)</a:t>
            </a:r>
            <a:endParaRPr lang="en-GB" dirty="0"/>
          </a:p>
          <a:p>
            <a:pPr lvl="1"/>
            <a:r>
              <a:rPr lang="en-US" dirty="0"/>
              <a:t>Topic 2 </a:t>
            </a:r>
            <a:r>
              <a:rPr lang="en-GB" dirty="0"/>
              <a:t>Incentives and multitasking in health care (MP)   </a:t>
            </a:r>
          </a:p>
          <a:p>
            <a:pPr lvl="1"/>
            <a:r>
              <a:rPr lang="en-GB" dirty="0"/>
              <a:t>Topic 3 Methods for policy evaluation (SN</a:t>
            </a:r>
            <a:r>
              <a:rPr lang="en-GB" dirty="0" smtClean="0"/>
              <a:t>) </a:t>
            </a:r>
          </a:p>
          <a:p>
            <a:pPr lvl="2"/>
            <a:r>
              <a:rPr lang="en-GB" dirty="0" smtClean="0"/>
              <a:t>Guest </a:t>
            </a:r>
            <a:r>
              <a:rPr lang="en-GB" dirty="0"/>
              <a:t>lecture: </a:t>
            </a:r>
            <a:r>
              <a:rPr lang="en-GB" dirty="0" err="1"/>
              <a:t>Microeconometric</a:t>
            </a:r>
            <a:r>
              <a:rPr lang="en-GB" dirty="0"/>
              <a:t> evaluations of incentive systems and reforms in the UK (MS)     </a:t>
            </a:r>
          </a:p>
          <a:p>
            <a:pPr lvl="1"/>
            <a:r>
              <a:rPr lang="en-US" dirty="0"/>
              <a:t>Topic 4 Economics of health </a:t>
            </a:r>
            <a:r>
              <a:rPr lang="en-US" dirty="0" err="1"/>
              <a:t>behaviours</a:t>
            </a:r>
            <a:r>
              <a:rPr lang="en-US" dirty="0"/>
              <a:t> (EF</a:t>
            </a:r>
            <a:r>
              <a:rPr lang="en-US" dirty="0" smtClean="0"/>
              <a:t>)</a:t>
            </a:r>
            <a:endParaRPr lang="en-GB" dirty="0"/>
          </a:p>
          <a:p>
            <a:pPr lvl="2"/>
            <a:r>
              <a:rPr lang="en-US" dirty="0" smtClean="0"/>
              <a:t>Guest </a:t>
            </a:r>
            <a:r>
              <a:rPr lang="en-US" dirty="0"/>
              <a:t>Lecture: Empirical studies of health at older ages (JB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9785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hope the course has been cost-effective</a:t>
            </a:r>
          </a:p>
          <a:p>
            <a:r>
              <a:rPr lang="en-US" dirty="0" smtClean="0"/>
              <a:t>Unit assessments on Blackboard now </a:t>
            </a:r>
            <a:r>
              <a:rPr lang="en-US" dirty="0" smtClean="0">
                <a:sym typeface="Wingdings"/>
              </a:rPr>
              <a:t>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7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Monetary valuations of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Stated </a:t>
            </a:r>
            <a:r>
              <a:rPr lang="en-US" dirty="0" smtClean="0"/>
              <a:t>preferences</a:t>
            </a:r>
          </a:p>
          <a:p>
            <a:pPr lvl="1"/>
            <a:r>
              <a:rPr lang="en-US" dirty="0" smtClean="0"/>
              <a:t>Instead of actual </a:t>
            </a:r>
            <a:r>
              <a:rPr lang="en-US" dirty="0" err="1" smtClean="0"/>
              <a:t>behavioural</a:t>
            </a:r>
            <a:r>
              <a:rPr lang="en-US" dirty="0" smtClean="0"/>
              <a:t> responses to price changes, we could ask individuals how much they would be willing to pay in surveys </a:t>
            </a:r>
          </a:p>
          <a:p>
            <a:pPr lvl="1"/>
            <a:r>
              <a:rPr lang="en-US" dirty="0" smtClean="0"/>
              <a:t>Lacks economic reasoning provided by real choices</a:t>
            </a:r>
          </a:p>
          <a:p>
            <a:pPr lvl="1"/>
            <a:r>
              <a:rPr lang="en-US" dirty="0" smtClean="0"/>
              <a:t>Contingent valuation method (CVM) is most popular</a:t>
            </a:r>
          </a:p>
          <a:p>
            <a:pPr lvl="2"/>
            <a:r>
              <a:rPr lang="en-US" dirty="0" smtClean="0"/>
              <a:t>Asks individuals for valuations contingent upon a hypothetical scenario</a:t>
            </a:r>
          </a:p>
          <a:p>
            <a:pPr lvl="2"/>
            <a:r>
              <a:rPr lang="en-US" dirty="0" smtClean="0"/>
              <a:t>Must be realistic and clear (financing, how obtained, probability they may need it, treatment probability of success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May be </a:t>
            </a:r>
          </a:p>
          <a:p>
            <a:pPr lvl="3"/>
            <a:r>
              <a:rPr lang="en-US" dirty="0" smtClean="0"/>
              <a:t>closed-ended (discrete or binary choice) yes no to a given price</a:t>
            </a:r>
          </a:p>
          <a:p>
            <a:pPr lvl="3"/>
            <a:r>
              <a:rPr lang="en-US" dirty="0" smtClean="0"/>
              <a:t>open-ended (no value or reference)</a:t>
            </a:r>
          </a:p>
          <a:p>
            <a:pPr lvl="3"/>
            <a:r>
              <a:rPr lang="en-US" dirty="0" smtClean="0"/>
              <a:t>payment scale (range of choices)</a:t>
            </a:r>
          </a:p>
          <a:p>
            <a:pPr lvl="3"/>
            <a:r>
              <a:rPr lang="en-US" dirty="0" smtClean="0"/>
              <a:t>iterative-bidding (yes no yes) price increases and decreases until indifferent</a:t>
            </a:r>
          </a:p>
          <a:p>
            <a:pPr lvl="1"/>
            <a:r>
              <a:rPr lang="en-US" dirty="0" smtClean="0"/>
              <a:t>Issues on strategic answers if individuals expect to pay later for treatment (undervalue) or to have this publically provided (overvalue)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2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Monetary valuations of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let’s set up a CVM for a new drug to combat stomach ulcers </a:t>
            </a:r>
          </a:p>
          <a:p>
            <a:pPr lvl="1"/>
            <a:endParaRPr lang="en-US" dirty="0"/>
          </a:p>
          <a:p>
            <a:r>
              <a:rPr lang="en-US" dirty="0"/>
              <a:t>Discrete choice </a:t>
            </a:r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Goods and services are bundles of attributes</a:t>
            </a:r>
          </a:p>
          <a:p>
            <a:pPr lvl="1"/>
            <a:r>
              <a:rPr lang="en-US" dirty="0" smtClean="0"/>
              <a:t>Individual’s valuations of those attributes form the valuation of the good or service</a:t>
            </a:r>
          </a:p>
          <a:p>
            <a:pPr lvl="1"/>
            <a:r>
              <a:rPr lang="en-US" dirty="0" smtClean="0"/>
              <a:t>Regression analysis can translate choices into the valuation of those attributes</a:t>
            </a:r>
          </a:p>
        </p:txBody>
      </p:sp>
    </p:spTree>
    <p:extLst>
      <p:ext uri="{BB962C8B-B14F-4D97-AF65-F5344CB8AC3E}">
        <p14:creationId xmlns:p14="http://schemas.microsoft.com/office/powerpoint/2010/main" val="118530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1084" cy="490537"/>
          </a:xfrm>
        </p:spPr>
        <p:txBody>
          <a:bodyPr/>
          <a:lstStyle/>
          <a:p>
            <a:r>
              <a:rPr lang="en-US" sz="3200" dirty="0" smtClean="0"/>
              <a:t>Arguments against monetary valuations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Revealed preference data is rare</a:t>
            </a:r>
          </a:p>
          <a:p>
            <a:r>
              <a:rPr lang="en-US" dirty="0" smtClean="0"/>
              <a:t>Stated preference has issues with respect to reliability</a:t>
            </a:r>
          </a:p>
          <a:p>
            <a:r>
              <a:rPr lang="en-US" dirty="0" smtClean="0"/>
              <a:t>Health is a special good, rejection of placing valuation onto life</a:t>
            </a:r>
          </a:p>
          <a:p>
            <a:r>
              <a:rPr lang="en-US" dirty="0" smtClean="0"/>
              <a:t>Dilutes practicality of choice making compared to cost-effectiveness</a:t>
            </a:r>
          </a:p>
          <a:p>
            <a:r>
              <a:rPr lang="en-US" dirty="0" smtClean="0"/>
              <a:t>Monetary valuations make decision making more abstract from key stakeholders in health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6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Benefits: Natural units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So far assessed evaluations where the benefits measured are of a common unit </a:t>
            </a:r>
          </a:p>
          <a:p>
            <a:pPr lvl="1"/>
            <a:r>
              <a:rPr lang="en-GB" dirty="0" smtClean="0"/>
              <a:t>E.g. Clinical measure (blood count) or length of life (years)</a:t>
            </a:r>
          </a:p>
          <a:p>
            <a:r>
              <a:rPr lang="en-GB" dirty="0" smtClean="0"/>
              <a:t>Differ in only one aspect</a:t>
            </a:r>
          </a:p>
          <a:p>
            <a:r>
              <a:rPr lang="en-GB" dirty="0" smtClean="0"/>
              <a:t>No side-effects (treatment only affects measure chosen)</a:t>
            </a:r>
          </a:p>
          <a:p>
            <a:r>
              <a:rPr lang="en-GB" dirty="0" smtClean="0"/>
              <a:t>Valuations are for the same clinical outcome measurement</a:t>
            </a:r>
          </a:p>
          <a:p>
            <a:r>
              <a:rPr lang="en-GB" dirty="0" smtClean="0"/>
              <a:t>In reality we may wish to compare treatments with no common clinical outcome</a:t>
            </a:r>
          </a:p>
          <a:p>
            <a:r>
              <a:rPr lang="en-GB" dirty="0" smtClean="0"/>
              <a:t>Indeed, from a social maximisation position, we would prefer all outcomes to be of a common scale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Benefits: Quality of Life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Quality of Life (QOL) enables a common measure of health </a:t>
            </a:r>
          </a:p>
          <a:p>
            <a:pPr lvl="1"/>
            <a:r>
              <a:rPr lang="en-GB" dirty="0" smtClean="0"/>
              <a:t>Permits evaluations of completely different clinical areas</a:t>
            </a:r>
          </a:p>
          <a:p>
            <a:r>
              <a:rPr lang="en-GB" dirty="0" smtClean="0"/>
              <a:t>Includes all potential effects of the treatment or intervention</a:t>
            </a:r>
          </a:p>
          <a:p>
            <a:r>
              <a:rPr lang="en-GB" dirty="0" smtClean="0"/>
              <a:t>Sound familiar? </a:t>
            </a:r>
          </a:p>
          <a:p>
            <a:pPr lvl="1"/>
            <a:r>
              <a:rPr lang="en-GB" dirty="0" smtClean="0"/>
              <a:t>Economists are used to working with utility</a:t>
            </a:r>
          </a:p>
          <a:p>
            <a:r>
              <a:rPr lang="en-GB" dirty="0" smtClean="0"/>
              <a:t>Health Related Quality of Life (HRQOL)  </a:t>
            </a:r>
          </a:p>
          <a:p>
            <a:pPr lvl="1"/>
            <a:r>
              <a:rPr lang="en-GB" dirty="0" smtClean="0"/>
              <a:t>Typically used in evaluations as a more accurate/relevant measure of an intervention</a:t>
            </a:r>
          </a:p>
          <a:p>
            <a:pPr lvl="1"/>
            <a:r>
              <a:rPr lang="en-GB" dirty="0" smtClean="0"/>
              <a:t>The value assigned to duration of life as modified by the impairments, functional status, perceptions and social opportunities that are influenced by disease, injury, treatment or policy </a:t>
            </a:r>
          </a:p>
          <a:p>
            <a:pPr marL="457200" lvl="1" indent="0">
              <a:buNone/>
            </a:pPr>
            <a:r>
              <a:rPr lang="en-GB" dirty="0" smtClean="0"/>
              <a:t>    (Patrick and Erickson, 1993)</a:t>
            </a:r>
          </a:p>
          <a:p>
            <a:r>
              <a:rPr lang="en-GB" dirty="0" smtClean="0"/>
              <a:t>A step away from </a:t>
            </a:r>
            <a:r>
              <a:rPr lang="en-GB" dirty="0" err="1" smtClean="0"/>
              <a:t>welfarism</a:t>
            </a:r>
            <a:r>
              <a:rPr lang="en-GB" dirty="0" smtClean="0"/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F5896-8BBF-4C44-98E0-F938F166E52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CH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MCHE</Template>
  <TotalTime>540</TotalTime>
  <Words>3150</Words>
  <Application>Microsoft Macintosh PowerPoint</Application>
  <PresentationFormat>On-screen Show (4:3)</PresentationFormat>
  <Paragraphs>407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MCHE</vt:lpstr>
      <vt:lpstr>Measuring benefits</vt:lpstr>
      <vt:lpstr>Measuring benefits</vt:lpstr>
      <vt:lpstr>Market based pricing</vt:lpstr>
      <vt:lpstr>Monetary valuations of benefits</vt:lpstr>
      <vt:lpstr>Monetary valuations of benefits</vt:lpstr>
      <vt:lpstr>Monetary valuations of benefits</vt:lpstr>
      <vt:lpstr>Arguments against monetary valuations</vt:lpstr>
      <vt:lpstr>Benefits: Natural units</vt:lpstr>
      <vt:lpstr>Benefits: Quality of Life</vt:lpstr>
      <vt:lpstr>Benefits: Quality of Life</vt:lpstr>
      <vt:lpstr>Benefits: Quality of Life</vt:lpstr>
      <vt:lpstr>Properties of QOL indicators</vt:lpstr>
      <vt:lpstr>EQ-5D</vt:lpstr>
      <vt:lpstr>EQ-5D</vt:lpstr>
      <vt:lpstr>EQ-5D</vt:lpstr>
      <vt:lpstr>EQ-5D</vt:lpstr>
      <vt:lpstr>EQ-5D</vt:lpstr>
      <vt:lpstr>EQ-5D</vt:lpstr>
      <vt:lpstr>EQ-5D</vt:lpstr>
      <vt:lpstr>Ranking the EQ-5D</vt:lpstr>
      <vt:lpstr>Ranking the EQ-5D</vt:lpstr>
      <vt:lpstr>Health gains and the EQ-5D</vt:lpstr>
      <vt:lpstr>Health gains and the EQ-5D</vt:lpstr>
      <vt:lpstr>Benefits: Quality of Life</vt:lpstr>
      <vt:lpstr>QALYs </vt:lpstr>
      <vt:lpstr>QALYs </vt:lpstr>
      <vt:lpstr>PowerPoint Presentation</vt:lpstr>
      <vt:lpstr>QALYs and the EQ-5D</vt:lpstr>
      <vt:lpstr>QALYs and the EQ-5D</vt:lpstr>
      <vt:lpstr>Alternative utility weights</vt:lpstr>
      <vt:lpstr>Alternative utility weights</vt:lpstr>
      <vt:lpstr>Alternative utility weights</vt:lpstr>
      <vt:lpstr>Alternative utility weights</vt:lpstr>
      <vt:lpstr>Alternative utility weights</vt:lpstr>
      <vt:lpstr>PowerPoint Presentation</vt:lpstr>
      <vt:lpstr>Alternative utility weights</vt:lpstr>
      <vt:lpstr>Viewpoints</vt:lpstr>
      <vt:lpstr>Viewpoints</vt:lpstr>
      <vt:lpstr>Measuring costs</vt:lpstr>
      <vt:lpstr>Measuring benefits</vt:lpstr>
      <vt:lpstr>Estimating costs</vt:lpstr>
      <vt:lpstr>Discounting</vt:lpstr>
      <vt:lpstr>Discounting</vt:lpstr>
      <vt:lpstr>Equity revisited</vt:lpstr>
      <vt:lpstr>PowerPoint Presentation</vt:lpstr>
      <vt:lpstr>Which to use?</vt:lpstr>
      <vt:lpstr>Summary</vt:lpstr>
      <vt:lpstr>Housekeeping</vt:lpstr>
      <vt:lpstr>Good luck!!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benefits</dc:title>
  <dc:creator>William Whittaker</dc:creator>
  <cp:lastModifiedBy>William Whittaker</cp:lastModifiedBy>
  <cp:revision>36</cp:revision>
  <dcterms:created xsi:type="dcterms:W3CDTF">2013-12-02T11:00:41Z</dcterms:created>
  <dcterms:modified xsi:type="dcterms:W3CDTF">2013-12-03T13:01:51Z</dcterms:modified>
</cp:coreProperties>
</file>